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55" r:id="rId2"/>
    <p:sldId id="257" r:id="rId3"/>
    <p:sldId id="258" r:id="rId4"/>
    <p:sldId id="259" r:id="rId5"/>
    <p:sldId id="346" r:id="rId6"/>
    <p:sldId id="313" r:id="rId7"/>
    <p:sldId id="279" r:id="rId8"/>
    <p:sldId id="278" r:id="rId9"/>
    <p:sldId id="300" r:id="rId10"/>
    <p:sldId id="286" r:id="rId11"/>
    <p:sldId id="348" r:id="rId12"/>
    <p:sldId id="314" r:id="rId13"/>
    <p:sldId id="285" r:id="rId14"/>
    <p:sldId id="358" r:id="rId15"/>
    <p:sldId id="260" r:id="rId16"/>
    <p:sldId id="261" r:id="rId17"/>
    <p:sldId id="322" r:id="rId18"/>
    <p:sldId id="321" r:id="rId19"/>
    <p:sldId id="289" r:id="rId20"/>
    <p:sldId id="288" r:id="rId21"/>
    <p:sldId id="311" r:id="rId22"/>
    <p:sldId id="317" r:id="rId23"/>
    <p:sldId id="312" r:id="rId24"/>
    <p:sldId id="315" r:id="rId25"/>
    <p:sldId id="308" r:id="rId26"/>
    <p:sldId id="318" r:id="rId27"/>
    <p:sldId id="319" r:id="rId28"/>
    <p:sldId id="320" r:id="rId29"/>
    <p:sldId id="343" r:id="rId30"/>
    <p:sldId id="316" r:id="rId31"/>
    <p:sldId id="357" r:id="rId32"/>
    <p:sldId id="342" r:id="rId33"/>
    <p:sldId id="324" r:id="rId34"/>
    <p:sldId id="325" r:id="rId35"/>
    <p:sldId id="326" r:id="rId36"/>
    <p:sldId id="297" r:id="rId37"/>
    <p:sldId id="337" r:id="rId38"/>
    <p:sldId id="338" r:id="rId39"/>
    <p:sldId id="344" r:id="rId40"/>
    <p:sldId id="345" r:id="rId41"/>
    <p:sldId id="267" r:id="rId42"/>
    <p:sldId id="269" r:id="rId43"/>
    <p:sldId id="270" r:id="rId44"/>
    <p:sldId id="271" r:id="rId45"/>
    <p:sldId id="272" r:id="rId46"/>
    <p:sldId id="273" r:id="rId47"/>
    <p:sldId id="274" r:id="rId48"/>
    <p:sldId id="275" r:id="rId49"/>
    <p:sldId id="341" r:id="rId50"/>
    <p:sldId id="295" r:id="rId51"/>
    <p:sldId id="309" r:id="rId52"/>
    <p:sldId id="263" r:id="rId53"/>
    <p:sldId id="339" r:id="rId54"/>
    <p:sldId id="323" r:id="rId55"/>
    <p:sldId id="298" r:id="rId56"/>
    <p:sldId id="296" r:id="rId57"/>
    <p:sldId id="287" r:id="rId58"/>
    <p:sldId id="332" r:id="rId59"/>
    <p:sldId id="328" r:id="rId60"/>
    <p:sldId id="330" r:id="rId61"/>
    <p:sldId id="290" r:id="rId62"/>
    <p:sldId id="353" r:id="rId63"/>
    <p:sldId id="294" r:id="rId64"/>
    <p:sldId id="277" r:id="rId65"/>
    <p:sldId id="334" r:id="rId66"/>
    <p:sldId id="351" r:id="rId67"/>
    <p:sldId id="301" r:id="rId68"/>
    <p:sldId id="291" r:id="rId69"/>
    <p:sldId id="304" r:id="rId70"/>
    <p:sldId id="302" r:id="rId71"/>
    <p:sldId id="292" r:id="rId72"/>
    <p:sldId id="305" r:id="rId73"/>
    <p:sldId id="293" r:id="rId74"/>
    <p:sldId id="306" r:id="rId75"/>
    <p:sldId id="349" r:id="rId76"/>
    <p:sldId id="354" r:id="rId77"/>
    <p:sldId id="280" r:id="rId78"/>
    <p:sldId id="282" r:id="rId79"/>
    <p:sldId id="284" r:id="rId80"/>
    <p:sldId id="340" r:id="rId81"/>
    <p:sldId id="283" r:id="rId82"/>
    <p:sldId id="352" r:id="rId83"/>
    <p:sldId id="264" r:id="rId8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7C80"/>
    <a:srgbClr val="66FFFF"/>
    <a:srgbClr val="CC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7" autoAdjust="0"/>
    <p:restoredTop sz="94556" autoAdjust="0"/>
  </p:normalViewPr>
  <p:slideViewPr>
    <p:cSldViewPr showGuides="1">
      <p:cViewPr varScale="1">
        <p:scale>
          <a:sx n="147" d="100"/>
          <a:sy n="147" d="100"/>
        </p:scale>
        <p:origin x="29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85F5A-A0B3-4337-A085-10796C4C5FB2}" type="datetimeFigureOut">
              <a:rPr kumimoji="1" lang="ja-JP" altLang="en-US" smtClean="0"/>
              <a:pPr/>
              <a:t>2017/10/6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C23C7-A854-4BC8-AC35-E46F52F5D613}" type="slidenum">
              <a:rPr kumimoji="1" lang="ja-JP" altLang="en-US" smtClean="0"/>
              <a:pPr/>
              <a:t>‹#›</a:t>
            </a:fld>
            <a:endParaRPr kumimoji="1" lang="ja-JP" altLang="en-US"/>
          </a:p>
        </p:txBody>
      </p:sp>
    </p:spTree>
    <p:extLst>
      <p:ext uri="{BB962C8B-B14F-4D97-AF65-F5344CB8AC3E}">
        <p14:creationId xmlns:p14="http://schemas.microsoft.com/office/powerpoint/2010/main" val="2458508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3CC23C7-A854-4BC8-AC35-E46F52F5D613}" type="slidenum">
              <a:rPr kumimoji="1" lang="ja-JP" altLang="en-US" smtClean="0"/>
              <a:pPr/>
              <a:t>16</a:t>
            </a:fld>
            <a:endParaRPr kumimoji="1" lang="ja-JP" altLang="en-US"/>
          </a:p>
        </p:txBody>
      </p:sp>
    </p:spTree>
    <p:extLst>
      <p:ext uri="{BB962C8B-B14F-4D97-AF65-F5344CB8AC3E}">
        <p14:creationId xmlns:p14="http://schemas.microsoft.com/office/powerpoint/2010/main" val="367968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82A3C-0520-4472-B542-EFC8D7B9C6B9}" type="slidenum">
              <a:rPr lang="en-US" altLang="ja-JP"/>
              <a:pPr/>
              <a:t>48</a:t>
            </a:fld>
            <a:endParaRPr lang="en-US" altLang="ja-JP"/>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3492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1CF85-6E4C-4348-AE89-D4B40C4F8E69}" type="slidenum">
              <a:rPr lang="en-US" altLang="ja-JP"/>
              <a:pPr/>
              <a:t>64</a:t>
            </a:fld>
            <a:endParaRPr lang="en-US" altLang="ja-JP"/>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45643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3CC23C7-A854-4BC8-AC35-E46F52F5D613}" type="slidenum">
              <a:rPr kumimoji="1" lang="ja-JP" altLang="en-US" smtClean="0"/>
              <a:pPr/>
              <a:t>31</a:t>
            </a:fld>
            <a:endParaRPr kumimoji="1" lang="ja-JP" altLang="en-US"/>
          </a:p>
        </p:txBody>
      </p:sp>
    </p:spTree>
    <p:extLst>
      <p:ext uri="{BB962C8B-B14F-4D97-AF65-F5344CB8AC3E}">
        <p14:creationId xmlns:p14="http://schemas.microsoft.com/office/powerpoint/2010/main" val="3618880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A8A48-FA42-4B12-939C-50A02F2648CC}" type="slidenum">
              <a:rPr lang="en-US" altLang="ja-JP"/>
              <a:pPr/>
              <a:t>41</a:t>
            </a:fld>
            <a:endParaRPr lang="en-US" altLang="ja-JP"/>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96248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4A91D-9C4D-48C7-A3AD-3E92450EEFB2}" type="slidenum">
              <a:rPr lang="en-US" altLang="ja-JP"/>
              <a:pPr/>
              <a:t>42</a:t>
            </a:fld>
            <a:endParaRPr lang="en-US" altLang="ja-JP"/>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99872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90186-A085-4723-B69F-7A4D17AF2B3C}" type="slidenum">
              <a:rPr lang="en-US" altLang="ja-JP"/>
              <a:pPr/>
              <a:t>43</a:t>
            </a:fld>
            <a:endParaRPr lang="en-US" altLang="ja-JP"/>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364622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CBD26-DB7F-4182-919C-4F55CEEAFFFD}" type="slidenum">
              <a:rPr lang="en-US" altLang="ja-JP"/>
              <a:pPr/>
              <a:t>44</a:t>
            </a:fld>
            <a:endParaRPr lang="en-US" altLang="ja-JP"/>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38942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0FFED-4CE9-4603-8C07-192EBE32BFBF}" type="slidenum">
              <a:rPr lang="en-US" altLang="ja-JP"/>
              <a:pPr/>
              <a:t>45</a:t>
            </a:fld>
            <a:endParaRPr lang="en-US" altLang="ja-JP"/>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368807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A96F4-D9AD-4248-9347-4CD35109C091}" type="slidenum">
              <a:rPr lang="en-US" altLang="ja-JP"/>
              <a:pPr/>
              <a:t>46</a:t>
            </a:fld>
            <a:endParaRPr lang="en-US" altLang="ja-JP"/>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272329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F5A351-D7C8-4ECB-AC82-25698FC69A8A}" type="slidenum">
              <a:rPr lang="en-US" altLang="ja-JP"/>
              <a:pPr/>
              <a:t>47</a:t>
            </a:fld>
            <a:endParaRPr lang="en-US" altLang="ja-JP"/>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837219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3980EF9-AFEF-4912-82B6-1E34872599EB}" type="datetimeFigureOut">
              <a:rPr kumimoji="1" lang="ja-JP" altLang="en-US" smtClean="0"/>
              <a:pPr/>
              <a:t>2017/10/6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CA5111-A8FD-4C92-9746-50155838315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80EF9-AFEF-4912-82B6-1E34872599EB}" type="datetimeFigureOut">
              <a:rPr kumimoji="1" lang="ja-JP" altLang="en-US" smtClean="0"/>
              <a:pPr/>
              <a:t>2017/10/6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A5111-A8FD-4C92-9746-50155838315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i.tohoku.ac.jp/yamada/Lecture/yamada/index.htm" TargetMode="External"/><Relationship Id="rId2" Type="http://schemas.openxmlformats.org/officeDocument/2006/relationships/hyperlink" Target="http://www5a.biglobe.ne.jp/~ba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notesSlide" Target="../notesSlides/notesSlide3.xml"/><Relationship Id="rId16" Type="http://schemas.openxmlformats.org/officeDocument/2006/relationships/image" Target="../media/image36.wmf"/><Relationship Id="rId1" Type="http://schemas.openxmlformats.org/officeDocument/2006/relationships/slideLayout" Target="../slideLayouts/slideLayout7.xml"/><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25.wmf"/><Relationship Id="rId7" Type="http://schemas.openxmlformats.org/officeDocument/2006/relationships/image" Target="../media/image23.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wmf"/><Relationship Id="rId11" Type="http://schemas.openxmlformats.org/officeDocument/2006/relationships/image" Target="../media/image37.png"/><Relationship Id="rId5" Type="http://schemas.openxmlformats.org/officeDocument/2006/relationships/image" Target="../media/image27.wmf"/><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image" Target="../media/image28.wmf"/></Relationships>
</file>

<file path=ppt/slides/_rels/slide4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hyperlink" Target="https://www.google.co.jp/url?sa=i&amp;rct=j&amp;q=&amp;esrc=s&amp;source=images&amp;cd=&amp;cad=rja&amp;uact=8&amp;ved=0ahUKEwjRgcboi5_PAhVDGJQKHZ1GASsQjRwIBw&amp;url=http://dic.nicovideo.jp/a/%E3%82%B5%E3%83%BC%E3%83%90&amp;bvm=bv.133387755,d.dGo&amp;psig=AFQjCNHKLcPAVIY308cTnd6lrUhh7WAAZA&amp;ust=1474500238576470" TargetMode="Externa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hyperlink" Target="https://www.google.co.jp/url?sa=i&amp;rct=j&amp;q=&amp;esrc=s&amp;source=images&amp;cd=&amp;cad=rja&amp;uact=8&amp;ved=0ahUKEwjUho_tjZ_PAhWCopQKHSOiCSkQjRwIBw&amp;url=https://pixabay.com/ja/%E3%83%87%E3%83%BC%E3%82%BF%E3%83%99%E3%83%BC%E3%82%B9-%E3%83%87%E3%83%BC%E3%82%BF-%E3%82%B9%E3%83%88%E3%83%AC%E3%83%BC%E3%82%B8-%E6%83%85%E5%A0%B1-%E3%83%90%E3%83%83%E3%82%AF%E3%82%A2%E3%83%83%E3%83%97-%E6%8A%80%E8%A1%93-309919/&amp;bvm=bv.133387755,d.dGo&amp;psig=AFQjCNHqjrCpDx3scYMahTgHBkAhZbkzpg&amp;ust=1474500843983363" TargetMode="Externa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google.co.jp/url?sa=i&amp;rct=j&amp;q=&amp;esrc=s&amp;source=images&amp;cd=&amp;cad=rja&amp;uact=8&amp;ved=0ahUKEwjh7JPQ-erOAhWKHZQKHdaBCwsQjRwIBw&amp;url=http://www.networkworld.com/article/2833526/software/a-visual-history-of-netscape-navigator.html&amp;psig=AFQjCNF9tZf5ipWGL3elVczJKlZ4mbsALg&amp;ust=1472708669275780"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wdic.org/p/WDIC/h_ipv4.png" TargetMode="External"/><Relationship Id="rId2" Type="http://schemas.openxmlformats.org/officeDocument/2006/relationships/image" Target="../media/image47.gif"/><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552" y="869811"/>
            <a:ext cx="3930884" cy="830997"/>
          </a:xfrm>
        </p:spPr>
        <p:txBody>
          <a:bodyPr wrap="none">
            <a:spAutoFit/>
          </a:bodyPr>
          <a:lstStyle/>
          <a:p>
            <a:r>
              <a:rPr lang="ja-JP" altLang="en-US" sz="2400" dirty="0" smtClean="0"/>
              <a:t>データコミュニケーション工学</a:t>
            </a:r>
            <a:r>
              <a:rPr lang="en-US" altLang="ja-JP" sz="2400" dirty="0" smtClean="0"/>
              <a:t/>
            </a:r>
            <a:br>
              <a:rPr lang="en-US" altLang="ja-JP" sz="2400" dirty="0" smtClean="0"/>
            </a:br>
            <a:r>
              <a:rPr lang="ja-JP" altLang="en-US" sz="2400" dirty="0" smtClean="0"/>
              <a:t>データ通信工学</a:t>
            </a:r>
            <a:endParaRPr kumimoji="1" lang="ja-JP" altLang="en-US" sz="2400" dirty="0"/>
          </a:p>
        </p:txBody>
      </p:sp>
      <p:sp>
        <p:nvSpPr>
          <p:cNvPr id="4" name="テキスト ボックス 3"/>
          <p:cNvSpPr txBox="1"/>
          <p:nvPr/>
        </p:nvSpPr>
        <p:spPr>
          <a:xfrm>
            <a:off x="3083153" y="3132257"/>
            <a:ext cx="2929007" cy="584775"/>
          </a:xfrm>
          <a:prstGeom prst="rect">
            <a:avLst/>
          </a:prstGeom>
          <a:noFill/>
        </p:spPr>
        <p:txBody>
          <a:bodyPr wrap="none" rtlCol="0">
            <a:spAutoFit/>
          </a:bodyPr>
          <a:lstStyle/>
          <a:p>
            <a:r>
              <a:rPr kumimoji="1" lang="ja-JP" altLang="en-US" sz="3200" dirty="0" smtClean="0"/>
              <a:t>データ通信入門</a:t>
            </a:r>
            <a:endParaRPr kumimoji="1" lang="ja-JP" altLang="en-US" sz="3200" dirty="0"/>
          </a:p>
        </p:txBody>
      </p:sp>
      <p:sp>
        <p:nvSpPr>
          <p:cNvPr id="5" name="テキスト ボックス 4"/>
          <p:cNvSpPr txBox="1"/>
          <p:nvPr/>
        </p:nvSpPr>
        <p:spPr>
          <a:xfrm>
            <a:off x="3723851" y="3969060"/>
            <a:ext cx="1696298" cy="369332"/>
          </a:xfrm>
          <a:prstGeom prst="rect">
            <a:avLst/>
          </a:prstGeom>
          <a:noFill/>
        </p:spPr>
        <p:txBody>
          <a:bodyPr wrap="none" rtlCol="0">
            <a:spAutoFit/>
          </a:bodyPr>
          <a:lstStyle/>
          <a:p>
            <a:r>
              <a:rPr kumimoji="1" lang="en-US" altLang="ja-JP" dirty="0" smtClean="0"/>
              <a:t>2017</a:t>
            </a:r>
            <a:r>
              <a:rPr kumimoji="1" lang="ja-JP" altLang="en-US" dirty="0" smtClean="0"/>
              <a:t>年</a:t>
            </a:r>
            <a:r>
              <a:rPr kumimoji="1" lang="en-US" altLang="ja-JP" dirty="0" smtClean="0"/>
              <a:t>10</a:t>
            </a:r>
            <a:r>
              <a:rPr kumimoji="1" lang="ja-JP" altLang="en-US" dirty="0" smtClean="0"/>
              <a:t>月</a:t>
            </a:r>
            <a:r>
              <a:rPr kumimoji="1" lang="en-US" altLang="ja-JP" dirty="0" smtClean="0"/>
              <a:t>6</a:t>
            </a:r>
            <a:r>
              <a:rPr kumimoji="1" lang="ja-JP" altLang="en-US" dirty="0" smtClean="0"/>
              <a:t>日</a:t>
            </a:r>
            <a:endParaRPr kumimoji="1" lang="ja-JP" altLang="en-US" dirty="0"/>
          </a:p>
        </p:txBody>
      </p:sp>
      <p:sp>
        <p:nvSpPr>
          <p:cNvPr id="6" name="テキスト ボックス 5"/>
          <p:cNvSpPr txBox="1"/>
          <p:nvPr/>
        </p:nvSpPr>
        <p:spPr>
          <a:xfrm>
            <a:off x="3937852" y="4653136"/>
            <a:ext cx="1268296" cy="400110"/>
          </a:xfrm>
          <a:prstGeom prst="rect">
            <a:avLst/>
          </a:prstGeom>
          <a:noFill/>
        </p:spPr>
        <p:txBody>
          <a:bodyPr wrap="none" rtlCol="0">
            <a:spAutoFit/>
          </a:bodyPr>
          <a:lstStyle/>
          <a:p>
            <a:r>
              <a:rPr kumimoji="1" lang="ja-JP" altLang="en-US" sz="2000" dirty="0" smtClean="0"/>
              <a:t>山田 博仁</a:t>
            </a:r>
            <a:endParaRPr kumimoji="1" lang="ja-JP" altLang="en-US" sz="2000" dirty="0"/>
          </a:p>
        </p:txBody>
      </p:sp>
      <p:sp>
        <p:nvSpPr>
          <p:cNvPr id="8" name="テキスト ボックス 7"/>
          <p:cNvSpPr txBox="1"/>
          <p:nvPr/>
        </p:nvSpPr>
        <p:spPr>
          <a:xfrm>
            <a:off x="935596" y="5301208"/>
            <a:ext cx="7261796" cy="830997"/>
          </a:xfrm>
          <a:prstGeom prst="rect">
            <a:avLst/>
          </a:prstGeom>
          <a:noFill/>
        </p:spPr>
        <p:txBody>
          <a:bodyPr wrap="none" rtlCol="0">
            <a:spAutoFit/>
          </a:bodyPr>
          <a:lstStyle/>
          <a:p>
            <a:r>
              <a:rPr lang="ja-JP" altLang="en-US" sz="1600" u="sng" dirty="0" smtClean="0">
                <a:solidFill>
                  <a:srgbClr val="0000FF"/>
                </a:solidFill>
              </a:rPr>
              <a:t>講義資料のダウンロード</a:t>
            </a:r>
          </a:p>
          <a:p>
            <a:r>
              <a:rPr lang="en-US" altLang="ja-JP" sz="1600" dirty="0" smtClean="0">
                <a:solidFill>
                  <a:srgbClr val="0000FF"/>
                </a:solidFill>
                <a:hlinkClick r:id="rId2"/>
              </a:rPr>
              <a:t>http://www5a.biglobe.ne.jp/~babe/</a:t>
            </a:r>
            <a:r>
              <a:rPr lang="en-US" altLang="ja-JP" sz="1600" dirty="0">
                <a:solidFill>
                  <a:srgbClr val="0000FF"/>
                </a:solidFill>
                <a:hlinkClick r:id="rId3"/>
              </a:rPr>
              <a:t>index.htm</a:t>
            </a:r>
            <a:r>
              <a:rPr lang="ja-JP" altLang="en-US" sz="1600" dirty="0" smtClean="0">
                <a:solidFill>
                  <a:srgbClr val="0000FF"/>
                </a:solidFill>
              </a:rPr>
              <a:t>　　　　　　　　　　　　　 </a:t>
            </a:r>
            <a:r>
              <a:rPr lang="en-US" altLang="ja-JP" sz="1600" dirty="0" smtClean="0">
                <a:solidFill>
                  <a:srgbClr val="0000FF"/>
                </a:solidFill>
              </a:rPr>
              <a:t>(</a:t>
            </a:r>
            <a:r>
              <a:rPr lang="ja-JP" altLang="en-US" sz="1600" dirty="0" smtClean="0">
                <a:solidFill>
                  <a:srgbClr val="0000FF"/>
                </a:solidFill>
              </a:rPr>
              <a:t>学外からも</a:t>
            </a:r>
            <a:r>
              <a:rPr lang="en-US" altLang="ja-JP" sz="1600" dirty="0" smtClean="0">
                <a:solidFill>
                  <a:srgbClr val="0000FF"/>
                </a:solidFill>
              </a:rPr>
              <a:t>OK)</a:t>
            </a:r>
            <a:endParaRPr lang="ja-JP" altLang="en-US" sz="1600" dirty="0" smtClean="0">
              <a:solidFill>
                <a:srgbClr val="0000FF"/>
              </a:solidFill>
            </a:endParaRPr>
          </a:p>
          <a:p>
            <a:r>
              <a:rPr lang="en-US" altLang="ja-JP" sz="1600" dirty="0" smtClean="0">
                <a:solidFill>
                  <a:srgbClr val="0000FF"/>
                </a:solidFill>
                <a:hlinkClick r:id="rId3"/>
              </a:rPr>
              <a:t>http://www.ecei.tohoku.ac.jp/yamada/Lecture/yamada/index.htm</a:t>
            </a:r>
            <a:r>
              <a:rPr lang="ja-JP" altLang="en-US" sz="1600" dirty="0">
                <a:solidFill>
                  <a:srgbClr val="0000FF"/>
                </a:solidFill>
              </a:rPr>
              <a:t>　</a:t>
            </a:r>
            <a:r>
              <a:rPr lang="en-US" altLang="ja-JP" sz="1600" dirty="0" smtClean="0">
                <a:solidFill>
                  <a:srgbClr val="0000FF"/>
                </a:solidFill>
              </a:rPr>
              <a:t>(</a:t>
            </a:r>
            <a:r>
              <a:rPr lang="ja-JP" altLang="en-US" sz="1600" dirty="0" smtClean="0">
                <a:solidFill>
                  <a:srgbClr val="0000FF"/>
                </a:solidFill>
              </a:rPr>
              <a:t>学内からのみ</a:t>
            </a:r>
            <a:r>
              <a:rPr lang="en-US" altLang="ja-JP" sz="1600" dirty="0" smtClean="0">
                <a:solidFill>
                  <a:srgbClr val="0000FF"/>
                </a:solidFill>
              </a:rPr>
              <a:t>)</a:t>
            </a:r>
            <a:endParaRPr kumimoji="1" lang="ja-JP" altLang="en-US" sz="1600" dirty="0" smtClean="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52562" y="169476"/>
            <a:ext cx="2638864" cy="523220"/>
          </a:xfrm>
        </p:spPr>
        <p:txBody>
          <a:bodyPr wrap="none">
            <a:spAutoFit/>
          </a:bodyPr>
          <a:lstStyle/>
          <a:p>
            <a:r>
              <a:rPr lang="ja-JP" altLang="en-US" sz="2800" dirty="0" smtClean="0"/>
              <a:t>各種モデム規格</a:t>
            </a:r>
            <a:endParaRPr kumimoji="1" lang="ja-JP" altLang="en-US" sz="2800" dirty="0"/>
          </a:p>
        </p:txBody>
      </p:sp>
      <p:graphicFrame>
        <p:nvGraphicFramePr>
          <p:cNvPr id="7" name="表 6"/>
          <p:cNvGraphicFramePr>
            <a:graphicFrameLocks noGrp="1"/>
          </p:cNvGraphicFramePr>
          <p:nvPr/>
        </p:nvGraphicFramePr>
        <p:xfrm>
          <a:off x="971601" y="651477"/>
          <a:ext cx="7200798" cy="6161899"/>
        </p:xfrm>
        <a:graphic>
          <a:graphicData uri="http://schemas.openxmlformats.org/drawingml/2006/table">
            <a:tbl>
              <a:tblPr/>
              <a:tblGrid>
                <a:gridCol w="590145"/>
                <a:gridCol w="590145"/>
                <a:gridCol w="590145"/>
                <a:gridCol w="590145"/>
                <a:gridCol w="590145"/>
                <a:gridCol w="901703"/>
                <a:gridCol w="1584176"/>
                <a:gridCol w="1044116"/>
                <a:gridCol w="720078"/>
              </a:tblGrid>
              <a:tr h="54498">
                <a:tc rowSpan="2">
                  <a:txBody>
                    <a:bodyPr/>
                    <a:lstStyle/>
                    <a:p>
                      <a:pPr algn="ctr"/>
                      <a:r>
                        <a:rPr lang="en-US" sz="1200" dirty="0" smtClean="0">
                          <a:latin typeface="+mn-ea"/>
                          <a:ea typeface="+mn-ea"/>
                        </a:rPr>
                        <a:t>ITU-T</a:t>
                      </a:r>
                    </a:p>
                    <a:p>
                      <a:pPr algn="ctr"/>
                      <a:r>
                        <a:rPr lang="ja-JP" altLang="en-US" sz="1200" dirty="0" smtClean="0">
                          <a:latin typeface="+mn-ea"/>
                          <a:ea typeface="+mn-ea"/>
                        </a:rPr>
                        <a:t>勧告名</a:t>
                      </a: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ja-JP" altLang="en-US" sz="1200" dirty="0">
                          <a:latin typeface="+mn-ea"/>
                          <a:ea typeface="+mn-ea"/>
                        </a:rPr>
                        <a:t>複信</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a:r>
                        <a:rPr lang="ja-JP" altLang="en-US" sz="1200" dirty="0">
                          <a:latin typeface="+mn-ea"/>
                          <a:ea typeface="+mn-ea"/>
                        </a:rPr>
                        <a:t>最高通信速度 </a:t>
                      </a:r>
                      <a:r>
                        <a:rPr lang="en-US" altLang="ja-JP" sz="1200" dirty="0">
                          <a:latin typeface="+mn-ea"/>
                          <a:ea typeface="+mn-ea"/>
                        </a:rPr>
                        <a:t>(</a:t>
                      </a:r>
                      <a:r>
                        <a:rPr lang="en-US" sz="1200" dirty="0">
                          <a:latin typeface="+mn-ea"/>
                          <a:ea typeface="+mn-ea"/>
                        </a:rPr>
                        <a:t>bps)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ja-JP" altLang="en-US" sz="1200">
                          <a:latin typeface="+mn-ea"/>
                          <a:ea typeface="+mn-ea"/>
                        </a:rPr>
                        <a:t>変調</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zh-CN" altLang="en-US" sz="1200" dirty="0">
                          <a:latin typeface="ＭＳ Ｐゴシック" pitchFamily="50" charset="-128"/>
                          <a:ea typeface="ＭＳ Ｐゴシック" pitchFamily="50" charset="-128"/>
                        </a:rPr>
                        <a:t>搬送波周波数 </a:t>
                      </a:r>
                      <a:r>
                        <a:rPr lang="en-US" altLang="zh-CN" sz="1200" dirty="0">
                          <a:latin typeface="ＭＳ Ｐゴシック" pitchFamily="50" charset="-128"/>
                          <a:ea typeface="ＭＳ Ｐゴシック" pitchFamily="50" charset="-128"/>
                        </a:rPr>
                        <a:t>(Hz)</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制定年</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378">
                <a:tc vMerge="1">
                  <a:txBody>
                    <a:bodyPr/>
                    <a:lstStyle/>
                    <a:p>
                      <a:endParaRPr kumimoji="1" lang="ja-JP" altLang="en-US"/>
                    </a:p>
                  </a:txBody>
                  <a:tcPr/>
                </a:tc>
                <a:tc>
                  <a:txBody>
                    <a:bodyPr/>
                    <a:lstStyle/>
                    <a:p>
                      <a:pPr algn="ctr"/>
                      <a:r>
                        <a:rPr lang="en-US" altLang="ja-JP" sz="1200">
                          <a:latin typeface="+mn-ea"/>
                          <a:ea typeface="+mn-ea"/>
                        </a:rPr>
                        <a:t>2</a:t>
                      </a:r>
                      <a:r>
                        <a:rPr lang="ja-JP" altLang="en-US" sz="1200">
                          <a:latin typeface="+mn-ea"/>
                          <a:ea typeface="+mn-ea"/>
                        </a:rPr>
                        <a:t>線</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4</a:t>
                      </a:r>
                      <a:r>
                        <a:rPr lang="ja-JP" altLang="en-US" sz="1200">
                          <a:latin typeface="+mn-ea"/>
                          <a:ea typeface="+mn-ea"/>
                        </a:rPr>
                        <a:t>線</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ja-JP" altLang="en-US" sz="1200" dirty="0">
                          <a:latin typeface="+mn-ea"/>
                          <a:ea typeface="+mn-ea"/>
                        </a:rPr>
                        <a:t>速度 </a:t>
                      </a:r>
                      <a:r>
                        <a:rPr lang="en-US" altLang="ja-JP" sz="1200" dirty="0">
                          <a:latin typeface="+mn-ea"/>
                          <a:ea typeface="+mn-ea"/>
                        </a:rPr>
                        <a:t>(</a:t>
                      </a:r>
                      <a:r>
                        <a:rPr lang="en-US" sz="1200" dirty="0">
                          <a:latin typeface="+mn-ea"/>
                          <a:ea typeface="+mn-ea"/>
                        </a:rPr>
                        <a:t>baud)</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a:latin typeface="+mn-ea"/>
                          <a:ea typeface="+mn-ea"/>
                        </a:rPr>
                        <a:t>最大ビット数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a:latin typeface="+mn-ea"/>
                          <a:ea typeface="+mn-ea"/>
                        </a:rPr>
                        <a:t>方式</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r>
              <a:tr h="83860">
                <a:tc rowSpan="3">
                  <a:txBody>
                    <a:bodyPr/>
                    <a:lstStyle/>
                    <a:p>
                      <a:pPr algn="ctr"/>
                      <a:r>
                        <a:rPr lang="en-US" sz="1200">
                          <a:latin typeface="+mn-ea"/>
                          <a:ea typeface="+mn-ea"/>
                        </a:rPr>
                        <a:t>V.21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r>
                        <a:rPr lang="ja-JP" altLang="en-US" sz="1200" dirty="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最高</a:t>
                      </a:r>
                      <a:r>
                        <a:rPr lang="en-US" altLang="ja-JP" sz="1200">
                          <a:latin typeface="+mn-ea"/>
                          <a:ea typeface="+mn-ea"/>
                        </a:rPr>
                        <a:t>300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最高</a:t>
                      </a:r>
                      <a:r>
                        <a:rPr lang="en-US" altLang="ja-JP" sz="1200">
                          <a:latin typeface="+mn-ea"/>
                          <a:ea typeface="+mn-ea"/>
                        </a:rPr>
                        <a:t>300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a:latin typeface="+mn-ea"/>
                          <a:ea typeface="+mn-ea"/>
                        </a:rPr>
                        <a:t>FSK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smtClean="0">
                          <a:latin typeface="+mn-ea"/>
                          <a:ea typeface="+mn-ea"/>
                        </a:rPr>
                        <a:t>1080±100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1964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8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smtClean="0">
                          <a:latin typeface="+mn-ea"/>
                          <a:ea typeface="+mn-ea"/>
                        </a:rPr>
                        <a:t>1750±100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lang="en-US" altLang="ja-JP" sz="120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a:latin typeface="+mn-ea"/>
                          <a:ea typeface="+mn-ea"/>
                        </a:rPr>
                        <a:t>QPSK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smtClean="0">
                          <a:latin typeface="+mn-ea"/>
                          <a:ea typeface="+mn-ea"/>
                        </a:rPr>
                        <a:t>1200/2400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1980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dirty="0">
                          <a:latin typeface="+mn-ea"/>
                          <a:ea typeface="+mn-ea"/>
                        </a:rPr>
                        <a:t>V.22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200" dirty="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dirty="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ltLang="ja-JP" sz="1200">
                        <a:latin typeface="Arial"/>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dirty="0">
                          <a:latin typeface="+mn-ea"/>
                          <a:ea typeface="+mn-ea"/>
                        </a:rPr>
                        <a:t>V.22bis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16QAM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1984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92">
                <a:tc rowSpan="2">
                  <a:txBody>
                    <a:bodyPr/>
                    <a:lstStyle/>
                    <a:p>
                      <a:pPr algn="ctr"/>
                      <a:r>
                        <a:rPr lang="en-US" sz="1200">
                          <a:latin typeface="+mn-ea"/>
                          <a:ea typeface="+mn-ea"/>
                        </a:rPr>
                        <a:t>V.23</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200" dirty="0">
                          <a:latin typeface="+mn-ea"/>
                          <a:ea typeface="+mn-ea"/>
                        </a:rPr>
                        <a:t>FSK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smtClean="0">
                          <a:latin typeface="+mn-ea"/>
                          <a:ea typeface="+mn-ea"/>
                        </a:rPr>
                        <a:t>1500±200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1964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99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dirty="0" smtClean="0">
                          <a:latin typeface="+mn-ea"/>
                          <a:ea typeface="+mn-ea"/>
                        </a:rPr>
                        <a:t>1700±400</a:t>
                      </a:r>
                      <a:endParaRPr lang="en-US" altLang="ja-JP"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01211">
                <a:tc>
                  <a:txBody>
                    <a:bodyPr/>
                    <a:lstStyle/>
                    <a:p>
                      <a:pPr algn="ctr"/>
                      <a:r>
                        <a:rPr lang="en-US" sz="1200">
                          <a:latin typeface="+mn-ea"/>
                          <a:ea typeface="+mn-ea"/>
                        </a:rPr>
                        <a:t>V.26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a:latin typeface="+mn-ea"/>
                          <a:ea typeface="+mn-ea"/>
                        </a:rPr>
                        <a:t>1200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a:latin typeface="+mn-ea"/>
                          <a:ea typeface="+mn-ea"/>
                        </a:rPr>
                        <a:t>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l-GR" sz="1200" dirty="0">
                          <a:latin typeface="+mn-ea"/>
                          <a:ea typeface="+mn-ea"/>
                        </a:rPr>
                        <a:t>π/4 </a:t>
                      </a:r>
                      <a:r>
                        <a:rPr lang="en-US" sz="1200" dirty="0">
                          <a:latin typeface="+mn-ea"/>
                          <a:ea typeface="+mn-ea"/>
                        </a:rPr>
                        <a:t>DQPSK, DQPSK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1968</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V.26bis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l-GR" sz="1200" dirty="0">
                          <a:latin typeface="+mn-ea"/>
                          <a:ea typeface="+mn-ea"/>
                        </a:rPr>
                        <a:t>π/4 </a:t>
                      </a:r>
                      <a:r>
                        <a:rPr lang="en-US" sz="1200" dirty="0" smtClean="0">
                          <a:latin typeface="+mn-ea"/>
                          <a:ea typeface="+mn-ea"/>
                        </a:rPr>
                        <a:t>DQPSK</a:t>
                      </a: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1972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V.26ter</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sz="1200" dirty="0">
                          <a:latin typeface="+mn-ea"/>
                          <a:ea typeface="+mn-ea"/>
                        </a:rPr>
                        <a:t>DQPSK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1984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V.27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4800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1600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dirty="0">
                          <a:latin typeface="+mn-ea"/>
                          <a:ea typeface="+mn-ea"/>
                        </a:rPr>
                        <a:t>3</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dirty="0">
                          <a:latin typeface="+mn-ea"/>
                          <a:ea typeface="+mn-ea"/>
                        </a:rPr>
                        <a:t>8PSK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altLang="ja-JP" sz="120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1972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V.27bis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1976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V.27ter</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1976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V.29</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9600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16APSK</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1700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1976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V.32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9600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a:latin typeface="+mn-ea"/>
                          <a:ea typeface="+mn-ea"/>
                        </a:rPr>
                        <a:t>2400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16QAM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r>
                        <a:rPr lang="en-US" altLang="ja-JP" sz="120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1984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280">
                <a:tc>
                  <a:txBody>
                    <a:bodyPr/>
                    <a:lstStyle/>
                    <a:p>
                      <a:pPr algn="ctr"/>
                      <a:r>
                        <a:rPr lang="en-US" sz="1200">
                          <a:latin typeface="+mn-ea"/>
                          <a:ea typeface="+mn-ea"/>
                        </a:rPr>
                        <a:t>V.32bis</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rowSpan="3">
                  <a:txBody>
                    <a:bodyPr/>
                    <a:lstStyle/>
                    <a:p>
                      <a:pPr algn="ctr"/>
                      <a:r>
                        <a:rPr lang="en-US" altLang="ja-JP" sz="1200">
                          <a:latin typeface="+mn-ea"/>
                          <a:ea typeface="+mn-ea"/>
                        </a:rPr>
                        <a:t>14400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3">
                  <a:txBody>
                    <a:bodyPr/>
                    <a:lstStyle/>
                    <a:p>
                      <a:pPr algn="ctr"/>
                      <a:r>
                        <a:rPr lang="en-US" altLang="ja-JP" sz="1200">
                          <a:latin typeface="+mn-ea"/>
                          <a:ea typeface="+mn-ea"/>
                        </a:rPr>
                        <a:t>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en-US" sz="1200" dirty="0" smtClean="0">
                          <a:latin typeface="+mn-ea"/>
                          <a:ea typeface="+mn-ea"/>
                        </a:rPr>
                        <a:t>TCM</a:t>
                      </a:r>
                      <a:br>
                        <a:rPr lang="en-US" sz="1200" dirty="0" smtClean="0">
                          <a:latin typeface="+mn-ea"/>
                          <a:ea typeface="+mn-ea"/>
                        </a:rPr>
                      </a:br>
                      <a:r>
                        <a:rPr lang="en-US" sz="1200" dirty="0" smtClean="0">
                          <a:latin typeface="+mn-ea"/>
                          <a:ea typeface="+mn-ea"/>
                        </a:rPr>
                        <a:t>128QAM</a:t>
                      </a:r>
                      <a:endParaRPr 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1991</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V.33</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dirty="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1988</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211">
                <a:tc>
                  <a:txBody>
                    <a:bodyPr/>
                    <a:lstStyle/>
                    <a:p>
                      <a:pPr algn="ctr"/>
                      <a:r>
                        <a:rPr lang="en-US" sz="1200">
                          <a:latin typeface="+mn-ea"/>
                          <a:ea typeface="+mn-ea"/>
                        </a:rPr>
                        <a:t>V.17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a:latin typeface="+mn-ea"/>
                          <a:ea typeface="+mn-ea"/>
                        </a:rPr>
                        <a:t>半二重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67">
                <a:tc rowSpan="2">
                  <a:txBody>
                    <a:bodyPr/>
                    <a:lstStyle/>
                    <a:p>
                      <a:pPr algn="ctr"/>
                      <a:r>
                        <a:rPr lang="en-US" sz="1200">
                          <a:latin typeface="+mn-ea"/>
                          <a:ea typeface="+mn-ea"/>
                        </a:rPr>
                        <a:t>V.34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r>
                        <a:rPr lang="ja-JP" altLang="en-US" sz="1200">
                          <a:latin typeface="+mn-ea"/>
                          <a:ea typeface="+mn-ea"/>
                        </a:rPr>
                        <a:t>全二重</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endParaRPr lang="ja-JP" altLang="en-US" sz="120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28800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3200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a:latin typeface="+mn-ea"/>
                          <a:ea typeface="+mn-ea"/>
                        </a:rPr>
                        <a:t>10.7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mn-ea"/>
                          <a:ea typeface="+mn-ea"/>
                        </a:rPr>
                        <a:t>TCM</a:t>
                      </a:r>
                      <a:br>
                        <a:rPr lang="en-US" sz="1200" dirty="0">
                          <a:latin typeface="+mn-ea"/>
                          <a:ea typeface="+mn-ea"/>
                        </a:rPr>
                      </a:br>
                      <a:r>
                        <a:rPr lang="en-US" sz="1200" dirty="0" smtClean="0">
                          <a:latin typeface="+mn-ea"/>
                          <a:ea typeface="+mn-ea"/>
                        </a:rPr>
                        <a:t>960QAM</a:t>
                      </a:r>
                      <a:endParaRPr 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1994</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33600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3429</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sz="1200" dirty="0">
                          <a:latin typeface="+mn-ea"/>
                          <a:ea typeface="+mn-ea"/>
                        </a:rPr>
                        <a:t>TCM</a:t>
                      </a:r>
                      <a:br>
                        <a:rPr lang="en-US" sz="1200" dirty="0">
                          <a:latin typeface="+mn-ea"/>
                          <a:ea typeface="+mn-ea"/>
                        </a:rPr>
                      </a:br>
                      <a:r>
                        <a:rPr lang="en-US" sz="1200" dirty="0">
                          <a:latin typeface="+mn-ea"/>
                          <a:ea typeface="+mn-ea"/>
                        </a:rPr>
                        <a:t>1664QAM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r>
                        <a:rPr lang="en-US" altLang="ja-JP" sz="1200">
                          <a:latin typeface="+mn-ea"/>
                          <a:ea typeface="+mn-ea"/>
                        </a:rPr>
                        <a:t>1996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854">
                <a:tc rowSpan="4">
                  <a:txBody>
                    <a:bodyPr/>
                    <a:lstStyle/>
                    <a:p>
                      <a:pPr algn="ctr"/>
                      <a:r>
                        <a:rPr lang="en-US" sz="1200">
                          <a:latin typeface="+mn-ea"/>
                          <a:ea typeface="+mn-ea"/>
                        </a:rPr>
                        <a:t>V.90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en-US" sz="1200">
                          <a:latin typeface="+mn-ea"/>
                          <a:ea typeface="+mn-ea"/>
                        </a:rPr>
                        <a:t>ISDN→</a:t>
                      </a:r>
                      <a:r>
                        <a:rPr lang="ja-JP" altLang="en-US" sz="1200">
                          <a:latin typeface="+mn-ea"/>
                          <a:ea typeface="+mn-ea"/>
                        </a:rPr>
                        <a:t>アナログ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en-US" sz="1200" dirty="0">
                          <a:latin typeface="+mn-ea"/>
                          <a:ea typeface="+mn-ea"/>
                        </a:rPr>
                        <a:t>TCM</a:t>
                      </a:r>
                      <a:br>
                        <a:rPr lang="en-US" sz="1200" dirty="0">
                          <a:latin typeface="+mn-ea"/>
                          <a:ea typeface="+mn-ea"/>
                        </a:rPr>
                      </a:br>
                      <a:r>
                        <a:rPr lang="en-US" sz="1200" dirty="0">
                          <a:latin typeface="+mn-ea"/>
                          <a:ea typeface="+mn-ea"/>
                        </a:rPr>
                        <a:t>PCM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dirty="0">
                          <a:latin typeface="+mn-ea"/>
                          <a:ea typeface="+mn-ea"/>
                        </a:rPr>
                        <a:t>8000</a:t>
                      </a:r>
                      <a:br>
                        <a:rPr lang="en-US" altLang="ja-JP" sz="1200" dirty="0">
                          <a:latin typeface="+mn-ea"/>
                          <a:ea typeface="+mn-ea"/>
                        </a:rPr>
                      </a:br>
                      <a:r>
                        <a:rPr lang="ja-JP" altLang="en-US" sz="1200" dirty="0">
                          <a:latin typeface="+mn-ea"/>
                          <a:ea typeface="+mn-ea"/>
                        </a:rPr>
                        <a:t>サンプリング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a:latin typeface="+mn-ea"/>
                          <a:ea typeface="+mn-ea"/>
                        </a:rPr>
                        <a:t>1998</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85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56000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012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ja-JP" altLang="en-US" sz="1200">
                          <a:latin typeface="+mn-ea"/>
                          <a:ea typeface="+mn-ea"/>
                        </a:rPr>
                        <a:t>アナログ→</a:t>
                      </a:r>
                      <a:r>
                        <a:rPr lang="en-US" sz="1200">
                          <a:latin typeface="+mn-ea"/>
                          <a:ea typeface="+mn-ea"/>
                        </a:rPr>
                        <a:t>ISDN</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lang="en-US" sz="1200" dirty="0">
                          <a:latin typeface="+mn-ea"/>
                          <a:ea typeface="+mn-ea"/>
                        </a:rPr>
                        <a:t>TCM</a:t>
                      </a:r>
                      <a:br>
                        <a:rPr lang="en-US" sz="1200" dirty="0">
                          <a:latin typeface="+mn-ea"/>
                          <a:ea typeface="+mn-ea"/>
                        </a:rPr>
                      </a:br>
                      <a:r>
                        <a:rPr lang="en-US" sz="1200" dirty="0" smtClean="0">
                          <a:latin typeface="+mn-ea"/>
                          <a:ea typeface="+mn-ea"/>
                        </a:rPr>
                        <a:t>1664QAM</a:t>
                      </a:r>
                      <a:endParaRPr lang="en-US" sz="1200" dirty="0">
                        <a:latin typeface="+mn-ea"/>
                        <a:ea typeface="+mn-ea"/>
                      </a:endParaRP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altLang="ja-JP" sz="1200" dirty="0">
                          <a:latin typeface="+mn-ea"/>
                          <a:ea typeface="+mn-ea"/>
                        </a:rPr>
                        <a:t>1800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33600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3429</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10.7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77854">
                <a:tc rowSpan="4">
                  <a:txBody>
                    <a:bodyPr/>
                    <a:lstStyle/>
                    <a:p>
                      <a:pPr algn="ctr"/>
                      <a:r>
                        <a:rPr lang="en-US" sz="1200" dirty="0">
                          <a:latin typeface="+mn-ea"/>
                          <a:ea typeface="+mn-ea"/>
                        </a:rPr>
                        <a:t>V.92</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en-US" sz="1200">
                          <a:latin typeface="+mn-ea"/>
                          <a:ea typeface="+mn-ea"/>
                        </a:rPr>
                        <a:t>ISDN→</a:t>
                      </a:r>
                      <a:r>
                        <a:rPr lang="ja-JP" altLang="en-US" sz="1200">
                          <a:latin typeface="+mn-ea"/>
                          <a:ea typeface="+mn-ea"/>
                        </a:rPr>
                        <a:t>アナログ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4">
                  <a:txBody>
                    <a:bodyPr/>
                    <a:lstStyle/>
                    <a:p>
                      <a:pPr algn="ctr"/>
                      <a:r>
                        <a:rPr lang="en-US" sz="1200" dirty="0">
                          <a:latin typeface="+mn-ea"/>
                          <a:ea typeface="+mn-ea"/>
                        </a:rPr>
                        <a:t>TCM</a:t>
                      </a:r>
                      <a:br>
                        <a:rPr lang="en-US" sz="1200" dirty="0">
                          <a:latin typeface="+mn-ea"/>
                          <a:ea typeface="+mn-ea"/>
                        </a:rPr>
                      </a:br>
                      <a:r>
                        <a:rPr lang="en-US" sz="1200" dirty="0">
                          <a:latin typeface="+mn-ea"/>
                          <a:ea typeface="+mn-ea"/>
                        </a:rPr>
                        <a:t>PCM</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dirty="0">
                          <a:latin typeface="+mn-ea"/>
                          <a:ea typeface="+mn-ea"/>
                        </a:rPr>
                        <a:t>8000</a:t>
                      </a:r>
                      <a:br>
                        <a:rPr lang="en-US" altLang="ja-JP" sz="1200" dirty="0">
                          <a:latin typeface="+mn-ea"/>
                          <a:ea typeface="+mn-ea"/>
                        </a:rPr>
                      </a:br>
                      <a:r>
                        <a:rPr lang="ja-JP" altLang="en-US" sz="1200" dirty="0">
                          <a:latin typeface="+mn-ea"/>
                          <a:ea typeface="+mn-ea"/>
                        </a:rPr>
                        <a:t>サンプリング</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en-US" altLang="ja-JP" sz="1200">
                          <a:latin typeface="+mn-ea"/>
                          <a:ea typeface="+mn-ea"/>
                        </a:rPr>
                        <a:t>2000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56000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7</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012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a:r>
                        <a:rPr lang="ja-JP" altLang="en-US" sz="1200" dirty="0">
                          <a:latin typeface="+mn-ea"/>
                          <a:ea typeface="+mn-ea"/>
                        </a:rPr>
                        <a:t>アナログ→</a:t>
                      </a:r>
                      <a:r>
                        <a:rPr lang="en-US" sz="1200" dirty="0">
                          <a:latin typeface="+mn-ea"/>
                          <a:ea typeface="+mn-ea"/>
                        </a:rPr>
                        <a:t>ISDN</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2456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200">
                          <a:latin typeface="+mn-ea"/>
                          <a:ea typeface="+mn-ea"/>
                        </a:rPr>
                        <a:t>48000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a:latin typeface="+mn-ea"/>
                          <a:ea typeface="+mn-ea"/>
                        </a:rPr>
                        <a:t>8000</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200" dirty="0">
                          <a:latin typeface="+mn-ea"/>
                          <a:ea typeface="+mn-ea"/>
                        </a:rPr>
                        <a:t>6</a:t>
                      </a:r>
                    </a:p>
                  </a:txBody>
                  <a:tcPr marL="7785" marR="7785" marT="3893" marB="38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idx="4294967295"/>
          </p:nvPr>
        </p:nvSpPr>
        <p:spPr>
          <a:xfrm>
            <a:off x="3104352" y="288459"/>
            <a:ext cx="2922595" cy="523220"/>
          </a:xfrm>
          <a:noFill/>
        </p:spPr>
        <p:txBody>
          <a:bodyPr wrap="none">
            <a:spAutoFit/>
          </a:bodyPr>
          <a:lstStyle/>
          <a:p>
            <a:pPr eaLnBrk="1" hangingPunct="1"/>
            <a:r>
              <a:rPr lang="ja-JP" altLang="en-US" sz="2800" dirty="0" smtClean="0"/>
              <a:t>デジタル変調方式</a:t>
            </a:r>
          </a:p>
        </p:txBody>
      </p:sp>
      <p:sp>
        <p:nvSpPr>
          <p:cNvPr id="70659" name="Text Box 5"/>
          <p:cNvSpPr txBox="1">
            <a:spLocks noChangeArrowheads="1"/>
          </p:cNvSpPr>
          <p:nvPr/>
        </p:nvSpPr>
        <p:spPr bwMode="auto">
          <a:xfrm>
            <a:off x="395288" y="1520825"/>
            <a:ext cx="3070225" cy="369888"/>
          </a:xfrm>
          <a:prstGeom prst="rect">
            <a:avLst/>
          </a:prstGeom>
          <a:noFill/>
          <a:ln w="9525">
            <a:noFill/>
            <a:miter lim="800000"/>
            <a:headEnd/>
            <a:tailEnd/>
          </a:ln>
        </p:spPr>
        <p:txBody>
          <a:bodyPr wrap="none">
            <a:spAutoFit/>
          </a:bodyPr>
          <a:lstStyle/>
          <a:p>
            <a:r>
              <a:rPr lang="en-US" altLang="ja-JP"/>
              <a:t>ASK : amplitude-shift keying</a:t>
            </a:r>
          </a:p>
        </p:txBody>
      </p:sp>
      <p:sp>
        <p:nvSpPr>
          <p:cNvPr id="70661" name="Text Box 7"/>
          <p:cNvSpPr txBox="1">
            <a:spLocks noChangeArrowheads="1"/>
          </p:cNvSpPr>
          <p:nvPr/>
        </p:nvSpPr>
        <p:spPr bwMode="auto">
          <a:xfrm>
            <a:off x="395288" y="3321050"/>
            <a:ext cx="3070225" cy="369888"/>
          </a:xfrm>
          <a:prstGeom prst="rect">
            <a:avLst/>
          </a:prstGeom>
          <a:noFill/>
          <a:ln w="9525">
            <a:noFill/>
            <a:miter lim="800000"/>
            <a:headEnd/>
            <a:tailEnd/>
          </a:ln>
        </p:spPr>
        <p:txBody>
          <a:bodyPr wrap="none">
            <a:spAutoFit/>
          </a:bodyPr>
          <a:lstStyle/>
          <a:p>
            <a:r>
              <a:rPr lang="en-US" altLang="ja-JP"/>
              <a:t>FSK : frequency-shift keying</a:t>
            </a:r>
          </a:p>
        </p:txBody>
      </p:sp>
      <p:sp>
        <p:nvSpPr>
          <p:cNvPr id="70662" name="Text Box 8"/>
          <p:cNvSpPr txBox="1">
            <a:spLocks noChangeArrowheads="1"/>
          </p:cNvSpPr>
          <p:nvPr/>
        </p:nvSpPr>
        <p:spPr bwMode="auto">
          <a:xfrm>
            <a:off x="395288" y="3824288"/>
            <a:ext cx="2698750" cy="369887"/>
          </a:xfrm>
          <a:prstGeom prst="rect">
            <a:avLst/>
          </a:prstGeom>
          <a:noFill/>
          <a:ln w="9525">
            <a:noFill/>
            <a:miter lim="800000"/>
            <a:headEnd/>
            <a:tailEnd/>
          </a:ln>
        </p:spPr>
        <p:txBody>
          <a:bodyPr wrap="none">
            <a:spAutoFit/>
          </a:bodyPr>
          <a:lstStyle/>
          <a:p>
            <a:r>
              <a:rPr lang="en-US" altLang="ja-JP"/>
              <a:t>PSK : phase-shift keying</a:t>
            </a:r>
          </a:p>
        </p:txBody>
      </p:sp>
      <p:sp>
        <p:nvSpPr>
          <p:cNvPr id="70663" name="Text Box 9"/>
          <p:cNvSpPr txBox="1">
            <a:spLocks noChangeArrowheads="1"/>
          </p:cNvSpPr>
          <p:nvPr/>
        </p:nvSpPr>
        <p:spPr bwMode="auto">
          <a:xfrm>
            <a:off x="395288" y="5516563"/>
            <a:ext cx="4235450" cy="366712"/>
          </a:xfrm>
          <a:prstGeom prst="rect">
            <a:avLst/>
          </a:prstGeom>
          <a:noFill/>
          <a:ln w="9525">
            <a:noFill/>
            <a:miter lim="800000"/>
            <a:headEnd/>
            <a:tailEnd/>
          </a:ln>
        </p:spPr>
        <p:txBody>
          <a:bodyPr wrap="none">
            <a:spAutoFit/>
          </a:bodyPr>
          <a:lstStyle/>
          <a:p>
            <a:r>
              <a:rPr lang="en-US" altLang="ja-JP"/>
              <a:t>QAM : quadrature amplitude modulation</a:t>
            </a:r>
          </a:p>
        </p:txBody>
      </p:sp>
      <p:sp>
        <p:nvSpPr>
          <p:cNvPr id="70664" name="Text Box 10"/>
          <p:cNvSpPr txBox="1">
            <a:spLocks noChangeArrowheads="1"/>
          </p:cNvSpPr>
          <p:nvPr/>
        </p:nvSpPr>
        <p:spPr bwMode="auto">
          <a:xfrm>
            <a:off x="395288" y="4221163"/>
            <a:ext cx="4057650" cy="369887"/>
          </a:xfrm>
          <a:prstGeom prst="rect">
            <a:avLst/>
          </a:prstGeom>
          <a:noFill/>
          <a:ln w="9525">
            <a:noFill/>
            <a:miter lim="800000"/>
            <a:headEnd/>
            <a:tailEnd/>
          </a:ln>
        </p:spPr>
        <p:txBody>
          <a:bodyPr wrap="none">
            <a:spAutoFit/>
          </a:bodyPr>
          <a:lstStyle/>
          <a:p>
            <a:r>
              <a:rPr lang="en-US" altLang="ja-JP"/>
              <a:t>QPSK : quadrature phase-shift keying</a:t>
            </a:r>
          </a:p>
        </p:txBody>
      </p:sp>
      <p:sp>
        <p:nvSpPr>
          <p:cNvPr id="70665" name="Text Box 12"/>
          <p:cNvSpPr txBox="1">
            <a:spLocks noChangeArrowheads="1"/>
          </p:cNvSpPr>
          <p:nvPr/>
        </p:nvSpPr>
        <p:spPr bwMode="auto">
          <a:xfrm>
            <a:off x="395288" y="2708275"/>
            <a:ext cx="4429125" cy="369888"/>
          </a:xfrm>
          <a:prstGeom prst="rect">
            <a:avLst/>
          </a:prstGeom>
          <a:noFill/>
          <a:ln w="9525">
            <a:noFill/>
            <a:miter lim="800000"/>
            <a:headEnd/>
            <a:tailEnd/>
          </a:ln>
        </p:spPr>
        <p:txBody>
          <a:bodyPr wrap="none">
            <a:spAutoFit/>
          </a:bodyPr>
          <a:lstStyle/>
          <a:p>
            <a:r>
              <a:rPr lang="en-US" altLang="ja-JP"/>
              <a:t>QASK : quadrature amplitude-shift keying</a:t>
            </a:r>
          </a:p>
        </p:txBody>
      </p:sp>
      <p:sp>
        <p:nvSpPr>
          <p:cNvPr id="70666" name="Text Box 13"/>
          <p:cNvSpPr txBox="1">
            <a:spLocks noChangeArrowheads="1"/>
          </p:cNvSpPr>
          <p:nvPr/>
        </p:nvSpPr>
        <p:spPr bwMode="auto">
          <a:xfrm>
            <a:off x="2879725" y="2349500"/>
            <a:ext cx="1962150" cy="366713"/>
          </a:xfrm>
          <a:prstGeom prst="rect">
            <a:avLst/>
          </a:prstGeom>
          <a:noFill/>
          <a:ln w="9525">
            <a:noFill/>
            <a:miter lim="800000"/>
            <a:headEnd/>
            <a:tailEnd/>
          </a:ln>
        </p:spPr>
        <p:txBody>
          <a:bodyPr wrap="none">
            <a:spAutoFit/>
          </a:bodyPr>
          <a:lstStyle/>
          <a:p>
            <a:r>
              <a:rPr lang="en-US" altLang="ja-JP"/>
              <a:t>constellation map</a:t>
            </a:r>
          </a:p>
        </p:txBody>
      </p:sp>
      <p:grpSp>
        <p:nvGrpSpPr>
          <p:cNvPr id="2" name="Group 158"/>
          <p:cNvGrpSpPr>
            <a:grpSpLocks/>
          </p:cNvGrpSpPr>
          <p:nvPr/>
        </p:nvGrpSpPr>
        <p:grpSpPr bwMode="auto">
          <a:xfrm>
            <a:off x="3419475" y="1125538"/>
            <a:ext cx="1112838" cy="1189037"/>
            <a:chOff x="2154" y="709"/>
            <a:chExt cx="701" cy="749"/>
          </a:xfrm>
        </p:grpSpPr>
        <p:sp>
          <p:nvSpPr>
            <p:cNvPr id="70799" name="Line 16"/>
            <p:cNvSpPr>
              <a:spLocks noChangeShapeType="1"/>
            </p:cNvSpPr>
            <p:nvPr/>
          </p:nvSpPr>
          <p:spPr bwMode="auto">
            <a:xfrm flipV="1">
              <a:off x="2154" y="1186"/>
              <a:ext cx="590" cy="0"/>
            </a:xfrm>
            <a:prstGeom prst="line">
              <a:avLst/>
            </a:prstGeom>
            <a:noFill/>
            <a:ln w="9525">
              <a:solidFill>
                <a:schemeClr val="tx1"/>
              </a:solidFill>
              <a:round/>
              <a:headEnd/>
              <a:tailEnd type="arrow" w="med" len="med"/>
            </a:ln>
          </p:spPr>
          <p:txBody>
            <a:bodyPr/>
            <a:lstStyle/>
            <a:p>
              <a:endParaRPr lang="ja-JP" altLang="en-US"/>
            </a:p>
          </p:txBody>
        </p:sp>
        <p:sp>
          <p:nvSpPr>
            <p:cNvPr id="70800" name="Line 17"/>
            <p:cNvSpPr>
              <a:spLocks noChangeShapeType="1"/>
            </p:cNvSpPr>
            <p:nvPr/>
          </p:nvSpPr>
          <p:spPr bwMode="auto">
            <a:xfrm flipH="1" flipV="1">
              <a:off x="2426" y="868"/>
              <a:ext cx="0" cy="590"/>
            </a:xfrm>
            <a:prstGeom prst="line">
              <a:avLst/>
            </a:prstGeom>
            <a:noFill/>
            <a:ln w="9525">
              <a:solidFill>
                <a:schemeClr val="tx1"/>
              </a:solidFill>
              <a:round/>
              <a:headEnd/>
              <a:tailEnd type="arrow" w="med" len="med"/>
            </a:ln>
          </p:spPr>
          <p:txBody>
            <a:bodyPr/>
            <a:lstStyle/>
            <a:p>
              <a:endParaRPr lang="ja-JP" altLang="en-US"/>
            </a:p>
          </p:txBody>
        </p:sp>
        <p:sp>
          <p:nvSpPr>
            <p:cNvPr id="70801" name="Text Box 18"/>
            <p:cNvSpPr txBox="1">
              <a:spLocks noChangeArrowheads="1"/>
            </p:cNvSpPr>
            <p:nvPr/>
          </p:nvSpPr>
          <p:spPr bwMode="auto">
            <a:xfrm>
              <a:off x="2699" y="1095"/>
              <a:ext cx="156" cy="192"/>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802" name="Text Box 19"/>
            <p:cNvSpPr txBox="1">
              <a:spLocks noChangeArrowheads="1"/>
            </p:cNvSpPr>
            <p:nvPr/>
          </p:nvSpPr>
          <p:spPr bwMode="auto">
            <a:xfrm>
              <a:off x="2314" y="709"/>
              <a:ext cx="197" cy="192"/>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803" name="Oval 20"/>
            <p:cNvSpPr>
              <a:spLocks noChangeArrowheads="1"/>
            </p:cNvSpPr>
            <p:nvPr/>
          </p:nvSpPr>
          <p:spPr bwMode="auto">
            <a:xfrm>
              <a:off x="2200" y="959"/>
              <a:ext cx="453" cy="453"/>
            </a:xfrm>
            <a:prstGeom prst="ellipse">
              <a:avLst/>
            </a:prstGeom>
            <a:noFill/>
            <a:ln w="9525">
              <a:solidFill>
                <a:schemeClr val="tx1"/>
              </a:solidFill>
              <a:round/>
              <a:headEnd/>
              <a:tailEnd/>
            </a:ln>
          </p:spPr>
          <p:txBody>
            <a:bodyPr wrap="none" anchor="ctr"/>
            <a:lstStyle/>
            <a:p>
              <a:endParaRPr lang="ja-JP" altLang="en-US"/>
            </a:p>
          </p:txBody>
        </p:sp>
        <p:sp>
          <p:nvSpPr>
            <p:cNvPr id="70804" name="Oval 22"/>
            <p:cNvSpPr>
              <a:spLocks noChangeArrowheads="1"/>
            </p:cNvSpPr>
            <p:nvPr/>
          </p:nvSpPr>
          <p:spPr bwMode="auto">
            <a:xfrm>
              <a:off x="2404" y="1163"/>
              <a:ext cx="45" cy="46"/>
            </a:xfrm>
            <a:prstGeom prst="ellipse">
              <a:avLst/>
            </a:prstGeom>
            <a:solidFill>
              <a:srgbClr val="0000FF"/>
            </a:solidFill>
            <a:ln w="9525">
              <a:noFill/>
              <a:round/>
              <a:headEnd/>
              <a:tailEnd/>
            </a:ln>
          </p:spPr>
          <p:txBody>
            <a:bodyPr wrap="none" anchor="ctr"/>
            <a:lstStyle/>
            <a:p>
              <a:endParaRPr lang="ja-JP" altLang="en-US"/>
            </a:p>
          </p:txBody>
        </p:sp>
        <p:sp>
          <p:nvSpPr>
            <p:cNvPr id="70805" name="Oval 24"/>
            <p:cNvSpPr>
              <a:spLocks noChangeArrowheads="1"/>
            </p:cNvSpPr>
            <p:nvPr/>
          </p:nvSpPr>
          <p:spPr bwMode="auto">
            <a:xfrm>
              <a:off x="2631" y="1162"/>
              <a:ext cx="45" cy="46"/>
            </a:xfrm>
            <a:prstGeom prst="ellipse">
              <a:avLst/>
            </a:prstGeom>
            <a:solidFill>
              <a:srgbClr val="0000FF"/>
            </a:solidFill>
            <a:ln w="9525">
              <a:noFill/>
              <a:round/>
              <a:headEnd/>
              <a:tailEnd/>
            </a:ln>
          </p:spPr>
          <p:txBody>
            <a:bodyPr wrap="none" anchor="ctr"/>
            <a:lstStyle/>
            <a:p>
              <a:endParaRPr lang="ja-JP" altLang="en-US"/>
            </a:p>
          </p:txBody>
        </p:sp>
      </p:grpSp>
      <p:grpSp>
        <p:nvGrpSpPr>
          <p:cNvPr id="3" name="Group 159"/>
          <p:cNvGrpSpPr>
            <a:grpSpLocks/>
          </p:cNvGrpSpPr>
          <p:nvPr/>
        </p:nvGrpSpPr>
        <p:grpSpPr bwMode="auto">
          <a:xfrm>
            <a:off x="4859338" y="2457450"/>
            <a:ext cx="1111250" cy="1519238"/>
            <a:chOff x="3061" y="1548"/>
            <a:chExt cx="700" cy="957"/>
          </a:xfrm>
        </p:grpSpPr>
        <p:sp>
          <p:nvSpPr>
            <p:cNvPr id="70789" name="Text Box 27"/>
            <p:cNvSpPr txBox="1">
              <a:spLocks noChangeArrowheads="1"/>
            </p:cNvSpPr>
            <p:nvPr/>
          </p:nvSpPr>
          <p:spPr bwMode="auto">
            <a:xfrm>
              <a:off x="3083" y="2274"/>
              <a:ext cx="516" cy="231"/>
            </a:xfrm>
            <a:prstGeom prst="rect">
              <a:avLst/>
            </a:prstGeom>
            <a:noFill/>
            <a:ln w="9525">
              <a:noFill/>
              <a:miter lim="800000"/>
              <a:headEnd/>
              <a:tailEnd/>
            </a:ln>
          </p:spPr>
          <p:txBody>
            <a:bodyPr wrap="none">
              <a:spAutoFit/>
            </a:bodyPr>
            <a:lstStyle/>
            <a:p>
              <a:r>
                <a:rPr lang="en-US" altLang="ja-JP"/>
                <a:t>QASK</a:t>
              </a:r>
            </a:p>
          </p:txBody>
        </p:sp>
        <p:sp>
          <p:nvSpPr>
            <p:cNvPr id="70790" name="Line 28"/>
            <p:cNvSpPr>
              <a:spLocks noChangeShapeType="1"/>
            </p:cNvSpPr>
            <p:nvPr/>
          </p:nvSpPr>
          <p:spPr bwMode="auto">
            <a:xfrm flipV="1">
              <a:off x="3061" y="2025"/>
              <a:ext cx="590" cy="0"/>
            </a:xfrm>
            <a:prstGeom prst="line">
              <a:avLst/>
            </a:prstGeom>
            <a:noFill/>
            <a:ln w="9525">
              <a:solidFill>
                <a:schemeClr val="tx1"/>
              </a:solidFill>
              <a:round/>
              <a:headEnd/>
              <a:tailEnd type="arrow" w="med" len="med"/>
            </a:ln>
          </p:spPr>
          <p:txBody>
            <a:bodyPr/>
            <a:lstStyle/>
            <a:p>
              <a:endParaRPr lang="ja-JP" altLang="en-US"/>
            </a:p>
          </p:txBody>
        </p:sp>
        <p:sp>
          <p:nvSpPr>
            <p:cNvPr id="70791" name="Line 29"/>
            <p:cNvSpPr>
              <a:spLocks noChangeShapeType="1"/>
            </p:cNvSpPr>
            <p:nvPr/>
          </p:nvSpPr>
          <p:spPr bwMode="auto">
            <a:xfrm flipH="1" flipV="1">
              <a:off x="3333" y="1707"/>
              <a:ext cx="0" cy="590"/>
            </a:xfrm>
            <a:prstGeom prst="line">
              <a:avLst/>
            </a:prstGeom>
            <a:noFill/>
            <a:ln w="9525">
              <a:solidFill>
                <a:schemeClr val="tx1"/>
              </a:solidFill>
              <a:round/>
              <a:headEnd/>
              <a:tailEnd type="arrow" w="med" len="med"/>
            </a:ln>
          </p:spPr>
          <p:txBody>
            <a:bodyPr/>
            <a:lstStyle/>
            <a:p>
              <a:endParaRPr lang="ja-JP" altLang="en-US"/>
            </a:p>
          </p:txBody>
        </p:sp>
        <p:sp>
          <p:nvSpPr>
            <p:cNvPr id="70792" name="Text Box 30"/>
            <p:cNvSpPr txBox="1">
              <a:spLocks noChangeArrowheads="1"/>
            </p:cNvSpPr>
            <p:nvPr/>
          </p:nvSpPr>
          <p:spPr bwMode="auto">
            <a:xfrm>
              <a:off x="3605" y="1934"/>
              <a:ext cx="156" cy="192"/>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793" name="Text Box 31"/>
            <p:cNvSpPr txBox="1">
              <a:spLocks noChangeArrowheads="1"/>
            </p:cNvSpPr>
            <p:nvPr/>
          </p:nvSpPr>
          <p:spPr bwMode="auto">
            <a:xfrm>
              <a:off x="3242" y="1548"/>
              <a:ext cx="197" cy="192"/>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794" name="Oval 32"/>
            <p:cNvSpPr>
              <a:spLocks noChangeArrowheads="1"/>
            </p:cNvSpPr>
            <p:nvPr/>
          </p:nvSpPr>
          <p:spPr bwMode="auto">
            <a:xfrm>
              <a:off x="3107" y="1798"/>
              <a:ext cx="453" cy="453"/>
            </a:xfrm>
            <a:prstGeom prst="ellipse">
              <a:avLst/>
            </a:prstGeom>
            <a:noFill/>
            <a:ln w="9525">
              <a:solidFill>
                <a:schemeClr val="tx1"/>
              </a:solidFill>
              <a:round/>
              <a:headEnd/>
              <a:tailEnd/>
            </a:ln>
          </p:spPr>
          <p:txBody>
            <a:bodyPr wrap="none" anchor="ctr"/>
            <a:lstStyle/>
            <a:p>
              <a:endParaRPr lang="ja-JP" altLang="en-US"/>
            </a:p>
          </p:txBody>
        </p:sp>
        <p:sp>
          <p:nvSpPr>
            <p:cNvPr id="70795" name="Oval 33"/>
            <p:cNvSpPr>
              <a:spLocks noChangeArrowheads="1"/>
            </p:cNvSpPr>
            <p:nvPr/>
          </p:nvSpPr>
          <p:spPr bwMode="auto">
            <a:xfrm>
              <a:off x="3465" y="2001"/>
              <a:ext cx="45" cy="46"/>
            </a:xfrm>
            <a:prstGeom prst="ellipse">
              <a:avLst/>
            </a:prstGeom>
            <a:solidFill>
              <a:srgbClr val="0000FF"/>
            </a:solidFill>
            <a:ln w="9525">
              <a:noFill/>
              <a:round/>
              <a:headEnd/>
              <a:tailEnd/>
            </a:ln>
          </p:spPr>
          <p:txBody>
            <a:bodyPr wrap="none" anchor="ctr"/>
            <a:lstStyle/>
            <a:p>
              <a:endParaRPr lang="ja-JP" altLang="en-US"/>
            </a:p>
          </p:txBody>
        </p:sp>
        <p:sp>
          <p:nvSpPr>
            <p:cNvPr id="70796" name="Oval 34"/>
            <p:cNvSpPr>
              <a:spLocks noChangeArrowheads="1"/>
            </p:cNvSpPr>
            <p:nvPr/>
          </p:nvSpPr>
          <p:spPr bwMode="auto">
            <a:xfrm>
              <a:off x="3311" y="2002"/>
              <a:ext cx="45" cy="46"/>
            </a:xfrm>
            <a:prstGeom prst="ellipse">
              <a:avLst/>
            </a:prstGeom>
            <a:solidFill>
              <a:srgbClr val="0000FF"/>
            </a:solidFill>
            <a:ln w="9525">
              <a:noFill/>
              <a:round/>
              <a:headEnd/>
              <a:tailEnd/>
            </a:ln>
          </p:spPr>
          <p:txBody>
            <a:bodyPr wrap="none" anchor="ctr"/>
            <a:lstStyle/>
            <a:p>
              <a:endParaRPr lang="ja-JP" altLang="en-US"/>
            </a:p>
          </p:txBody>
        </p:sp>
        <p:sp>
          <p:nvSpPr>
            <p:cNvPr id="70797" name="Oval 35"/>
            <p:cNvSpPr>
              <a:spLocks noChangeArrowheads="1"/>
            </p:cNvSpPr>
            <p:nvPr/>
          </p:nvSpPr>
          <p:spPr bwMode="auto">
            <a:xfrm>
              <a:off x="3387" y="2001"/>
              <a:ext cx="45" cy="46"/>
            </a:xfrm>
            <a:prstGeom prst="ellipse">
              <a:avLst/>
            </a:prstGeom>
            <a:solidFill>
              <a:srgbClr val="0000FF"/>
            </a:solidFill>
            <a:ln w="9525">
              <a:noFill/>
              <a:round/>
              <a:headEnd/>
              <a:tailEnd/>
            </a:ln>
          </p:spPr>
          <p:txBody>
            <a:bodyPr wrap="none" anchor="ctr"/>
            <a:lstStyle/>
            <a:p>
              <a:endParaRPr lang="ja-JP" altLang="en-US"/>
            </a:p>
          </p:txBody>
        </p:sp>
        <p:sp>
          <p:nvSpPr>
            <p:cNvPr id="70798" name="Oval 36"/>
            <p:cNvSpPr>
              <a:spLocks noChangeArrowheads="1"/>
            </p:cNvSpPr>
            <p:nvPr/>
          </p:nvSpPr>
          <p:spPr bwMode="auto">
            <a:xfrm>
              <a:off x="3538" y="2001"/>
              <a:ext cx="45" cy="46"/>
            </a:xfrm>
            <a:prstGeom prst="ellipse">
              <a:avLst/>
            </a:prstGeom>
            <a:solidFill>
              <a:srgbClr val="0000FF"/>
            </a:solidFill>
            <a:ln w="9525">
              <a:noFill/>
              <a:round/>
              <a:headEnd/>
              <a:tailEnd/>
            </a:ln>
          </p:spPr>
          <p:txBody>
            <a:bodyPr wrap="none" anchor="ctr"/>
            <a:lstStyle/>
            <a:p>
              <a:endParaRPr lang="ja-JP" altLang="en-US"/>
            </a:p>
          </p:txBody>
        </p:sp>
      </p:grpSp>
      <p:grpSp>
        <p:nvGrpSpPr>
          <p:cNvPr id="4" name="Group 73"/>
          <p:cNvGrpSpPr>
            <a:grpSpLocks/>
          </p:cNvGrpSpPr>
          <p:nvPr/>
        </p:nvGrpSpPr>
        <p:grpSpPr bwMode="auto">
          <a:xfrm>
            <a:off x="4787900" y="873125"/>
            <a:ext cx="3956050" cy="1725613"/>
            <a:chOff x="499" y="414"/>
            <a:chExt cx="2492" cy="1087"/>
          </a:xfrm>
        </p:grpSpPr>
        <p:sp>
          <p:nvSpPr>
            <p:cNvPr id="70763" name="Oval 39"/>
            <p:cNvSpPr>
              <a:spLocks noChangeAspect="1" noChangeArrowheads="1"/>
            </p:cNvSpPr>
            <p:nvPr/>
          </p:nvSpPr>
          <p:spPr bwMode="auto">
            <a:xfrm>
              <a:off x="566" y="708"/>
              <a:ext cx="680" cy="679"/>
            </a:xfrm>
            <a:prstGeom prst="ellipse">
              <a:avLst/>
            </a:prstGeom>
            <a:noFill/>
            <a:ln w="9525" algn="ctr">
              <a:solidFill>
                <a:schemeClr val="tx1"/>
              </a:solidFill>
              <a:round/>
              <a:headEnd/>
              <a:tailEnd/>
            </a:ln>
          </p:spPr>
          <p:txBody>
            <a:bodyPr wrap="none" anchor="ctr">
              <a:spAutoFit/>
            </a:bodyPr>
            <a:lstStyle/>
            <a:p>
              <a:endParaRPr lang="ja-JP" altLang="en-US"/>
            </a:p>
          </p:txBody>
        </p:sp>
        <p:sp>
          <p:nvSpPr>
            <p:cNvPr id="70764" name="Line 40"/>
            <p:cNvSpPr>
              <a:spLocks noChangeAspect="1" noChangeShapeType="1"/>
            </p:cNvSpPr>
            <p:nvPr/>
          </p:nvSpPr>
          <p:spPr bwMode="auto">
            <a:xfrm>
              <a:off x="499" y="1049"/>
              <a:ext cx="815" cy="0"/>
            </a:xfrm>
            <a:prstGeom prst="line">
              <a:avLst/>
            </a:prstGeom>
            <a:noFill/>
            <a:ln w="9525">
              <a:solidFill>
                <a:schemeClr val="tx1"/>
              </a:solidFill>
              <a:round/>
              <a:headEnd/>
              <a:tailEnd/>
            </a:ln>
          </p:spPr>
          <p:txBody>
            <a:bodyPr>
              <a:spAutoFit/>
            </a:bodyPr>
            <a:lstStyle/>
            <a:p>
              <a:endParaRPr lang="ja-JP" altLang="en-US"/>
            </a:p>
          </p:txBody>
        </p:sp>
        <p:sp>
          <p:nvSpPr>
            <p:cNvPr id="70765" name="Line 41"/>
            <p:cNvSpPr>
              <a:spLocks noChangeAspect="1" noChangeShapeType="1"/>
            </p:cNvSpPr>
            <p:nvPr/>
          </p:nvSpPr>
          <p:spPr bwMode="auto">
            <a:xfrm>
              <a:off x="1586" y="1047"/>
              <a:ext cx="1292" cy="0"/>
            </a:xfrm>
            <a:prstGeom prst="line">
              <a:avLst/>
            </a:prstGeom>
            <a:noFill/>
            <a:ln w="9525">
              <a:solidFill>
                <a:schemeClr val="tx1"/>
              </a:solidFill>
              <a:round/>
              <a:headEnd/>
              <a:tailEnd type="arrow" w="med" len="med"/>
            </a:ln>
          </p:spPr>
          <p:txBody>
            <a:bodyPr>
              <a:spAutoFit/>
            </a:bodyPr>
            <a:lstStyle/>
            <a:p>
              <a:endParaRPr lang="ja-JP" altLang="en-US"/>
            </a:p>
          </p:txBody>
        </p:sp>
        <p:sp>
          <p:nvSpPr>
            <p:cNvPr id="70766" name="Line 42"/>
            <p:cNvSpPr>
              <a:spLocks noChangeAspect="1" noChangeShapeType="1"/>
            </p:cNvSpPr>
            <p:nvPr/>
          </p:nvSpPr>
          <p:spPr bwMode="auto">
            <a:xfrm>
              <a:off x="906" y="640"/>
              <a:ext cx="0" cy="794"/>
            </a:xfrm>
            <a:prstGeom prst="line">
              <a:avLst/>
            </a:prstGeom>
            <a:noFill/>
            <a:ln w="9525">
              <a:solidFill>
                <a:schemeClr val="tx1"/>
              </a:solidFill>
              <a:round/>
              <a:headEnd/>
              <a:tailEnd/>
            </a:ln>
          </p:spPr>
          <p:txBody>
            <a:bodyPr>
              <a:spAutoFit/>
            </a:bodyPr>
            <a:lstStyle/>
            <a:p>
              <a:endParaRPr lang="ja-JP" altLang="en-US"/>
            </a:p>
          </p:txBody>
        </p:sp>
        <p:sp>
          <p:nvSpPr>
            <p:cNvPr id="70767" name="Text Box 43"/>
            <p:cNvSpPr txBox="1">
              <a:spLocks noChangeAspect="1" noChangeArrowheads="1"/>
            </p:cNvSpPr>
            <p:nvPr/>
          </p:nvSpPr>
          <p:spPr bwMode="auto">
            <a:xfrm>
              <a:off x="771" y="981"/>
              <a:ext cx="188" cy="231"/>
            </a:xfrm>
            <a:prstGeom prst="rect">
              <a:avLst/>
            </a:prstGeom>
            <a:noFill/>
            <a:ln w="9525" algn="ctr">
              <a:noFill/>
              <a:miter lim="800000"/>
              <a:headEnd/>
              <a:tailEnd/>
            </a:ln>
          </p:spPr>
          <p:txBody>
            <a:bodyPr wrap="none">
              <a:spAutoFit/>
            </a:bodyPr>
            <a:lstStyle/>
            <a:p>
              <a:r>
                <a:rPr lang="en-US" altLang="ja-JP">
                  <a:latin typeface="Times New Roman" pitchFamily="18" charset="0"/>
                </a:rPr>
                <a:t>o</a:t>
              </a:r>
            </a:p>
          </p:txBody>
        </p:sp>
        <p:sp>
          <p:nvSpPr>
            <p:cNvPr id="70768" name="Line 44"/>
            <p:cNvSpPr>
              <a:spLocks noChangeAspect="1" noChangeShapeType="1"/>
            </p:cNvSpPr>
            <p:nvPr/>
          </p:nvSpPr>
          <p:spPr bwMode="auto">
            <a:xfrm flipV="1">
              <a:off x="906" y="798"/>
              <a:ext cx="227" cy="249"/>
            </a:xfrm>
            <a:prstGeom prst="line">
              <a:avLst/>
            </a:prstGeom>
            <a:noFill/>
            <a:ln w="9525">
              <a:solidFill>
                <a:schemeClr val="tx1"/>
              </a:solidFill>
              <a:round/>
              <a:headEnd/>
              <a:tailEnd/>
            </a:ln>
          </p:spPr>
          <p:txBody>
            <a:bodyPr>
              <a:spAutoFit/>
            </a:bodyPr>
            <a:lstStyle/>
            <a:p>
              <a:endParaRPr lang="ja-JP" altLang="en-US"/>
            </a:p>
          </p:txBody>
        </p:sp>
        <p:sp>
          <p:nvSpPr>
            <p:cNvPr id="70769" name="Line 45"/>
            <p:cNvSpPr>
              <a:spLocks noChangeAspect="1" noChangeShapeType="1"/>
            </p:cNvSpPr>
            <p:nvPr/>
          </p:nvSpPr>
          <p:spPr bwMode="auto">
            <a:xfrm>
              <a:off x="906" y="708"/>
              <a:ext cx="1927" cy="0"/>
            </a:xfrm>
            <a:prstGeom prst="line">
              <a:avLst/>
            </a:prstGeom>
            <a:noFill/>
            <a:ln w="9525">
              <a:solidFill>
                <a:schemeClr val="tx1"/>
              </a:solidFill>
              <a:prstDash val="dash"/>
              <a:round/>
              <a:headEnd/>
              <a:tailEnd/>
            </a:ln>
          </p:spPr>
          <p:txBody>
            <a:bodyPr>
              <a:spAutoFit/>
            </a:bodyPr>
            <a:lstStyle/>
            <a:p>
              <a:endParaRPr lang="ja-JP" altLang="en-US"/>
            </a:p>
          </p:txBody>
        </p:sp>
        <p:sp>
          <p:nvSpPr>
            <p:cNvPr id="70770" name="Line 46"/>
            <p:cNvSpPr>
              <a:spLocks noChangeAspect="1" noChangeShapeType="1"/>
            </p:cNvSpPr>
            <p:nvPr/>
          </p:nvSpPr>
          <p:spPr bwMode="auto">
            <a:xfrm>
              <a:off x="906" y="1388"/>
              <a:ext cx="1927" cy="0"/>
            </a:xfrm>
            <a:prstGeom prst="line">
              <a:avLst/>
            </a:prstGeom>
            <a:noFill/>
            <a:ln w="9525">
              <a:solidFill>
                <a:schemeClr val="tx1"/>
              </a:solidFill>
              <a:prstDash val="dash"/>
              <a:round/>
              <a:headEnd/>
              <a:tailEnd/>
            </a:ln>
          </p:spPr>
          <p:txBody>
            <a:bodyPr>
              <a:spAutoFit/>
            </a:bodyPr>
            <a:lstStyle/>
            <a:p>
              <a:endParaRPr lang="ja-JP" altLang="en-US"/>
            </a:p>
          </p:txBody>
        </p:sp>
        <p:sp>
          <p:nvSpPr>
            <p:cNvPr id="70771" name="Line 47"/>
            <p:cNvSpPr>
              <a:spLocks noChangeAspect="1" noChangeShapeType="1"/>
            </p:cNvSpPr>
            <p:nvPr/>
          </p:nvSpPr>
          <p:spPr bwMode="auto">
            <a:xfrm>
              <a:off x="1586" y="594"/>
              <a:ext cx="0" cy="907"/>
            </a:xfrm>
            <a:prstGeom prst="line">
              <a:avLst/>
            </a:prstGeom>
            <a:noFill/>
            <a:ln w="9525">
              <a:solidFill>
                <a:schemeClr val="tx1"/>
              </a:solidFill>
              <a:round/>
              <a:headEnd type="arrow" w="med" len="med"/>
              <a:tailEnd/>
            </a:ln>
          </p:spPr>
          <p:txBody>
            <a:bodyPr>
              <a:spAutoFit/>
            </a:bodyPr>
            <a:lstStyle/>
            <a:p>
              <a:endParaRPr lang="ja-JP" altLang="en-US"/>
            </a:p>
          </p:txBody>
        </p:sp>
        <p:sp>
          <p:nvSpPr>
            <p:cNvPr id="70772" name="Freeform 48"/>
            <p:cNvSpPr>
              <a:spLocks noChangeAspect="1"/>
            </p:cNvSpPr>
            <p:nvPr/>
          </p:nvSpPr>
          <p:spPr bwMode="auto">
            <a:xfrm>
              <a:off x="1473" y="662"/>
              <a:ext cx="1360" cy="727"/>
            </a:xfrm>
            <a:custGeom>
              <a:avLst/>
              <a:gdLst>
                <a:gd name="T0" fmla="*/ 0 w 2722"/>
                <a:gd name="T1" fmla="*/ 0 h 1455"/>
                <a:gd name="T2" fmla="*/ 0 w 2722"/>
                <a:gd name="T3" fmla="*/ 0 h 1455"/>
                <a:gd name="T4" fmla="*/ 0 w 2722"/>
                <a:gd name="T5" fmla="*/ 0 h 1455"/>
                <a:gd name="T6" fmla="*/ 0 w 2722"/>
                <a:gd name="T7" fmla="*/ 0 h 1455"/>
                <a:gd name="T8" fmla="*/ 0 w 2722"/>
                <a:gd name="T9" fmla="*/ 0 h 1455"/>
                <a:gd name="T10" fmla="*/ 0 60000 65536"/>
                <a:gd name="T11" fmla="*/ 0 60000 65536"/>
                <a:gd name="T12" fmla="*/ 0 60000 65536"/>
                <a:gd name="T13" fmla="*/ 0 60000 65536"/>
                <a:gd name="T14" fmla="*/ 0 60000 65536"/>
                <a:gd name="T15" fmla="*/ 0 w 2722"/>
                <a:gd name="T16" fmla="*/ 0 h 1455"/>
                <a:gd name="T17" fmla="*/ 2722 w 2722"/>
                <a:gd name="T18" fmla="*/ 1455 h 1455"/>
              </a:gdLst>
              <a:ahLst/>
              <a:cxnLst>
                <a:cxn ang="T10">
                  <a:pos x="T0" y="T1"/>
                </a:cxn>
                <a:cxn ang="T11">
                  <a:pos x="T2" y="T3"/>
                </a:cxn>
                <a:cxn ang="T12">
                  <a:pos x="T4" y="T5"/>
                </a:cxn>
                <a:cxn ang="T13">
                  <a:pos x="T6" y="T7"/>
                </a:cxn>
                <a:cxn ang="T14">
                  <a:pos x="T8" y="T9"/>
                </a:cxn>
              </a:cxnLst>
              <a:rect l="T15" t="T16" r="T17" b="T18"/>
              <a:pathLst>
                <a:path w="2722" h="1455">
                  <a:moveTo>
                    <a:pt x="0" y="774"/>
                  </a:moveTo>
                  <a:cubicBezTo>
                    <a:pt x="147" y="389"/>
                    <a:pt x="295" y="4"/>
                    <a:pt x="522" y="117"/>
                  </a:cubicBezTo>
                  <a:cubicBezTo>
                    <a:pt x="749" y="230"/>
                    <a:pt x="1081" y="1455"/>
                    <a:pt x="1361" y="1455"/>
                  </a:cubicBezTo>
                  <a:cubicBezTo>
                    <a:pt x="1641" y="1455"/>
                    <a:pt x="1973" y="234"/>
                    <a:pt x="2200" y="117"/>
                  </a:cubicBezTo>
                  <a:cubicBezTo>
                    <a:pt x="2427" y="0"/>
                    <a:pt x="2574" y="376"/>
                    <a:pt x="2722" y="752"/>
                  </a:cubicBezTo>
                </a:path>
              </a:pathLst>
            </a:custGeom>
            <a:noFill/>
            <a:ln w="19050">
              <a:solidFill>
                <a:schemeClr val="tx1"/>
              </a:solidFill>
              <a:round/>
              <a:headEnd/>
              <a:tailEnd/>
            </a:ln>
          </p:spPr>
          <p:txBody>
            <a:bodyPr wrap="none">
              <a:spAutoFit/>
            </a:bodyPr>
            <a:lstStyle/>
            <a:p>
              <a:endParaRPr lang="ja-JP" altLang="en-US"/>
            </a:p>
          </p:txBody>
        </p:sp>
        <p:sp>
          <p:nvSpPr>
            <p:cNvPr id="70773" name="Text Box 49"/>
            <p:cNvSpPr txBox="1">
              <a:spLocks noChangeAspect="1" noChangeArrowheads="1"/>
            </p:cNvSpPr>
            <p:nvPr/>
          </p:nvSpPr>
          <p:spPr bwMode="auto">
            <a:xfrm>
              <a:off x="2835" y="913"/>
              <a:ext cx="156" cy="231"/>
            </a:xfrm>
            <a:prstGeom prst="rect">
              <a:avLst/>
            </a:prstGeom>
            <a:noFill/>
            <a:ln w="9525" algn="ctr">
              <a:noFill/>
              <a:miter lim="800000"/>
              <a:headEnd/>
              <a:tailEnd/>
            </a:ln>
          </p:spPr>
          <p:txBody>
            <a:bodyPr wrap="none">
              <a:spAutoFit/>
            </a:bodyPr>
            <a:lstStyle/>
            <a:p>
              <a:r>
                <a:rPr lang="en-US" altLang="ja-JP" i="1">
                  <a:latin typeface="Times New Roman" pitchFamily="18" charset="0"/>
                </a:rPr>
                <a:t>t</a:t>
              </a:r>
            </a:p>
          </p:txBody>
        </p:sp>
        <p:sp>
          <p:nvSpPr>
            <p:cNvPr id="70774" name="Text Box 51"/>
            <p:cNvSpPr txBox="1">
              <a:spLocks noChangeAspect="1" noChangeArrowheads="1"/>
            </p:cNvSpPr>
            <p:nvPr/>
          </p:nvSpPr>
          <p:spPr bwMode="auto">
            <a:xfrm>
              <a:off x="1360" y="595"/>
              <a:ext cx="279" cy="231"/>
            </a:xfrm>
            <a:prstGeom prst="rect">
              <a:avLst/>
            </a:prstGeom>
            <a:noFill/>
            <a:ln w="9525" algn="ctr">
              <a:noFill/>
              <a:miter lim="800000"/>
              <a:headEnd/>
              <a:tailEnd/>
            </a:ln>
          </p:spPr>
          <p:txBody>
            <a:bodyPr wrap="none">
              <a:spAutoFit/>
            </a:bodyPr>
            <a:lstStyle/>
            <a:p>
              <a:r>
                <a:rPr lang="en-US" altLang="ja-JP" i="1">
                  <a:latin typeface="Times New Roman" pitchFamily="18" charset="0"/>
                </a:rPr>
                <a:t>E</a:t>
              </a:r>
              <a:r>
                <a:rPr lang="en-US" altLang="ja-JP" baseline="-25000">
                  <a:latin typeface="Times New Roman" pitchFamily="18" charset="0"/>
                </a:rPr>
                <a:t>m</a:t>
              </a:r>
            </a:p>
          </p:txBody>
        </p:sp>
        <p:sp>
          <p:nvSpPr>
            <p:cNvPr id="70775" name="Arc 53"/>
            <p:cNvSpPr>
              <a:spLocks noChangeAspect="1"/>
            </p:cNvSpPr>
            <p:nvPr/>
          </p:nvSpPr>
          <p:spPr bwMode="auto">
            <a:xfrm flipV="1">
              <a:off x="929" y="957"/>
              <a:ext cx="113" cy="92"/>
            </a:xfrm>
            <a:custGeom>
              <a:avLst/>
              <a:gdLst>
                <a:gd name="T0" fmla="*/ 0 w 21600"/>
                <a:gd name="T1" fmla="*/ 0 h 17662"/>
                <a:gd name="T2" fmla="*/ 0 w 21600"/>
                <a:gd name="T3" fmla="*/ 0 h 17662"/>
                <a:gd name="T4" fmla="*/ 0 w 21600"/>
                <a:gd name="T5" fmla="*/ 0 h 17662"/>
                <a:gd name="T6" fmla="*/ 0 60000 65536"/>
                <a:gd name="T7" fmla="*/ 0 60000 65536"/>
                <a:gd name="T8" fmla="*/ 0 60000 65536"/>
                <a:gd name="T9" fmla="*/ 0 w 21600"/>
                <a:gd name="T10" fmla="*/ 0 h 17662"/>
                <a:gd name="T11" fmla="*/ 21600 w 21600"/>
                <a:gd name="T12" fmla="*/ 17662 h 17662"/>
              </a:gdLst>
              <a:ahLst/>
              <a:cxnLst>
                <a:cxn ang="T6">
                  <a:pos x="T0" y="T1"/>
                </a:cxn>
                <a:cxn ang="T7">
                  <a:pos x="T2" y="T3"/>
                </a:cxn>
                <a:cxn ang="T8">
                  <a:pos x="T4" y="T5"/>
                </a:cxn>
              </a:cxnLst>
              <a:rect l="T9" t="T10" r="T11" b="T12"/>
              <a:pathLst>
                <a:path w="21600" h="17662" fill="none" extrusionOk="0">
                  <a:moveTo>
                    <a:pt x="21598" y="0"/>
                  </a:moveTo>
                  <a:cubicBezTo>
                    <a:pt x="21599" y="77"/>
                    <a:pt x="21600" y="155"/>
                    <a:pt x="21600" y="234"/>
                  </a:cubicBezTo>
                  <a:cubicBezTo>
                    <a:pt x="21600" y="7120"/>
                    <a:pt x="18316" y="13594"/>
                    <a:pt x="12760" y="17662"/>
                  </a:cubicBezTo>
                </a:path>
                <a:path w="21600" h="17662" stroke="0" extrusionOk="0">
                  <a:moveTo>
                    <a:pt x="21598" y="0"/>
                  </a:moveTo>
                  <a:cubicBezTo>
                    <a:pt x="21599" y="77"/>
                    <a:pt x="21600" y="155"/>
                    <a:pt x="21600" y="234"/>
                  </a:cubicBezTo>
                  <a:cubicBezTo>
                    <a:pt x="21600" y="7120"/>
                    <a:pt x="18316" y="13594"/>
                    <a:pt x="12760" y="17662"/>
                  </a:cubicBezTo>
                  <a:lnTo>
                    <a:pt x="0" y="234"/>
                  </a:lnTo>
                  <a:close/>
                </a:path>
              </a:pathLst>
            </a:custGeom>
            <a:noFill/>
            <a:ln w="9525">
              <a:solidFill>
                <a:schemeClr val="tx1"/>
              </a:solidFill>
              <a:round/>
              <a:headEnd/>
              <a:tailEnd type="arrow" w="med" len="med"/>
            </a:ln>
          </p:spPr>
          <p:txBody>
            <a:bodyPr anchor="ctr">
              <a:spAutoFit/>
            </a:bodyPr>
            <a:lstStyle/>
            <a:p>
              <a:endParaRPr lang="ja-JP" altLang="en-US"/>
            </a:p>
          </p:txBody>
        </p:sp>
        <p:sp>
          <p:nvSpPr>
            <p:cNvPr id="70776" name="Text Box 54"/>
            <p:cNvSpPr txBox="1">
              <a:spLocks noChangeAspect="1" noChangeArrowheads="1"/>
            </p:cNvSpPr>
            <p:nvPr/>
          </p:nvSpPr>
          <p:spPr bwMode="auto">
            <a:xfrm>
              <a:off x="1497" y="414"/>
              <a:ext cx="180" cy="231"/>
            </a:xfrm>
            <a:prstGeom prst="rect">
              <a:avLst/>
            </a:prstGeom>
            <a:noFill/>
            <a:ln w="9525" algn="ctr">
              <a:noFill/>
              <a:miter lim="800000"/>
              <a:headEnd/>
              <a:tailEnd/>
            </a:ln>
          </p:spPr>
          <p:txBody>
            <a:bodyPr wrap="none">
              <a:spAutoFit/>
            </a:bodyPr>
            <a:lstStyle/>
            <a:p>
              <a:r>
                <a:rPr lang="en-US" altLang="ja-JP" i="1">
                  <a:latin typeface="Times New Roman" pitchFamily="18" charset="0"/>
                </a:rPr>
                <a:t>e</a:t>
              </a:r>
              <a:endParaRPr lang="en-US" altLang="ja-JP" baseline="-25000">
                <a:latin typeface="Times New Roman" pitchFamily="18" charset="0"/>
              </a:endParaRPr>
            </a:p>
          </p:txBody>
        </p:sp>
        <p:sp>
          <p:nvSpPr>
            <p:cNvPr id="70777" name="Arc 57"/>
            <p:cNvSpPr>
              <a:spLocks noChangeAspect="1"/>
            </p:cNvSpPr>
            <p:nvPr/>
          </p:nvSpPr>
          <p:spPr bwMode="auto">
            <a:xfrm flipV="1">
              <a:off x="952" y="685"/>
              <a:ext cx="164" cy="186"/>
            </a:xfrm>
            <a:custGeom>
              <a:avLst/>
              <a:gdLst>
                <a:gd name="T0" fmla="*/ 0 w 14807"/>
                <a:gd name="T1" fmla="*/ 0 h 20517"/>
                <a:gd name="T2" fmla="*/ 0 w 14807"/>
                <a:gd name="T3" fmla="*/ 0 h 20517"/>
                <a:gd name="T4" fmla="*/ 0 w 14807"/>
                <a:gd name="T5" fmla="*/ 0 h 20517"/>
                <a:gd name="T6" fmla="*/ 0 60000 65536"/>
                <a:gd name="T7" fmla="*/ 0 60000 65536"/>
                <a:gd name="T8" fmla="*/ 0 60000 65536"/>
                <a:gd name="T9" fmla="*/ 0 w 14807"/>
                <a:gd name="T10" fmla="*/ 0 h 20517"/>
                <a:gd name="T11" fmla="*/ 14807 w 14807"/>
                <a:gd name="T12" fmla="*/ 20517 h 20517"/>
              </a:gdLst>
              <a:ahLst/>
              <a:cxnLst>
                <a:cxn ang="T6">
                  <a:pos x="T0" y="T1"/>
                </a:cxn>
                <a:cxn ang="T7">
                  <a:pos x="T2" y="T3"/>
                </a:cxn>
                <a:cxn ang="T8">
                  <a:pos x="T4" y="T5"/>
                </a:cxn>
              </a:cxnLst>
              <a:rect l="T9" t="T10" r="T11" b="T12"/>
              <a:pathLst>
                <a:path w="14807" h="20517" fill="none" extrusionOk="0">
                  <a:moveTo>
                    <a:pt x="14807" y="15726"/>
                  </a:moveTo>
                  <a:cubicBezTo>
                    <a:pt x="12505" y="17893"/>
                    <a:pt x="9756" y="19528"/>
                    <a:pt x="6753" y="20516"/>
                  </a:cubicBezTo>
                </a:path>
                <a:path w="14807" h="20517" stroke="0" extrusionOk="0">
                  <a:moveTo>
                    <a:pt x="14807" y="15726"/>
                  </a:moveTo>
                  <a:cubicBezTo>
                    <a:pt x="12505" y="17893"/>
                    <a:pt x="9756" y="19528"/>
                    <a:pt x="6753" y="20516"/>
                  </a:cubicBezTo>
                  <a:lnTo>
                    <a:pt x="0" y="0"/>
                  </a:lnTo>
                  <a:close/>
                </a:path>
              </a:pathLst>
            </a:custGeom>
            <a:noFill/>
            <a:ln w="9525">
              <a:solidFill>
                <a:schemeClr val="tx1"/>
              </a:solidFill>
              <a:round/>
              <a:headEnd/>
              <a:tailEnd type="arrow" w="med" len="med"/>
            </a:ln>
          </p:spPr>
          <p:txBody>
            <a:bodyPr anchor="ctr">
              <a:spAutoFit/>
            </a:bodyPr>
            <a:lstStyle/>
            <a:p>
              <a:endParaRPr lang="ja-JP" altLang="en-US"/>
            </a:p>
          </p:txBody>
        </p:sp>
        <p:sp>
          <p:nvSpPr>
            <p:cNvPr id="70778" name="Text Box 58"/>
            <p:cNvSpPr txBox="1">
              <a:spLocks noChangeAspect="1" noChangeArrowheads="1"/>
            </p:cNvSpPr>
            <p:nvPr/>
          </p:nvSpPr>
          <p:spPr bwMode="auto">
            <a:xfrm>
              <a:off x="1088" y="618"/>
              <a:ext cx="156" cy="231"/>
            </a:xfrm>
            <a:prstGeom prst="rect">
              <a:avLst/>
            </a:prstGeom>
            <a:noFill/>
            <a:ln w="9525" algn="ctr">
              <a:noFill/>
              <a:miter lim="800000"/>
              <a:headEnd/>
              <a:tailEnd/>
            </a:ln>
          </p:spPr>
          <p:txBody>
            <a:bodyPr wrap="none">
              <a:spAutoFit/>
            </a:bodyPr>
            <a:lstStyle/>
            <a:p>
              <a:r>
                <a:rPr lang="en-US" altLang="ja-JP" i="1">
                  <a:latin typeface="Times New Roman" pitchFamily="18" charset="0"/>
                </a:rPr>
                <a:t>t</a:t>
              </a:r>
            </a:p>
          </p:txBody>
        </p:sp>
        <p:sp>
          <p:nvSpPr>
            <p:cNvPr id="70779" name="Text Box 59"/>
            <p:cNvSpPr txBox="1">
              <a:spLocks noChangeAspect="1" noChangeArrowheads="1"/>
            </p:cNvSpPr>
            <p:nvPr/>
          </p:nvSpPr>
          <p:spPr bwMode="auto">
            <a:xfrm>
              <a:off x="998" y="822"/>
              <a:ext cx="203" cy="231"/>
            </a:xfrm>
            <a:prstGeom prst="rect">
              <a:avLst/>
            </a:prstGeom>
            <a:noFill/>
            <a:ln w="9525" algn="ctr">
              <a:noFill/>
              <a:miter lim="800000"/>
              <a:headEnd/>
              <a:tailEnd/>
            </a:ln>
          </p:spPr>
          <p:txBody>
            <a:bodyPr wrap="none">
              <a:spAutoFit/>
            </a:bodyPr>
            <a:lstStyle/>
            <a:p>
              <a:r>
                <a:rPr lang="en-US" altLang="ja-JP" i="1">
                  <a:latin typeface="Symbol" pitchFamily="18" charset="2"/>
                </a:rPr>
                <a:t>j</a:t>
              </a:r>
            </a:p>
          </p:txBody>
        </p:sp>
        <p:sp>
          <p:nvSpPr>
            <p:cNvPr id="70780" name="Line 60"/>
            <p:cNvSpPr>
              <a:spLocks noChangeAspect="1" noChangeShapeType="1"/>
            </p:cNvSpPr>
            <p:nvPr/>
          </p:nvSpPr>
          <p:spPr bwMode="auto">
            <a:xfrm>
              <a:off x="1133" y="798"/>
              <a:ext cx="453" cy="0"/>
            </a:xfrm>
            <a:prstGeom prst="line">
              <a:avLst/>
            </a:prstGeom>
            <a:noFill/>
            <a:ln w="9525">
              <a:solidFill>
                <a:schemeClr val="tx1"/>
              </a:solidFill>
              <a:prstDash val="dash"/>
              <a:round/>
              <a:headEnd/>
              <a:tailEnd/>
            </a:ln>
          </p:spPr>
          <p:txBody>
            <a:bodyPr>
              <a:spAutoFit/>
            </a:bodyPr>
            <a:lstStyle/>
            <a:p>
              <a:endParaRPr lang="ja-JP" altLang="en-US"/>
            </a:p>
          </p:txBody>
        </p:sp>
        <p:sp>
          <p:nvSpPr>
            <p:cNvPr id="70781" name="Text Box 62"/>
            <p:cNvSpPr txBox="1">
              <a:spLocks noChangeAspect="1" noChangeArrowheads="1"/>
            </p:cNvSpPr>
            <p:nvPr/>
          </p:nvSpPr>
          <p:spPr bwMode="auto">
            <a:xfrm>
              <a:off x="1338" y="1253"/>
              <a:ext cx="327" cy="231"/>
            </a:xfrm>
            <a:prstGeom prst="rect">
              <a:avLst/>
            </a:prstGeom>
            <a:noFill/>
            <a:ln w="9525" algn="ctr">
              <a:noFill/>
              <a:miter lim="800000"/>
              <a:headEnd/>
              <a:tailEnd/>
            </a:ln>
          </p:spPr>
          <p:txBody>
            <a:bodyPr wrap="none">
              <a:spAutoFit/>
            </a:bodyPr>
            <a:lstStyle/>
            <a:p>
              <a:r>
                <a:rPr lang="en-US" altLang="ja-JP">
                  <a:latin typeface="Times New Roman" pitchFamily="18" charset="0"/>
                </a:rPr>
                <a:t>-</a:t>
              </a:r>
              <a:r>
                <a:rPr lang="en-US" altLang="ja-JP" i="1">
                  <a:latin typeface="Times New Roman" pitchFamily="18" charset="0"/>
                </a:rPr>
                <a:t>E</a:t>
              </a:r>
              <a:r>
                <a:rPr lang="en-US" altLang="ja-JP" baseline="-25000">
                  <a:latin typeface="Times New Roman" pitchFamily="18" charset="0"/>
                </a:rPr>
                <a:t>m</a:t>
              </a:r>
            </a:p>
          </p:txBody>
        </p:sp>
        <p:sp>
          <p:nvSpPr>
            <p:cNvPr id="70782" name="Text Box 63"/>
            <p:cNvSpPr txBox="1">
              <a:spLocks noChangeAspect="1" noChangeArrowheads="1"/>
            </p:cNvSpPr>
            <p:nvPr/>
          </p:nvSpPr>
          <p:spPr bwMode="auto">
            <a:xfrm>
              <a:off x="1451" y="935"/>
              <a:ext cx="188" cy="231"/>
            </a:xfrm>
            <a:prstGeom prst="rect">
              <a:avLst/>
            </a:prstGeom>
            <a:noFill/>
            <a:ln w="9525" algn="ctr">
              <a:noFill/>
              <a:miter lim="800000"/>
              <a:headEnd/>
              <a:tailEnd/>
            </a:ln>
          </p:spPr>
          <p:txBody>
            <a:bodyPr wrap="none">
              <a:spAutoFit/>
            </a:bodyPr>
            <a:lstStyle/>
            <a:p>
              <a:r>
                <a:rPr lang="en-US" altLang="ja-JP">
                  <a:latin typeface="Times New Roman" pitchFamily="18" charset="0"/>
                </a:rPr>
                <a:t>0</a:t>
              </a:r>
            </a:p>
          </p:txBody>
        </p:sp>
        <p:sp>
          <p:nvSpPr>
            <p:cNvPr id="70783" name="Line 64"/>
            <p:cNvSpPr>
              <a:spLocks noChangeAspect="1" noChangeShapeType="1"/>
            </p:cNvSpPr>
            <p:nvPr/>
          </p:nvSpPr>
          <p:spPr bwMode="auto">
            <a:xfrm>
              <a:off x="1926" y="1047"/>
              <a:ext cx="0" cy="91"/>
            </a:xfrm>
            <a:prstGeom prst="line">
              <a:avLst/>
            </a:prstGeom>
            <a:noFill/>
            <a:ln w="9525">
              <a:solidFill>
                <a:schemeClr val="tx1"/>
              </a:solidFill>
              <a:prstDash val="dash"/>
              <a:round/>
              <a:headEnd/>
              <a:tailEnd/>
            </a:ln>
          </p:spPr>
          <p:txBody>
            <a:bodyPr>
              <a:spAutoFit/>
            </a:bodyPr>
            <a:lstStyle/>
            <a:p>
              <a:endParaRPr lang="ja-JP" altLang="en-US"/>
            </a:p>
          </p:txBody>
        </p:sp>
        <p:sp>
          <p:nvSpPr>
            <p:cNvPr id="70784" name="Line 65"/>
            <p:cNvSpPr>
              <a:spLocks noChangeAspect="1" noChangeShapeType="1"/>
            </p:cNvSpPr>
            <p:nvPr/>
          </p:nvSpPr>
          <p:spPr bwMode="auto">
            <a:xfrm>
              <a:off x="2833" y="1047"/>
              <a:ext cx="0" cy="91"/>
            </a:xfrm>
            <a:prstGeom prst="line">
              <a:avLst/>
            </a:prstGeom>
            <a:noFill/>
            <a:ln w="9525">
              <a:solidFill>
                <a:schemeClr val="tx1"/>
              </a:solidFill>
              <a:prstDash val="dash"/>
              <a:round/>
              <a:headEnd/>
              <a:tailEnd/>
            </a:ln>
          </p:spPr>
          <p:txBody>
            <a:bodyPr>
              <a:spAutoFit/>
            </a:bodyPr>
            <a:lstStyle/>
            <a:p>
              <a:endParaRPr lang="ja-JP" altLang="en-US"/>
            </a:p>
          </p:txBody>
        </p:sp>
        <p:sp>
          <p:nvSpPr>
            <p:cNvPr id="70785" name="Text Box 69"/>
            <p:cNvSpPr txBox="1">
              <a:spLocks noChangeArrowheads="1"/>
            </p:cNvSpPr>
            <p:nvPr/>
          </p:nvSpPr>
          <p:spPr bwMode="auto">
            <a:xfrm>
              <a:off x="1270" y="935"/>
              <a:ext cx="164" cy="231"/>
            </a:xfrm>
            <a:prstGeom prst="rect">
              <a:avLst/>
            </a:prstGeom>
            <a:noFill/>
            <a:ln w="9525">
              <a:noFill/>
              <a:miter lim="800000"/>
              <a:headEnd/>
              <a:tailEnd/>
            </a:ln>
          </p:spPr>
          <p:txBody>
            <a:bodyPr wrap="none">
              <a:spAutoFit/>
            </a:bodyPr>
            <a:lstStyle/>
            <a:p>
              <a:r>
                <a:rPr lang="en-US" altLang="ja-JP">
                  <a:latin typeface="Times New Roman" pitchFamily="18" charset="0"/>
                </a:rPr>
                <a:t>I</a:t>
              </a:r>
            </a:p>
          </p:txBody>
        </p:sp>
        <p:sp>
          <p:nvSpPr>
            <p:cNvPr id="70786" name="Text Box 70"/>
            <p:cNvSpPr txBox="1">
              <a:spLocks noChangeArrowheads="1"/>
            </p:cNvSpPr>
            <p:nvPr/>
          </p:nvSpPr>
          <p:spPr bwMode="auto">
            <a:xfrm>
              <a:off x="793" y="436"/>
              <a:ext cx="220" cy="231"/>
            </a:xfrm>
            <a:prstGeom prst="rect">
              <a:avLst/>
            </a:prstGeom>
            <a:noFill/>
            <a:ln w="9525">
              <a:noFill/>
              <a:miter lim="800000"/>
              <a:headEnd/>
              <a:tailEnd/>
            </a:ln>
          </p:spPr>
          <p:txBody>
            <a:bodyPr wrap="none">
              <a:spAutoFit/>
            </a:bodyPr>
            <a:lstStyle/>
            <a:p>
              <a:r>
                <a:rPr lang="en-US" altLang="ja-JP">
                  <a:latin typeface="Times New Roman" pitchFamily="18" charset="0"/>
                </a:rPr>
                <a:t>Q</a:t>
              </a:r>
            </a:p>
          </p:txBody>
        </p:sp>
        <p:sp>
          <p:nvSpPr>
            <p:cNvPr id="70787" name="Oval 56"/>
            <p:cNvSpPr>
              <a:spLocks noChangeArrowheads="1"/>
            </p:cNvSpPr>
            <p:nvPr/>
          </p:nvSpPr>
          <p:spPr bwMode="auto">
            <a:xfrm>
              <a:off x="1111" y="777"/>
              <a:ext cx="45" cy="45"/>
            </a:xfrm>
            <a:prstGeom prst="ellipse">
              <a:avLst/>
            </a:prstGeom>
            <a:solidFill>
              <a:srgbClr val="0000FF"/>
            </a:solidFill>
            <a:ln w="9525" algn="ctr">
              <a:noFill/>
              <a:round/>
              <a:headEnd/>
              <a:tailEnd/>
            </a:ln>
          </p:spPr>
          <p:txBody>
            <a:bodyPr wrap="none" anchor="ctr">
              <a:spAutoFit/>
            </a:bodyPr>
            <a:lstStyle/>
            <a:p>
              <a:endParaRPr lang="ja-JP" altLang="en-US"/>
            </a:p>
          </p:txBody>
        </p:sp>
        <p:sp>
          <p:nvSpPr>
            <p:cNvPr id="70788" name="Oval 71"/>
            <p:cNvSpPr>
              <a:spLocks noChangeArrowheads="1"/>
            </p:cNvSpPr>
            <p:nvPr/>
          </p:nvSpPr>
          <p:spPr bwMode="auto">
            <a:xfrm>
              <a:off x="1565" y="777"/>
              <a:ext cx="45" cy="45"/>
            </a:xfrm>
            <a:prstGeom prst="ellipse">
              <a:avLst/>
            </a:prstGeom>
            <a:solidFill>
              <a:srgbClr val="0000FF"/>
            </a:solidFill>
            <a:ln w="9525" algn="ctr">
              <a:noFill/>
              <a:round/>
              <a:headEnd/>
              <a:tailEnd/>
            </a:ln>
          </p:spPr>
          <p:txBody>
            <a:bodyPr wrap="none" anchor="ctr">
              <a:spAutoFit/>
            </a:bodyPr>
            <a:lstStyle/>
            <a:p>
              <a:endParaRPr lang="ja-JP" altLang="en-US"/>
            </a:p>
          </p:txBody>
        </p:sp>
      </p:grpSp>
      <p:sp>
        <p:nvSpPr>
          <p:cNvPr id="70670" name="Text Box 72"/>
          <p:cNvSpPr txBox="1">
            <a:spLocks noChangeArrowheads="1"/>
          </p:cNvSpPr>
          <p:nvPr/>
        </p:nvSpPr>
        <p:spPr bwMode="auto">
          <a:xfrm>
            <a:off x="6696075" y="836613"/>
            <a:ext cx="2201863" cy="366712"/>
          </a:xfrm>
          <a:prstGeom prst="rect">
            <a:avLst/>
          </a:prstGeom>
          <a:noFill/>
          <a:ln w="9525">
            <a:noFill/>
            <a:miter lim="800000"/>
            <a:headEnd/>
            <a:tailEnd/>
          </a:ln>
        </p:spPr>
        <p:txBody>
          <a:bodyPr wrap="none">
            <a:spAutoFit/>
          </a:bodyPr>
          <a:lstStyle/>
          <a:p>
            <a:r>
              <a:rPr lang="en-US" altLang="ja-JP" i="1">
                <a:latin typeface="Times New Roman" pitchFamily="18" charset="0"/>
              </a:rPr>
              <a:t>e</a:t>
            </a:r>
            <a:r>
              <a:rPr lang="en-US" altLang="ja-JP">
                <a:latin typeface="Times New Roman" pitchFamily="18" charset="0"/>
              </a:rPr>
              <a:t>(</a:t>
            </a:r>
            <a:r>
              <a:rPr lang="en-US" altLang="ja-JP" i="1">
                <a:latin typeface="Times New Roman" pitchFamily="18" charset="0"/>
              </a:rPr>
              <a:t>t</a:t>
            </a:r>
            <a:r>
              <a:rPr lang="en-US" altLang="ja-JP">
                <a:latin typeface="Times New Roman" pitchFamily="18" charset="0"/>
              </a:rPr>
              <a:t>) = </a:t>
            </a:r>
            <a:r>
              <a:rPr lang="en-US" altLang="ja-JP" i="1">
                <a:latin typeface="Times New Roman" pitchFamily="18" charset="0"/>
              </a:rPr>
              <a:t>E</a:t>
            </a:r>
            <a:r>
              <a:rPr lang="en-US" altLang="ja-JP" baseline="-25000">
                <a:latin typeface="Times New Roman" pitchFamily="18" charset="0"/>
              </a:rPr>
              <a:t>m</a:t>
            </a:r>
            <a:r>
              <a:rPr lang="en-US" altLang="ja-JP">
                <a:latin typeface="Times New Roman" pitchFamily="18" charset="0"/>
              </a:rPr>
              <a:t> sin (</a:t>
            </a:r>
            <a:r>
              <a:rPr lang="en-US" altLang="ja-JP" i="1">
                <a:latin typeface="Symbol" pitchFamily="18" charset="2"/>
              </a:rPr>
              <a:t>w</a:t>
            </a:r>
            <a:r>
              <a:rPr lang="en-US" altLang="ja-JP" i="1">
                <a:latin typeface="Times New Roman" pitchFamily="18" charset="0"/>
              </a:rPr>
              <a:t>t</a:t>
            </a:r>
            <a:r>
              <a:rPr lang="en-US" altLang="ja-JP">
                <a:latin typeface="Times New Roman" pitchFamily="18" charset="0"/>
              </a:rPr>
              <a:t> + </a:t>
            </a:r>
            <a:r>
              <a:rPr lang="en-US" altLang="ja-JP" i="1">
                <a:latin typeface="Symbol" pitchFamily="18" charset="2"/>
              </a:rPr>
              <a:t>j</a:t>
            </a:r>
            <a:r>
              <a:rPr lang="en-US" altLang="ja-JP">
                <a:latin typeface="Times New Roman" pitchFamily="18" charset="0"/>
              </a:rPr>
              <a:t>)</a:t>
            </a:r>
            <a:r>
              <a:rPr lang="en-US" altLang="ja-JP"/>
              <a:t> </a:t>
            </a:r>
          </a:p>
        </p:txBody>
      </p:sp>
      <p:grpSp>
        <p:nvGrpSpPr>
          <p:cNvPr id="5" name="Group 157"/>
          <p:cNvGrpSpPr>
            <a:grpSpLocks/>
          </p:cNvGrpSpPr>
          <p:nvPr/>
        </p:nvGrpSpPr>
        <p:grpSpPr bwMode="auto">
          <a:xfrm>
            <a:off x="4859338" y="5553075"/>
            <a:ext cx="1071562" cy="1063625"/>
            <a:chOff x="3061" y="3521"/>
            <a:chExt cx="675" cy="670"/>
          </a:xfrm>
        </p:grpSpPr>
        <p:sp>
          <p:nvSpPr>
            <p:cNvPr id="70755" name="Line 112"/>
            <p:cNvSpPr>
              <a:spLocks noChangeShapeType="1"/>
            </p:cNvSpPr>
            <p:nvPr/>
          </p:nvSpPr>
          <p:spPr bwMode="auto">
            <a:xfrm>
              <a:off x="3061" y="3919"/>
              <a:ext cx="567" cy="0"/>
            </a:xfrm>
            <a:prstGeom prst="line">
              <a:avLst/>
            </a:prstGeom>
            <a:noFill/>
            <a:ln w="9525">
              <a:solidFill>
                <a:schemeClr val="tx1"/>
              </a:solidFill>
              <a:round/>
              <a:headEnd/>
              <a:tailEnd type="arrow" w="med" len="med"/>
            </a:ln>
          </p:spPr>
          <p:txBody>
            <a:bodyPr/>
            <a:lstStyle/>
            <a:p>
              <a:endParaRPr lang="ja-JP" altLang="en-US"/>
            </a:p>
          </p:txBody>
        </p:sp>
        <p:sp>
          <p:nvSpPr>
            <p:cNvPr id="70756" name="Line 113"/>
            <p:cNvSpPr>
              <a:spLocks noChangeShapeType="1"/>
            </p:cNvSpPr>
            <p:nvPr/>
          </p:nvSpPr>
          <p:spPr bwMode="auto">
            <a:xfrm flipV="1">
              <a:off x="3333" y="3669"/>
              <a:ext cx="0" cy="522"/>
            </a:xfrm>
            <a:prstGeom prst="line">
              <a:avLst/>
            </a:prstGeom>
            <a:noFill/>
            <a:ln w="9525">
              <a:solidFill>
                <a:schemeClr val="tx1"/>
              </a:solidFill>
              <a:round/>
              <a:headEnd/>
              <a:tailEnd type="arrow" w="med" len="med"/>
            </a:ln>
          </p:spPr>
          <p:txBody>
            <a:bodyPr/>
            <a:lstStyle/>
            <a:p>
              <a:endParaRPr lang="ja-JP" altLang="en-US"/>
            </a:p>
          </p:txBody>
        </p:sp>
        <p:sp>
          <p:nvSpPr>
            <p:cNvPr id="70757" name="Oval 117"/>
            <p:cNvSpPr>
              <a:spLocks noChangeArrowheads="1"/>
            </p:cNvSpPr>
            <p:nvPr/>
          </p:nvSpPr>
          <p:spPr bwMode="auto">
            <a:xfrm>
              <a:off x="3492" y="3714"/>
              <a:ext cx="45" cy="45"/>
            </a:xfrm>
            <a:prstGeom prst="ellipse">
              <a:avLst/>
            </a:prstGeom>
            <a:solidFill>
              <a:srgbClr val="0000FF"/>
            </a:solidFill>
            <a:ln w="9525">
              <a:noFill/>
              <a:round/>
              <a:headEnd/>
              <a:tailEnd/>
            </a:ln>
          </p:spPr>
          <p:txBody>
            <a:bodyPr wrap="none" anchor="ctr"/>
            <a:lstStyle/>
            <a:p>
              <a:endParaRPr lang="ja-JP" altLang="en-US"/>
            </a:p>
          </p:txBody>
        </p:sp>
        <p:sp>
          <p:nvSpPr>
            <p:cNvPr id="70758" name="Oval 125"/>
            <p:cNvSpPr>
              <a:spLocks noChangeArrowheads="1"/>
            </p:cNvSpPr>
            <p:nvPr/>
          </p:nvSpPr>
          <p:spPr bwMode="auto">
            <a:xfrm>
              <a:off x="3129"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59" name="Oval 127"/>
            <p:cNvSpPr>
              <a:spLocks noChangeArrowheads="1"/>
            </p:cNvSpPr>
            <p:nvPr/>
          </p:nvSpPr>
          <p:spPr bwMode="auto">
            <a:xfrm>
              <a:off x="3129" y="3709"/>
              <a:ext cx="45" cy="45"/>
            </a:xfrm>
            <a:prstGeom prst="ellipse">
              <a:avLst/>
            </a:prstGeom>
            <a:solidFill>
              <a:srgbClr val="0000FF"/>
            </a:solidFill>
            <a:ln w="9525">
              <a:noFill/>
              <a:round/>
              <a:headEnd/>
              <a:tailEnd/>
            </a:ln>
          </p:spPr>
          <p:txBody>
            <a:bodyPr wrap="none" anchor="ctr"/>
            <a:lstStyle/>
            <a:p>
              <a:endParaRPr lang="ja-JP" altLang="en-US"/>
            </a:p>
          </p:txBody>
        </p:sp>
        <p:sp>
          <p:nvSpPr>
            <p:cNvPr id="70760" name="Oval 128"/>
            <p:cNvSpPr>
              <a:spLocks noChangeArrowheads="1"/>
            </p:cNvSpPr>
            <p:nvPr/>
          </p:nvSpPr>
          <p:spPr bwMode="auto">
            <a:xfrm>
              <a:off x="3492"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61" name="Text Box 130"/>
            <p:cNvSpPr txBox="1">
              <a:spLocks noChangeArrowheads="1"/>
            </p:cNvSpPr>
            <p:nvPr/>
          </p:nvSpPr>
          <p:spPr bwMode="auto">
            <a:xfrm>
              <a:off x="3583" y="3816"/>
              <a:ext cx="153" cy="192"/>
            </a:xfrm>
            <a:prstGeom prst="rect">
              <a:avLst/>
            </a:prstGeom>
            <a:noFill/>
            <a:ln w="9525">
              <a:noFill/>
              <a:miter lim="800000"/>
              <a:headEnd/>
              <a:tailEnd/>
            </a:ln>
          </p:spPr>
          <p:txBody>
            <a:bodyPr wrap="none">
              <a:spAutoFit/>
            </a:bodyPr>
            <a:lstStyle/>
            <a:p>
              <a:r>
                <a:rPr lang="en-US" altLang="ja-JP" sz="1400">
                  <a:latin typeface="Times New Roman" pitchFamily="18" charset="0"/>
                </a:rPr>
                <a:t>I</a:t>
              </a:r>
            </a:p>
          </p:txBody>
        </p:sp>
        <p:sp>
          <p:nvSpPr>
            <p:cNvPr id="70762" name="Text Box 131"/>
            <p:cNvSpPr txBox="1">
              <a:spLocks noChangeArrowheads="1"/>
            </p:cNvSpPr>
            <p:nvPr/>
          </p:nvSpPr>
          <p:spPr bwMode="auto">
            <a:xfrm>
              <a:off x="3231" y="3521"/>
              <a:ext cx="204" cy="192"/>
            </a:xfrm>
            <a:prstGeom prst="rect">
              <a:avLst/>
            </a:prstGeom>
            <a:noFill/>
            <a:ln w="9525">
              <a:noFill/>
              <a:miter lim="800000"/>
              <a:headEnd/>
              <a:tailEnd/>
            </a:ln>
          </p:spPr>
          <p:txBody>
            <a:bodyPr>
              <a:spAutoFit/>
            </a:bodyPr>
            <a:lstStyle/>
            <a:p>
              <a:r>
                <a:rPr lang="en-US" altLang="ja-JP" sz="1400">
                  <a:latin typeface="Times New Roman" pitchFamily="18" charset="0"/>
                </a:rPr>
                <a:t>Q</a:t>
              </a:r>
            </a:p>
          </p:txBody>
        </p:sp>
      </p:grpSp>
      <p:grpSp>
        <p:nvGrpSpPr>
          <p:cNvPr id="6" name="Group 156"/>
          <p:cNvGrpSpPr>
            <a:grpSpLocks/>
          </p:cNvGrpSpPr>
          <p:nvPr/>
        </p:nvGrpSpPr>
        <p:grpSpPr bwMode="auto">
          <a:xfrm>
            <a:off x="7019925" y="5553075"/>
            <a:ext cx="1069975" cy="1063625"/>
            <a:chOff x="4377" y="3521"/>
            <a:chExt cx="674" cy="670"/>
          </a:xfrm>
        </p:grpSpPr>
        <p:sp>
          <p:nvSpPr>
            <p:cNvPr id="70735" name="Line 133"/>
            <p:cNvSpPr>
              <a:spLocks noChangeShapeType="1"/>
            </p:cNvSpPr>
            <p:nvPr/>
          </p:nvSpPr>
          <p:spPr bwMode="auto">
            <a:xfrm>
              <a:off x="4377" y="3919"/>
              <a:ext cx="567" cy="0"/>
            </a:xfrm>
            <a:prstGeom prst="line">
              <a:avLst/>
            </a:prstGeom>
            <a:noFill/>
            <a:ln w="9525">
              <a:solidFill>
                <a:schemeClr val="tx1"/>
              </a:solidFill>
              <a:round/>
              <a:headEnd/>
              <a:tailEnd type="arrow" w="med" len="med"/>
            </a:ln>
          </p:spPr>
          <p:txBody>
            <a:bodyPr/>
            <a:lstStyle/>
            <a:p>
              <a:endParaRPr lang="ja-JP" altLang="en-US"/>
            </a:p>
          </p:txBody>
        </p:sp>
        <p:sp>
          <p:nvSpPr>
            <p:cNvPr id="70736" name="Line 134"/>
            <p:cNvSpPr>
              <a:spLocks noChangeShapeType="1"/>
            </p:cNvSpPr>
            <p:nvPr/>
          </p:nvSpPr>
          <p:spPr bwMode="auto">
            <a:xfrm flipV="1">
              <a:off x="4649" y="3669"/>
              <a:ext cx="0" cy="522"/>
            </a:xfrm>
            <a:prstGeom prst="line">
              <a:avLst/>
            </a:prstGeom>
            <a:noFill/>
            <a:ln w="9525">
              <a:solidFill>
                <a:schemeClr val="tx1"/>
              </a:solidFill>
              <a:round/>
              <a:headEnd/>
              <a:tailEnd type="arrow" w="med" len="med"/>
            </a:ln>
          </p:spPr>
          <p:txBody>
            <a:bodyPr/>
            <a:lstStyle/>
            <a:p>
              <a:endParaRPr lang="ja-JP" altLang="en-US"/>
            </a:p>
          </p:txBody>
        </p:sp>
        <p:sp>
          <p:nvSpPr>
            <p:cNvPr id="70737" name="Oval 135"/>
            <p:cNvSpPr>
              <a:spLocks noChangeArrowheads="1"/>
            </p:cNvSpPr>
            <p:nvPr/>
          </p:nvSpPr>
          <p:spPr bwMode="auto">
            <a:xfrm>
              <a:off x="4695"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38" name="Oval 136"/>
            <p:cNvSpPr>
              <a:spLocks noChangeArrowheads="1"/>
            </p:cNvSpPr>
            <p:nvPr/>
          </p:nvSpPr>
          <p:spPr bwMode="auto">
            <a:xfrm>
              <a:off x="4695" y="3714"/>
              <a:ext cx="45" cy="45"/>
            </a:xfrm>
            <a:prstGeom prst="ellipse">
              <a:avLst/>
            </a:prstGeom>
            <a:solidFill>
              <a:srgbClr val="0000FF"/>
            </a:solidFill>
            <a:ln w="9525">
              <a:noFill/>
              <a:round/>
              <a:headEnd/>
              <a:tailEnd/>
            </a:ln>
          </p:spPr>
          <p:txBody>
            <a:bodyPr wrap="none" anchor="ctr"/>
            <a:lstStyle/>
            <a:p>
              <a:endParaRPr lang="ja-JP" altLang="en-US"/>
            </a:p>
          </p:txBody>
        </p:sp>
        <p:sp>
          <p:nvSpPr>
            <p:cNvPr id="70739" name="Oval 137"/>
            <p:cNvSpPr>
              <a:spLocks noChangeArrowheads="1"/>
            </p:cNvSpPr>
            <p:nvPr/>
          </p:nvSpPr>
          <p:spPr bwMode="auto">
            <a:xfrm>
              <a:off x="4808"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40" name="Oval 138"/>
            <p:cNvSpPr>
              <a:spLocks noChangeArrowheads="1"/>
            </p:cNvSpPr>
            <p:nvPr/>
          </p:nvSpPr>
          <p:spPr bwMode="auto">
            <a:xfrm>
              <a:off x="4808" y="3714"/>
              <a:ext cx="45" cy="45"/>
            </a:xfrm>
            <a:prstGeom prst="ellipse">
              <a:avLst/>
            </a:prstGeom>
            <a:solidFill>
              <a:srgbClr val="0000FF"/>
            </a:solidFill>
            <a:ln w="9525">
              <a:noFill/>
              <a:round/>
              <a:headEnd/>
              <a:tailEnd/>
            </a:ln>
          </p:spPr>
          <p:txBody>
            <a:bodyPr wrap="none" anchor="ctr"/>
            <a:lstStyle/>
            <a:p>
              <a:endParaRPr lang="ja-JP" altLang="en-US"/>
            </a:p>
          </p:txBody>
        </p:sp>
        <p:sp>
          <p:nvSpPr>
            <p:cNvPr id="70741" name="Oval 139"/>
            <p:cNvSpPr>
              <a:spLocks noChangeArrowheads="1"/>
            </p:cNvSpPr>
            <p:nvPr/>
          </p:nvSpPr>
          <p:spPr bwMode="auto">
            <a:xfrm>
              <a:off x="4559"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42" name="Oval 140"/>
            <p:cNvSpPr>
              <a:spLocks noChangeArrowheads="1"/>
            </p:cNvSpPr>
            <p:nvPr/>
          </p:nvSpPr>
          <p:spPr bwMode="auto">
            <a:xfrm>
              <a:off x="4445" y="3828"/>
              <a:ext cx="45" cy="45"/>
            </a:xfrm>
            <a:prstGeom prst="ellipse">
              <a:avLst/>
            </a:prstGeom>
            <a:solidFill>
              <a:srgbClr val="0000FF"/>
            </a:solidFill>
            <a:ln w="9525">
              <a:noFill/>
              <a:round/>
              <a:headEnd/>
              <a:tailEnd/>
            </a:ln>
          </p:spPr>
          <p:txBody>
            <a:bodyPr wrap="none" anchor="ctr"/>
            <a:lstStyle/>
            <a:p>
              <a:endParaRPr lang="ja-JP" altLang="en-US"/>
            </a:p>
          </p:txBody>
        </p:sp>
        <p:sp>
          <p:nvSpPr>
            <p:cNvPr id="70743" name="Oval 141"/>
            <p:cNvSpPr>
              <a:spLocks noChangeArrowheads="1"/>
            </p:cNvSpPr>
            <p:nvPr/>
          </p:nvSpPr>
          <p:spPr bwMode="auto">
            <a:xfrm>
              <a:off x="4695"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4" name="Oval 142"/>
            <p:cNvSpPr>
              <a:spLocks noChangeArrowheads="1"/>
            </p:cNvSpPr>
            <p:nvPr/>
          </p:nvSpPr>
          <p:spPr bwMode="auto">
            <a:xfrm>
              <a:off x="4808"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5" name="Oval 143"/>
            <p:cNvSpPr>
              <a:spLocks noChangeArrowheads="1"/>
            </p:cNvSpPr>
            <p:nvPr/>
          </p:nvSpPr>
          <p:spPr bwMode="auto">
            <a:xfrm>
              <a:off x="4559"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6" name="Oval 144"/>
            <p:cNvSpPr>
              <a:spLocks noChangeArrowheads="1"/>
            </p:cNvSpPr>
            <p:nvPr/>
          </p:nvSpPr>
          <p:spPr bwMode="auto">
            <a:xfrm>
              <a:off x="4445" y="3964"/>
              <a:ext cx="45" cy="45"/>
            </a:xfrm>
            <a:prstGeom prst="ellipse">
              <a:avLst/>
            </a:prstGeom>
            <a:solidFill>
              <a:srgbClr val="0000FF"/>
            </a:solidFill>
            <a:ln w="9525">
              <a:noFill/>
              <a:round/>
              <a:headEnd/>
              <a:tailEnd/>
            </a:ln>
          </p:spPr>
          <p:txBody>
            <a:bodyPr wrap="none" anchor="ctr"/>
            <a:lstStyle/>
            <a:p>
              <a:endParaRPr lang="ja-JP" altLang="en-US"/>
            </a:p>
          </p:txBody>
        </p:sp>
        <p:sp>
          <p:nvSpPr>
            <p:cNvPr id="70747" name="Oval 145"/>
            <p:cNvSpPr>
              <a:spLocks noChangeArrowheads="1"/>
            </p:cNvSpPr>
            <p:nvPr/>
          </p:nvSpPr>
          <p:spPr bwMode="auto">
            <a:xfrm>
              <a:off x="4559"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48" name="Oval 146"/>
            <p:cNvSpPr>
              <a:spLocks noChangeArrowheads="1"/>
            </p:cNvSpPr>
            <p:nvPr/>
          </p:nvSpPr>
          <p:spPr bwMode="auto">
            <a:xfrm>
              <a:off x="4445"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49" name="Oval 147"/>
            <p:cNvSpPr>
              <a:spLocks noChangeArrowheads="1"/>
            </p:cNvSpPr>
            <p:nvPr/>
          </p:nvSpPr>
          <p:spPr bwMode="auto">
            <a:xfrm>
              <a:off x="4559" y="3709"/>
              <a:ext cx="45" cy="45"/>
            </a:xfrm>
            <a:prstGeom prst="ellipse">
              <a:avLst/>
            </a:prstGeom>
            <a:solidFill>
              <a:srgbClr val="0000FF"/>
            </a:solidFill>
            <a:ln w="9525">
              <a:noFill/>
              <a:round/>
              <a:headEnd/>
              <a:tailEnd/>
            </a:ln>
          </p:spPr>
          <p:txBody>
            <a:bodyPr wrap="none" anchor="ctr"/>
            <a:lstStyle/>
            <a:p>
              <a:endParaRPr lang="ja-JP" altLang="en-US"/>
            </a:p>
          </p:txBody>
        </p:sp>
        <p:sp>
          <p:nvSpPr>
            <p:cNvPr id="70750" name="Oval 148"/>
            <p:cNvSpPr>
              <a:spLocks noChangeArrowheads="1"/>
            </p:cNvSpPr>
            <p:nvPr/>
          </p:nvSpPr>
          <p:spPr bwMode="auto">
            <a:xfrm>
              <a:off x="4445" y="3709"/>
              <a:ext cx="45" cy="45"/>
            </a:xfrm>
            <a:prstGeom prst="ellipse">
              <a:avLst/>
            </a:prstGeom>
            <a:solidFill>
              <a:srgbClr val="0000FF"/>
            </a:solidFill>
            <a:ln w="9525">
              <a:noFill/>
              <a:round/>
              <a:headEnd/>
              <a:tailEnd/>
            </a:ln>
          </p:spPr>
          <p:txBody>
            <a:bodyPr wrap="none" anchor="ctr"/>
            <a:lstStyle/>
            <a:p>
              <a:endParaRPr lang="ja-JP" altLang="en-US"/>
            </a:p>
          </p:txBody>
        </p:sp>
        <p:sp>
          <p:nvSpPr>
            <p:cNvPr id="70751" name="Oval 149"/>
            <p:cNvSpPr>
              <a:spLocks noChangeArrowheads="1"/>
            </p:cNvSpPr>
            <p:nvPr/>
          </p:nvSpPr>
          <p:spPr bwMode="auto">
            <a:xfrm>
              <a:off x="4808"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52" name="Oval 150"/>
            <p:cNvSpPr>
              <a:spLocks noChangeArrowheads="1"/>
            </p:cNvSpPr>
            <p:nvPr/>
          </p:nvSpPr>
          <p:spPr bwMode="auto">
            <a:xfrm>
              <a:off x="4694" y="4077"/>
              <a:ext cx="45" cy="45"/>
            </a:xfrm>
            <a:prstGeom prst="ellipse">
              <a:avLst/>
            </a:prstGeom>
            <a:solidFill>
              <a:srgbClr val="0000FF"/>
            </a:solidFill>
            <a:ln w="9525">
              <a:noFill/>
              <a:round/>
              <a:headEnd/>
              <a:tailEnd/>
            </a:ln>
          </p:spPr>
          <p:txBody>
            <a:bodyPr wrap="none" anchor="ctr"/>
            <a:lstStyle/>
            <a:p>
              <a:endParaRPr lang="ja-JP" altLang="en-US"/>
            </a:p>
          </p:txBody>
        </p:sp>
        <p:sp>
          <p:nvSpPr>
            <p:cNvPr id="70753" name="Text Box 151"/>
            <p:cNvSpPr txBox="1">
              <a:spLocks noChangeArrowheads="1"/>
            </p:cNvSpPr>
            <p:nvPr/>
          </p:nvSpPr>
          <p:spPr bwMode="auto">
            <a:xfrm>
              <a:off x="4898" y="3816"/>
              <a:ext cx="153" cy="192"/>
            </a:xfrm>
            <a:prstGeom prst="rect">
              <a:avLst/>
            </a:prstGeom>
            <a:noFill/>
            <a:ln w="9525">
              <a:noFill/>
              <a:miter lim="800000"/>
              <a:headEnd/>
              <a:tailEnd/>
            </a:ln>
          </p:spPr>
          <p:txBody>
            <a:bodyPr wrap="none">
              <a:spAutoFit/>
            </a:bodyPr>
            <a:lstStyle/>
            <a:p>
              <a:r>
                <a:rPr lang="en-US" altLang="ja-JP" sz="1400">
                  <a:latin typeface="Times New Roman" pitchFamily="18" charset="0"/>
                </a:rPr>
                <a:t>I</a:t>
              </a:r>
            </a:p>
          </p:txBody>
        </p:sp>
        <p:sp>
          <p:nvSpPr>
            <p:cNvPr id="70754" name="Text Box 152"/>
            <p:cNvSpPr txBox="1">
              <a:spLocks noChangeArrowheads="1"/>
            </p:cNvSpPr>
            <p:nvPr/>
          </p:nvSpPr>
          <p:spPr bwMode="auto">
            <a:xfrm>
              <a:off x="4547" y="3521"/>
              <a:ext cx="204" cy="192"/>
            </a:xfrm>
            <a:prstGeom prst="rect">
              <a:avLst/>
            </a:prstGeom>
            <a:noFill/>
            <a:ln w="9525">
              <a:noFill/>
              <a:miter lim="800000"/>
              <a:headEnd/>
              <a:tailEnd/>
            </a:ln>
          </p:spPr>
          <p:txBody>
            <a:bodyPr>
              <a:spAutoFit/>
            </a:bodyPr>
            <a:lstStyle/>
            <a:p>
              <a:r>
                <a:rPr lang="en-US" altLang="ja-JP" sz="1400">
                  <a:latin typeface="Times New Roman" pitchFamily="18" charset="0"/>
                </a:rPr>
                <a:t>Q</a:t>
              </a:r>
            </a:p>
          </p:txBody>
        </p:sp>
      </p:grpSp>
      <p:sp>
        <p:nvSpPr>
          <p:cNvPr id="70673" name="Text Box 153"/>
          <p:cNvSpPr txBox="1">
            <a:spLocks noChangeArrowheads="1"/>
          </p:cNvSpPr>
          <p:nvPr/>
        </p:nvSpPr>
        <p:spPr bwMode="auto">
          <a:xfrm>
            <a:off x="7920038" y="6272213"/>
            <a:ext cx="958850" cy="366712"/>
          </a:xfrm>
          <a:prstGeom prst="rect">
            <a:avLst/>
          </a:prstGeom>
          <a:noFill/>
          <a:ln w="9525">
            <a:noFill/>
            <a:miter lim="800000"/>
            <a:headEnd/>
            <a:tailEnd/>
          </a:ln>
        </p:spPr>
        <p:txBody>
          <a:bodyPr wrap="none">
            <a:spAutoFit/>
          </a:bodyPr>
          <a:lstStyle/>
          <a:p>
            <a:r>
              <a:rPr lang="en-US" altLang="ja-JP"/>
              <a:t>16QAM</a:t>
            </a:r>
          </a:p>
        </p:txBody>
      </p:sp>
      <p:sp>
        <p:nvSpPr>
          <p:cNvPr id="70674" name="Text Box 154"/>
          <p:cNvSpPr txBox="1">
            <a:spLocks noChangeArrowheads="1"/>
          </p:cNvSpPr>
          <p:nvPr/>
        </p:nvSpPr>
        <p:spPr bwMode="auto">
          <a:xfrm>
            <a:off x="5976938" y="6021388"/>
            <a:ext cx="831850" cy="366712"/>
          </a:xfrm>
          <a:prstGeom prst="rect">
            <a:avLst/>
          </a:prstGeom>
          <a:noFill/>
          <a:ln w="9525">
            <a:noFill/>
            <a:miter lim="800000"/>
            <a:headEnd/>
            <a:tailEnd/>
          </a:ln>
        </p:spPr>
        <p:txBody>
          <a:bodyPr wrap="none">
            <a:spAutoFit/>
          </a:bodyPr>
          <a:lstStyle/>
          <a:p>
            <a:r>
              <a:rPr lang="en-US" altLang="ja-JP"/>
              <a:t>4QAM</a:t>
            </a:r>
          </a:p>
        </p:txBody>
      </p:sp>
      <p:sp>
        <p:nvSpPr>
          <p:cNvPr id="70675" name="Text Box 155"/>
          <p:cNvSpPr txBox="1">
            <a:spLocks noChangeArrowheads="1"/>
          </p:cNvSpPr>
          <p:nvPr/>
        </p:nvSpPr>
        <p:spPr bwMode="auto">
          <a:xfrm>
            <a:off x="5903913" y="6272213"/>
            <a:ext cx="971550" cy="366712"/>
          </a:xfrm>
          <a:prstGeom prst="rect">
            <a:avLst/>
          </a:prstGeom>
          <a:noFill/>
          <a:ln w="9525">
            <a:noFill/>
            <a:miter lim="800000"/>
            <a:headEnd/>
            <a:tailEnd/>
          </a:ln>
        </p:spPr>
        <p:txBody>
          <a:bodyPr wrap="none">
            <a:spAutoFit/>
          </a:bodyPr>
          <a:lstStyle/>
          <a:p>
            <a:r>
              <a:rPr lang="en-US" altLang="ja-JP"/>
              <a:t>(QPSK)</a:t>
            </a:r>
          </a:p>
        </p:txBody>
      </p:sp>
      <p:sp>
        <p:nvSpPr>
          <p:cNvPr id="70679" name="Text Box 10"/>
          <p:cNvSpPr txBox="1">
            <a:spLocks noChangeArrowheads="1"/>
          </p:cNvSpPr>
          <p:nvPr/>
        </p:nvSpPr>
        <p:spPr bwMode="auto">
          <a:xfrm>
            <a:off x="400050" y="4743450"/>
            <a:ext cx="3989388" cy="369888"/>
          </a:xfrm>
          <a:prstGeom prst="rect">
            <a:avLst/>
          </a:prstGeom>
          <a:noFill/>
          <a:ln w="9525">
            <a:noFill/>
            <a:miter lim="800000"/>
            <a:headEnd/>
            <a:tailEnd/>
          </a:ln>
        </p:spPr>
        <p:txBody>
          <a:bodyPr wrap="none">
            <a:spAutoFit/>
          </a:bodyPr>
          <a:lstStyle/>
          <a:p>
            <a:r>
              <a:rPr lang="en-US" altLang="ja-JP"/>
              <a:t>DPSK : differential phase-shift keying</a:t>
            </a:r>
          </a:p>
        </p:txBody>
      </p:sp>
      <p:grpSp>
        <p:nvGrpSpPr>
          <p:cNvPr id="8" name="グループ化 152"/>
          <p:cNvGrpSpPr>
            <a:grpSpLocks/>
          </p:cNvGrpSpPr>
          <p:nvPr/>
        </p:nvGrpSpPr>
        <p:grpSpPr bwMode="auto">
          <a:xfrm>
            <a:off x="6178550" y="3968750"/>
            <a:ext cx="1235075" cy="1555750"/>
            <a:chOff x="6178572" y="3968750"/>
            <a:chExt cx="1235053" cy="1555751"/>
          </a:xfrm>
        </p:grpSpPr>
        <p:sp>
          <p:nvSpPr>
            <p:cNvPr id="70715" name="Line 84"/>
            <p:cNvSpPr>
              <a:spLocks noChangeShapeType="1"/>
            </p:cNvSpPr>
            <p:nvPr/>
          </p:nvSpPr>
          <p:spPr bwMode="auto">
            <a:xfrm flipV="1">
              <a:off x="6300788" y="4725988"/>
              <a:ext cx="936625" cy="0"/>
            </a:xfrm>
            <a:prstGeom prst="line">
              <a:avLst/>
            </a:prstGeom>
            <a:noFill/>
            <a:ln w="9525">
              <a:solidFill>
                <a:schemeClr val="tx1"/>
              </a:solidFill>
              <a:round/>
              <a:headEnd/>
              <a:tailEnd type="arrow" w="med" len="med"/>
            </a:ln>
          </p:spPr>
          <p:txBody>
            <a:bodyPr/>
            <a:lstStyle/>
            <a:p>
              <a:endParaRPr lang="ja-JP" altLang="en-US"/>
            </a:p>
          </p:txBody>
        </p:sp>
        <p:sp>
          <p:nvSpPr>
            <p:cNvPr id="70716" name="Line 85"/>
            <p:cNvSpPr>
              <a:spLocks noChangeShapeType="1"/>
            </p:cNvSpPr>
            <p:nvPr/>
          </p:nvSpPr>
          <p:spPr bwMode="auto">
            <a:xfrm flipH="1" flipV="1">
              <a:off x="6732588" y="4221163"/>
              <a:ext cx="0" cy="936625"/>
            </a:xfrm>
            <a:prstGeom prst="line">
              <a:avLst/>
            </a:prstGeom>
            <a:noFill/>
            <a:ln w="9525">
              <a:solidFill>
                <a:schemeClr val="tx1"/>
              </a:solidFill>
              <a:round/>
              <a:headEnd/>
              <a:tailEnd type="arrow" w="med" len="med"/>
            </a:ln>
          </p:spPr>
          <p:txBody>
            <a:bodyPr/>
            <a:lstStyle/>
            <a:p>
              <a:endParaRPr lang="ja-JP" altLang="en-US"/>
            </a:p>
          </p:txBody>
        </p:sp>
        <p:sp>
          <p:nvSpPr>
            <p:cNvPr id="70717" name="Text Box 86"/>
            <p:cNvSpPr txBox="1">
              <a:spLocks noChangeArrowheads="1"/>
            </p:cNvSpPr>
            <p:nvPr/>
          </p:nvSpPr>
          <p:spPr bwMode="auto">
            <a:xfrm>
              <a:off x="7165975" y="4581525"/>
              <a:ext cx="247650" cy="304800"/>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718" name="Text Box 87"/>
            <p:cNvSpPr txBox="1">
              <a:spLocks noChangeArrowheads="1"/>
            </p:cNvSpPr>
            <p:nvPr/>
          </p:nvSpPr>
          <p:spPr bwMode="auto">
            <a:xfrm>
              <a:off x="6591300" y="3968750"/>
              <a:ext cx="312737" cy="304800"/>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719" name="Oval 88"/>
            <p:cNvSpPr>
              <a:spLocks noChangeArrowheads="1"/>
            </p:cNvSpPr>
            <p:nvPr/>
          </p:nvSpPr>
          <p:spPr bwMode="auto">
            <a:xfrm>
              <a:off x="6373813" y="4365625"/>
              <a:ext cx="719137" cy="719138"/>
            </a:xfrm>
            <a:prstGeom prst="ellipse">
              <a:avLst/>
            </a:prstGeom>
            <a:noFill/>
            <a:ln w="9525">
              <a:solidFill>
                <a:schemeClr val="tx1"/>
              </a:solidFill>
              <a:round/>
              <a:headEnd/>
              <a:tailEnd/>
            </a:ln>
          </p:spPr>
          <p:txBody>
            <a:bodyPr wrap="none" anchor="ctr"/>
            <a:lstStyle/>
            <a:p>
              <a:endParaRPr lang="ja-JP" altLang="en-US"/>
            </a:p>
          </p:txBody>
        </p:sp>
        <p:sp>
          <p:nvSpPr>
            <p:cNvPr id="70720" name="Oval 89"/>
            <p:cNvSpPr>
              <a:spLocks noChangeArrowheads="1"/>
            </p:cNvSpPr>
            <p:nvPr/>
          </p:nvSpPr>
          <p:spPr bwMode="auto">
            <a:xfrm>
              <a:off x="6963752" y="4446838"/>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1" name="Oval 90"/>
            <p:cNvSpPr>
              <a:spLocks noChangeArrowheads="1"/>
            </p:cNvSpPr>
            <p:nvPr/>
          </p:nvSpPr>
          <p:spPr bwMode="auto">
            <a:xfrm>
              <a:off x="6434163" y="4451364"/>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2" name="Text Box 91"/>
            <p:cNvSpPr txBox="1">
              <a:spLocks noChangeArrowheads="1"/>
            </p:cNvSpPr>
            <p:nvPr/>
          </p:nvSpPr>
          <p:spPr bwMode="auto">
            <a:xfrm>
              <a:off x="6335713" y="5157788"/>
              <a:ext cx="819150" cy="366713"/>
            </a:xfrm>
            <a:prstGeom prst="rect">
              <a:avLst/>
            </a:prstGeom>
            <a:noFill/>
            <a:ln w="9525">
              <a:noFill/>
              <a:miter lim="800000"/>
              <a:headEnd/>
              <a:tailEnd/>
            </a:ln>
          </p:spPr>
          <p:txBody>
            <a:bodyPr wrap="none">
              <a:spAutoFit/>
            </a:bodyPr>
            <a:lstStyle/>
            <a:p>
              <a:r>
                <a:rPr lang="en-US" altLang="ja-JP"/>
                <a:t>QPSK</a:t>
              </a:r>
            </a:p>
          </p:txBody>
        </p:sp>
        <p:sp>
          <p:nvSpPr>
            <p:cNvPr id="70723" name="Oval 92"/>
            <p:cNvSpPr>
              <a:spLocks noChangeArrowheads="1"/>
            </p:cNvSpPr>
            <p:nvPr/>
          </p:nvSpPr>
          <p:spPr bwMode="auto">
            <a:xfrm>
              <a:off x="6945344" y="4953492"/>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4" name="Oval 93"/>
            <p:cNvSpPr>
              <a:spLocks noChangeArrowheads="1"/>
            </p:cNvSpPr>
            <p:nvPr/>
          </p:nvSpPr>
          <p:spPr bwMode="auto">
            <a:xfrm>
              <a:off x="6461324" y="4948666"/>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25" name="テキスト ボックス 137"/>
            <p:cNvSpPr txBox="1">
              <a:spLocks noChangeArrowheads="1"/>
            </p:cNvSpPr>
            <p:nvPr/>
          </p:nvSpPr>
          <p:spPr bwMode="auto">
            <a:xfrm>
              <a:off x="6945345" y="4305312"/>
              <a:ext cx="325730" cy="246221"/>
            </a:xfrm>
            <a:prstGeom prst="rect">
              <a:avLst/>
            </a:prstGeom>
            <a:noFill/>
            <a:ln w="9525">
              <a:noFill/>
              <a:miter lim="800000"/>
              <a:headEnd/>
              <a:tailEnd/>
            </a:ln>
          </p:spPr>
          <p:txBody>
            <a:bodyPr wrap="none">
              <a:spAutoFit/>
            </a:bodyPr>
            <a:lstStyle/>
            <a:p>
              <a:r>
                <a:rPr lang="en-US" altLang="ja-JP" sz="1000"/>
                <a:t>11</a:t>
              </a:r>
              <a:endParaRPr lang="ja-JP" altLang="en-US" sz="1000"/>
            </a:p>
          </p:txBody>
        </p:sp>
        <p:sp>
          <p:nvSpPr>
            <p:cNvPr id="70726" name="テキスト ボックス 138"/>
            <p:cNvSpPr txBox="1">
              <a:spLocks noChangeArrowheads="1"/>
            </p:cNvSpPr>
            <p:nvPr/>
          </p:nvSpPr>
          <p:spPr bwMode="auto">
            <a:xfrm>
              <a:off x="6178572" y="4314682"/>
              <a:ext cx="325730" cy="246221"/>
            </a:xfrm>
            <a:prstGeom prst="rect">
              <a:avLst/>
            </a:prstGeom>
            <a:noFill/>
            <a:ln w="9525">
              <a:noFill/>
              <a:miter lim="800000"/>
              <a:headEnd/>
              <a:tailEnd/>
            </a:ln>
          </p:spPr>
          <p:txBody>
            <a:bodyPr wrap="none">
              <a:spAutoFit/>
            </a:bodyPr>
            <a:lstStyle/>
            <a:p>
              <a:r>
                <a:rPr lang="en-US" altLang="ja-JP" sz="1000"/>
                <a:t>01</a:t>
              </a:r>
              <a:endParaRPr lang="ja-JP" altLang="en-US" sz="1000"/>
            </a:p>
          </p:txBody>
        </p:sp>
        <p:sp>
          <p:nvSpPr>
            <p:cNvPr id="70727" name="テキスト ボックス 139"/>
            <p:cNvSpPr txBox="1">
              <a:spLocks noChangeArrowheads="1"/>
            </p:cNvSpPr>
            <p:nvPr/>
          </p:nvSpPr>
          <p:spPr bwMode="auto">
            <a:xfrm>
              <a:off x="6178572" y="4889520"/>
              <a:ext cx="325730" cy="246221"/>
            </a:xfrm>
            <a:prstGeom prst="rect">
              <a:avLst/>
            </a:prstGeom>
            <a:noFill/>
            <a:ln w="9525">
              <a:noFill/>
              <a:miter lim="800000"/>
              <a:headEnd/>
              <a:tailEnd/>
            </a:ln>
          </p:spPr>
          <p:txBody>
            <a:bodyPr wrap="none">
              <a:spAutoFit/>
            </a:bodyPr>
            <a:lstStyle/>
            <a:p>
              <a:r>
                <a:rPr lang="en-US" altLang="ja-JP" sz="1000"/>
                <a:t>00</a:t>
              </a:r>
              <a:endParaRPr lang="ja-JP" altLang="en-US" sz="1000"/>
            </a:p>
          </p:txBody>
        </p:sp>
        <p:sp>
          <p:nvSpPr>
            <p:cNvPr id="70728" name="テキスト ボックス 140"/>
            <p:cNvSpPr txBox="1">
              <a:spLocks noChangeArrowheads="1"/>
            </p:cNvSpPr>
            <p:nvPr/>
          </p:nvSpPr>
          <p:spPr bwMode="auto">
            <a:xfrm>
              <a:off x="6948232" y="4889520"/>
              <a:ext cx="325730" cy="246221"/>
            </a:xfrm>
            <a:prstGeom prst="rect">
              <a:avLst/>
            </a:prstGeom>
            <a:noFill/>
            <a:ln w="9525">
              <a:noFill/>
              <a:miter lim="800000"/>
              <a:headEnd/>
              <a:tailEnd/>
            </a:ln>
          </p:spPr>
          <p:txBody>
            <a:bodyPr wrap="none">
              <a:spAutoFit/>
            </a:bodyPr>
            <a:lstStyle/>
            <a:p>
              <a:r>
                <a:rPr lang="en-US" altLang="ja-JP" sz="1000"/>
                <a:t>10</a:t>
              </a:r>
              <a:endParaRPr lang="ja-JP" altLang="en-US" sz="1000"/>
            </a:p>
          </p:txBody>
        </p:sp>
      </p:grpSp>
      <p:grpSp>
        <p:nvGrpSpPr>
          <p:cNvPr id="9" name="グループ化 151"/>
          <p:cNvGrpSpPr>
            <a:grpSpLocks/>
          </p:cNvGrpSpPr>
          <p:nvPr/>
        </p:nvGrpSpPr>
        <p:grpSpPr bwMode="auto">
          <a:xfrm>
            <a:off x="4718050" y="3968750"/>
            <a:ext cx="1257300" cy="1555750"/>
            <a:chOff x="4718052" y="3968750"/>
            <a:chExt cx="1257298" cy="1555751"/>
          </a:xfrm>
        </p:grpSpPr>
        <p:sp>
          <p:nvSpPr>
            <p:cNvPr id="70705" name="Line 76"/>
            <p:cNvSpPr>
              <a:spLocks noChangeShapeType="1"/>
            </p:cNvSpPr>
            <p:nvPr/>
          </p:nvSpPr>
          <p:spPr bwMode="auto">
            <a:xfrm flipV="1">
              <a:off x="4862513" y="4725988"/>
              <a:ext cx="936625" cy="0"/>
            </a:xfrm>
            <a:prstGeom prst="line">
              <a:avLst/>
            </a:prstGeom>
            <a:noFill/>
            <a:ln w="9525">
              <a:solidFill>
                <a:schemeClr val="tx1"/>
              </a:solidFill>
              <a:round/>
              <a:headEnd/>
              <a:tailEnd type="arrow" w="med" len="med"/>
            </a:ln>
          </p:spPr>
          <p:txBody>
            <a:bodyPr/>
            <a:lstStyle/>
            <a:p>
              <a:endParaRPr lang="ja-JP" altLang="en-US"/>
            </a:p>
          </p:txBody>
        </p:sp>
        <p:sp>
          <p:nvSpPr>
            <p:cNvPr id="70706" name="Line 77"/>
            <p:cNvSpPr>
              <a:spLocks noChangeShapeType="1"/>
            </p:cNvSpPr>
            <p:nvPr/>
          </p:nvSpPr>
          <p:spPr bwMode="auto">
            <a:xfrm flipH="1" flipV="1">
              <a:off x="5294313" y="4221163"/>
              <a:ext cx="0" cy="936625"/>
            </a:xfrm>
            <a:prstGeom prst="line">
              <a:avLst/>
            </a:prstGeom>
            <a:noFill/>
            <a:ln w="9525">
              <a:solidFill>
                <a:schemeClr val="tx1"/>
              </a:solidFill>
              <a:round/>
              <a:headEnd/>
              <a:tailEnd type="arrow" w="med" len="med"/>
            </a:ln>
          </p:spPr>
          <p:txBody>
            <a:bodyPr/>
            <a:lstStyle/>
            <a:p>
              <a:endParaRPr lang="ja-JP" altLang="en-US"/>
            </a:p>
          </p:txBody>
        </p:sp>
        <p:sp>
          <p:nvSpPr>
            <p:cNvPr id="70707" name="Text Box 78"/>
            <p:cNvSpPr txBox="1">
              <a:spLocks noChangeArrowheads="1"/>
            </p:cNvSpPr>
            <p:nvPr/>
          </p:nvSpPr>
          <p:spPr bwMode="auto">
            <a:xfrm>
              <a:off x="5727700" y="4581525"/>
              <a:ext cx="247650" cy="304800"/>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708" name="Text Box 79"/>
            <p:cNvSpPr txBox="1">
              <a:spLocks noChangeArrowheads="1"/>
            </p:cNvSpPr>
            <p:nvPr/>
          </p:nvSpPr>
          <p:spPr bwMode="auto">
            <a:xfrm>
              <a:off x="5149850" y="3968750"/>
              <a:ext cx="312737" cy="304800"/>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709" name="Oval 80"/>
            <p:cNvSpPr>
              <a:spLocks noChangeArrowheads="1"/>
            </p:cNvSpPr>
            <p:nvPr/>
          </p:nvSpPr>
          <p:spPr bwMode="auto">
            <a:xfrm>
              <a:off x="4935538" y="4365625"/>
              <a:ext cx="719137" cy="719138"/>
            </a:xfrm>
            <a:prstGeom prst="ellipse">
              <a:avLst/>
            </a:prstGeom>
            <a:noFill/>
            <a:ln w="9525">
              <a:solidFill>
                <a:schemeClr val="tx1"/>
              </a:solidFill>
              <a:round/>
              <a:headEnd/>
              <a:tailEnd/>
            </a:ln>
          </p:spPr>
          <p:txBody>
            <a:bodyPr wrap="none" anchor="ctr"/>
            <a:lstStyle/>
            <a:p>
              <a:endParaRPr lang="ja-JP" altLang="en-US"/>
            </a:p>
          </p:txBody>
        </p:sp>
        <p:sp>
          <p:nvSpPr>
            <p:cNvPr id="70710" name="Oval 81"/>
            <p:cNvSpPr>
              <a:spLocks noChangeArrowheads="1"/>
            </p:cNvSpPr>
            <p:nvPr/>
          </p:nvSpPr>
          <p:spPr bwMode="auto">
            <a:xfrm>
              <a:off x="5618163" y="4689475"/>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11" name="Oval 82"/>
            <p:cNvSpPr>
              <a:spLocks noChangeArrowheads="1"/>
            </p:cNvSpPr>
            <p:nvPr/>
          </p:nvSpPr>
          <p:spPr bwMode="auto">
            <a:xfrm>
              <a:off x="4897438" y="4689475"/>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712" name="Text Box 83"/>
            <p:cNvSpPr txBox="1">
              <a:spLocks noChangeArrowheads="1"/>
            </p:cNvSpPr>
            <p:nvPr/>
          </p:nvSpPr>
          <p:spPr bwMode="auto">
            <a:xfrm>
              <a:off x="4897438" y="5157788"/>
              <a:ext cx="793750" cy="366713"/>
            </a:xfrm>
            <a:prstGeom prst="rect">
              <a:avLst/>
            </a:prstGeom>
            <a:noFill/>
            <a:ln w="9525">
              <a:noFill/>
              <a:miter lim="800000"/>
              <a:headEnd/>
              <a:tailEnd/>
            </a:ln>
          </p:spPr>
          <p:txBody>
            <a:bodyPr wrap="none">
              <a:spAutoFit/>
            </a:bodyPr>
            <a:lstStyle/>
            <a:p>
              <a:r>
                <a:rPr lang="en-US" altLang="ja-JP"/>
                <a:t>BPSK</a:t>
              </a:r>
            </a:p>
          </p:txBody>
        </p:sp>
        <p:sp>
          <p:nvSpPr>
            <p:cNvPr id="70713" name="テキスト ボックス 141"/>
            <p:cNvSpPr txBox="1">
              <a:spLocks noChangeArrowheads="1"/>
            </p:cNvSpPr>
            <p:nvPr/>
          </p:nvSpPr>
          <p:spPr bwMode="auto">
            <a:xfrm>
              <a:off x="4718052" y="4487877"/>
              <a:ext cx="255198" cy="246221"/>
            </a:xfrm>
            <a:prstGeom prst="rect">
              <a:avLst/>
            </a:prstGeom>
            <a:noFill/>
            <a:ln w="9525">
              <a:noFill/>
              <a:miter lim="800000"/>
              <a:headEnd/>
              <a:tailEnd/>
            </a:ln>
          </p:spPr>
          <p:txBody>
            <a:bodyPr wrap="none">
              <a:spAutoFit/>
            </a:bodyPr>
            <a:lstStyle/>
            <a:p>
              <a:r>
                <a:rPr lang="en-US" altLang="ja-JP" sz="1000"/>
                <a:t>0</a:t>
              </a:r>
              <a:endParaRPr lang="ja-JP" altLang="en-US" sz="1000"/>
            </a:p>
          </p:txBody>
        </p:sp>
        <p:sp>
          <p:nvSpPr>
            <p:cNvPr id="70714" name="テキスト ボックス 142"/>
            <p:cNvSpPr txBox="1">
              <a:spLocks noChangeArrowheads="1"/>
            </p:cNvSpPr>
            <p:nvPr/>
          </p:nvSpPr>
          <p:spPr bwMode="auto">
            <a:xfrm>
              <a:off x="5594757" y="4487877"/>
              <a:ext cx="255198" cy="246221"/>
            </a:xfrm>
            <a:prstGeom prst="rect">
              <a:avLst/>
            </a:prstGeom>
            <a:noFill/>
            <a:ln w="9525">
              <a:noFill/>
              <a:miter lim="800000"/>
              <a:headEnd/>
              <a:tailEnd/>
            </a:ln>
          </p:spPr>
          <p:txBody>
            <a:bodyPr wrap="none">
              <a:spAutoFit/>
            </a:bodyPr>
            <a:lstStyle/>
            <a:p>
              <a:r>
                <a:rPr lang="en-US" altLang="ja-JP" sz="1000"/>
                <a:t>1</a:t>
              </a:r>
              <a:endParaRPr lang="ja-JP" altLang="en-US" sz="1000"/>
            </a:p>
          </p:txBody>
        </p:sp>
      </p:grpSp>
      <p:grpSp>
        <p:nvGrpSpPr>
          <p:cNvPr id="10" name="グループ化 153"/>
          <p:cNvGrpSpPr>
            <a:grpSpLocks/>
          </p:cNvGrpSpPr>
          <p:nvPr/>
        </p:nvGrpSpPr>
        <p:grpSpPr bwMode="auto">
          <a:xfrm>
            <a:off x="7497763" y="3968750"/>
            <a:ext cx="1355725" cy="1555750"/>
            <a:chOff x="7498421" y="3968750"/>
            <a:chExt cx="1355067" cy="1555750"/>
          </a:xfrm>
        </p:grpSpPr>
        <p:sp>
          <p:nvSpPr>
            <p:cNvPr id="70683" name="Line 96"/>
            <p:cNvSpPr>
              <a:spLocks noChangeShapeType="1"/>
            </p:cNvSpPr>
            <p:nvPr/>
          </p:nvSpPr>
          <p:spPr bwMode="auto">
            <a:xfrm flipV="1">
              <a:off x="7740650" y="4725988"/>
              <a:ext cx="936625" cy="0"/>
            </a:xfrm>
            <a:prstGeom prst="line">
              <a:avLst/>
            </a:prstGeom>
            <a:noFill/>
            <a:ln w="9525">
              <a:solidFill>
                <a:schemeClr val="tx1"/>
              </a:solidFill>
              <a:round/>
              <a:headEnd/>
              <a:tailEnd type="arrow" w="med" len="med"/>
            </a:ln>
          </p:spPr>
          <p:txBody>
            <a:bodyPr/>
            <a:lstStyle/>
            <a:p>
              <a:endParaRPr lang="ja-JP" altLang="en-US"/>
            </a:p>
          </p:txBody>
        </p:sp>
        <p:sp>
          <p:nvSpPr>
            <p:cNvPr id="70684" name="Line 97"/>
            <p:cNvSpPr>
              <a:spLocks noChangeShapeType="1"/>
            </p:cNvSpPr>
            <p:nvPr/>
          </p:nvSpPr>
          <p:spPr bwMode="auto">
            <a:xfrm flipH="1" flipV="1">
              <a:off x="8172450" y="4221163"/>
              <a:ext cx="0" cy="936625"/>
            </a:xfrm>
            <a:prstGeom prst="line">
              <a:avLst/>
            </a:prstGeom>
            <a:noFill/>
            <a:ln w="9525">
              <a:solidFill>
                <a:schemeClr val="tx1"/>
              </a:solidFill>
              <a:round/>
              <a:headEnd/>
              <a:tailEnd type="arrow" w="med" len="med"/>
            </a:ln>
          </p:spPr>
          <p:txBody>
            <a:bodyPr/>
            <a:lstStyle/>
            <a:p>
              <a:endParaRPr lang="ja-JP" altLang="en-US"/>
            </a:p>
          </p:txBody>
        </p:sp>
        <p:sp>
          <p:nvSpPr>
            <p:cNvPr id="70685" name="Text Box 98"/>
            <p:cNvSpPr txBox="1">
              <a:spLocks noChangeArrowheads="1"/>
            </p:cNvSpPr>
            <p:nvPr/>
          </p:nvSpPr>
          <p:spPr bwMode="auto">
            <a:xfrm>
              <a:off x="8605838" y="4581525"/>
              <a:ext cx="247650" cy="304800"/>
            </a:xfrm>
            <a:prstGeom prst="rect">
              <a:avLst/>
            </a:prstGeom>
            <a:noFill/>
            <a:ln w="9525">
              <a:noFill/>
              <a:miter lim="800000"/>
              <a:headEnd/>
              <a:tailEnd/>
            </a:ln>
          </p:spPr>
          <p:txBody>
            <a:bodyPr>
              <a:spAutoFit/>
            </a:bodyPr>
            <a:lstStyle/>
            <a:p>
              <a:r>
                <a:rPr lang="en-US" altLang="ja-JP" sz="1400">
                  <a:latin typeface="Times New Roman" pitchFamily="18" charset="0"/>
                </a:rPr>
                <a:t>I</a:t>
              </a:r>
            </a:p>
          </p:txBody>
        </p:sp>
        <p:sp>
          <p:nvSpPr>
            <p:cNvPr id="70686" name="Text Box 99"/>
            <p:cNvSpPr txBox="1">
              <a:spLocks noChangeArrowheads="1"/>
            </p:cNvSpPr>
            <p:nvPr/>
          </p:nvSpPr>
          <p:spPr bwMode="auto">
            <a:xfrm>
              <a:off x="8031163" y="3968750"/>
              <a:ext cx="312737" cy="304800"/>
            </a:xfrm>
            <a:prstGeom prst="rect">
              <a:avLst/>
            </a:prstGeom>
            <a:noFill/>
            <a:ln w="9525">
              <a:noFill/>
              <a:miter lim="800000"/>
              <a:headEnd/>
              <a:tailEnd/>
            </a:ln>
          </p:spPr>
          <p:txBody>
            <a:bodyPr wrap="none">
              <a:spAutoFit/>
            </a:bodyPr>
            <a:lstStyle/>
            <a:p>
              <a:r>
                <a:rPr lang="en-US" altLang="ja-JP" sz="1400">
                  <a:latin typeface="Times New Roman" pitchFamily="18" charset="0"/>
                </a:rPr>
                <a:t>Q</a:t>
              </a:r>
            </a:p>
          </p:txBody>
        </p:sp>
        <p:sp>
          <p:nvSpPr>
            <p:cNvPr id="70687" name="Oval 100"/>
            <p:cNvSpPr>
              <a:spLocks noChangeArrowheads="1"/>
            </p:cNvSpPr>
            <p:nvPr/>
          </p:nvSpPr>
          <p:spPr bwMode="auto">
            <a:xfrm>
              <a:off x="7813675" y="4365625"/>
              <a:ext cx="719138" cy="719138"/>
            </a:xfrm>
            <a:prstGeom prst="ellipse">
              <a:avLst/>
            </a:prstGeom>
            <a:noFill/>
            <a:ln w="9525">
              <a:solidFill>
                <a:schemeClr val="tx1"/>
              </a:solidFill>
              <a:round/>
              <a:headEnd/>
              <a:tailEnd/>
            </a:ln>
          </p:spPr>
          <p:txBody>
            <a:bodyPr wrap="none" anchor="ctr"/>
            <a:lstStyle/>
            <a:p>
              <a:endParaRPr lang="ja-JP" altLang="en-US"/>
            </a:p>
          </p:txBody>
        </p:sp>
        <p:sp>
          <p:nvSpPr>
            <p:cNvPr id="70688" name="Oval 101"/>
            <p:cNvSpPr>
              <a:spLocks noChangeArrowheads="1"/>
            </p:cNvSpPr>
            <p:nvPr/>
          </p:nvSpPr>
          <p:spPr bwMode="auto">
            <a:xfrm>
              <a:off x="8496300" y="4689475"/>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89" name="Oval 102"/>
            <p:cNvSpPr>
              <a:spLocks noChangeArrowheads="1"/>
            </p:cNvSpPr>
            <p:nvPr/>
          </p:nvSpPr>
          <p:spPr bwMode="auto">
            <a:xfrm>
              <a:off x="7775575" y="4689475"/>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0" name="Text Box 103"/>
            <p:cNvSpPr txBox="1">
              <a:spLocks noChangeArrowheads="1"/>
            </p:cNvSpPr>
            <p:nvPr/>
          </p:nvSpPr>
          <p:spPr bwMode="auto">
            <a:xfrm>
              <a:off x="7775575" y="5157788"/>
              <a:ext cx="768350" cy="366712"/>
            </a:xfrm>
            <a:prstGeom prst="rect">
              <a:avLst/>
            </a:prstGeom>
            <a:noFill/>
            <a:ln w="9525">
              <a:noFill/>
              <a:miter lim="800000"/>
              <a:headEnd/>
              <a:tailEnd/>
            </a:ln>
          </p:spPr>
          <p:txBody>
            <a:bodyPr wrap="none">
              <a:spAutoFit/>
            </a:bodyPr>
            <a:lstStyle/>
            <a:p>
              <a:r>
                <a:rPr lang="en-US" altLang="ja-JP"/>
                <a:t>8PSK</a:t>
              </a:r>
            </a:p>
          </p:txBody>
        </p:sp>
        <p:sp>
          <p:nvSpPr>
            <p:cNvPr id="70691" name="Oval 104"/>
            <p:cNvSpPr>
              <a:spLocks noChangeArrowheads="1"/>
            </p:cNvSpPr>
            <p:nvPr/>
          </p:nvSpPr>
          <p:spPr bwMode="auto">
            <a:xfrm>
              <a:off x="8139113" y="4329113"/>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692" name="Oval 105"/>
            <p:cNvSpPr>
              <a:spLocks noChangeArrowheads="1"/>
            </p:cNvSpPr>
            <p:nvPr/>
          </p:nvSpPr>
          <p:spPr bwMode="auto">
            <a:xfrm>
              <a:off x="8139113" y="5048250"/>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693" name="Oval 106"/>
            <p:cNvSpPr>
              <a:spLocks noChangeArrowheads="1"/>
            </p:cNvSpPr>
            <p:nvPr/>
          </p:nvSpPr>
          <p:spPr bwMode="auto">
            <a:xfrm>
              <a:off x="7886700" y="4438650"/>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4" name="Oval 107"/>
            <p:cNvSpPr>
              <a:spLocks noChangeArrowheads="1"/>
            </p:cNvSpPr>
            <p:nvPr/>
          </p:nvSpPr>
          <p:spPr bwMode="auto">
            <a:xfrm>
              <a:off x="8389938" y="4438650"/>
              <a:ext cx="71437" cy="73025"/>
            </a:xfrm>
            <a:prstGeom prst="ellipse">
              <a:avLst/>
            </a:prstGeom>
            <a:solidFill>
              <a:srgbClr val="0000FF"/>
            </a:solidFill>
            <a:ln w="9525">
              <a:noFill/>
              <a:round/>
              <a:headEnd/>
              <a:tailEnd/>
            </a:ln>
          </p:spPr>
          <p:txBody>
            <a:bodyPr wrap="none" anchor="ctr"/>
            <a:lstStyle/>
            <a:p>
              <a:endParaRPr lang="ja-JP" altLang="en-US"/>
            </a:p>
          </p:txBody>
        </p:sp>
        <p:sp>
          <p:nvSpPr>
            <p:cNvPr id="70695" name="Oval 108"/>
            <p:cNvSpPr>
              <a:spLocks noChangeArrowheads="1"/>
            </p:cNvSpPr>
            <p:nvPr/>
          </p:nvSpPr>
          <p:spPr bwMode="auto">
            <a:xfrm>
              <a:off x="8426450" y="4906963"/>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6" name="Oval 109"/>
            <p:cNvSpPr>
              <a:spLocks noChangeArrowheads="1"/>
            </p:cNvSpPr>
            <p:nvPr/>
          </p:nvSpPr>
          <p:spPr bwMode="auto">
            <a:xfrm>
              <a:off x="7886700" y="4941888"/>
              <a:ext cx="71438" cy="73025"/>
            </a:xfrm>
            <a:prstGeom prst="ellipse">
              <a:avLst/>
            </a:prstGeom>
            <a:solidFill>
              <a:srgbClr val="0000FF"/>
            </a:solidFill>
            <a:ln w="9525">
              <a:noFill/>
              <a:round/>
              <a:headEnd/>
              <a:tailEnd/>
            </a:ln>
          </p:spPr>
          <p:txBody>
            <a:bodyPr wrap="none" anchor="ctr"/>
            <a:lstStyle/>
            <a:p>
              <a:endParaRPr lang="ja-JP" altLang="en-US"/>
            </a:p>
          </p:txBody>
        </p:sp>
        <p:sp>
          <p:nvSpPr>
            <p:cNvPr id="70697" name="テキスト ボックス 143"/>
            <p:cNvSpPr txBox="1">
              <a:spLocks noChangeArrowheads="1"/>
            </p:cNvSpPr>
            <p:nvPr/>
          </p:nvSpPr>
          <p:spPr bwMode="auto">
            <a:xfrm>
              <a:off x="8442378" y="4487877"/>
              <a:ext cx="396262" cy="246221"/>
            </a:xfrm>
            <a:prstGeom prst="rect">
              <a:avLst/>
            </a:prstGeom>
            <a:noFill/>
            <a:ln w="9525">
              <a:noFill/>
              <a:miter lim="800000"/>
              <a:headEnd/>
              <a:tailEnd/>
            </a:ln>
          </p:spPr>
          <p:txBody>
            <a:bodyPr wrap="none">
              <a:spAutoFit/>
            </a:bodyPr>
            <a:lstStyle/>
            <a:p>
              <a:r>
                <a:rPr lang="en-US" altLang="ja-JP" sz="1000"/>
                <a:t>000</a:t>
              </a:r>
              <a:endParaRPr lang="ja-JP" altLang="en-US" sz="1000"/>
            </a:p>
          </p:txBody>
        </p:sp>
        <p:sp>
          <p:nvSpPr>
            <p:cNvPr id="70698" name="テキスト ボックス 144"/>
            <p:cNvSpPr txBox="1">
              <a:spLocks noChangeArrowheads="1"/>
            </p:cNvSpPr>
            <p:nvPr/>
          </p:nvSpPr>
          <p:spPr bwMode="auto">
            <a:xfrm>
              <a:off x="8374733" y="4268799"/>
              <a:ext cx="396262" cy="246221"/>
            </a:xfrm>
            <a:prstGeom prst="rect">
              <a:avLst/>
            </a:prstGeom>
            <a:noFill/>
            <a:ln w="9525">
              <a:noFill/>
              <a:miter lim="800000"/>
              <a:headEnd/>
              <a:tailEnd/>
            </a:ln>
          </p:spPr>
          <p:txBody>
            <a:bodyPr wrap="none">
              <a:spAutoFit/>
            </a:bodyPr>
            <a:lstStyle/>
            <a:p>
              <a:r>
                <a:rPr lang="en-US" altLang="ja-JP" sz="1000"/>
                <a:t>001</a:t>
              </a:r>
              <a:endParaRPr lang="ja-JP" altLang="en-US" sz="1000"/>
            </a:p>
          </p:txBody>
        </p:sp>
        <p:sp>
          <p:nvSpPr>
            <p:cNvPr id="70699" name="テキスト ボックス 145"/>
            <p:cNvSpPr txBox="1">
              <a:spLocks noChangeArrowheads="1"/>
            </p:cNvSpPr>
            <p:nvPr/>
          </p:nvSpPr>
          <p:spPr bwMode="auto">
            <a:xfrm>
              <a:off x="8405865" y="4862377"/>
              <a:ext cx="396262" cy="246221"/>
            </a:xfrm>
            <a:prstGeom prst="rect">
              <a:avLst/>
            </a:prstGeom>
            <a:noFill/>
            <a:ln w="9525">
              <a:noFill/>
              <a:miter lim="800000"/>
              <a:headEnd/>
              <a:tailEnd/>
            </a:ln>
          </p:spPr>
          <p:txBody>
            <a:bodyPr wrap="none">
              <a:spAutoFit/>
            </a:bodyPr>
            <a:lstStyle/>
            <a:p>
              <a:r>
                <a:rPr lang="en-US" altLang="ja-JP" sz="1000"/>
                <a:t>010</a:t>
              </a:r>
              <a:endParaRPr lang="ja-JP" altLang="en-US" sz="1000"/>
            </a:p>
          </p:txBody>
        </p:sp>
        <p:sp>
          <p:nvSpPr>
            <p:cNvPr id="70700" name="テキスト ボックス 146"/>
            <p:cNvSpPr txBox="1">
              <a:spLocks noChangeArrowheads="1"/>
            </p:cNvSpPr>
            <p:nvPr/>
          </p:nvSpPr>
          <p:spPr bwMode="auto">
            <a:xfrm>
              <a:off x="8113761" y="5035572"/>
              <a:ext cx="396262" cy="246221"/>
            </a:xfrm>
            <a:prstGeom prst="rect">
              <a:avLst/>
            </a:prstGeom>
            <a:noFill/>
            <a:ln w="9525">
              <a:noFill/>
              <a:miter lim="800000"/>
              <a:headEnd/>
              <a:tailEnd/>
            </a:ln>
          </p:spPr>
          <p:txBody>
            <a:bodyPr wrap="none">
              <a:spAutoFit/>
            </a:bodyPr>
            <a:lstStyle/>
            <a:p>
              <a:r>
                <a:rPr lang="en-US" altLang="ja-JP" sz="1000"/>
                <a:t>011</a:t>
              </a:r>
              <a:endParaRPr lang="ja-JP" altLang="en-US" sz="1000"/>
            </a:p>
          </p:txBody>
        </p:sp>
        <p:sp>
          <p:nvSpPr>
            <p:cNvPr id="70701" name="テキスト ボックス 147"/>
            <p:cNvSpPr txBox="1">
              <a:spLocks noChangeArrowheads="1"/>
            </p:cNvSpPr>
            <p:nvPr/>
          </p:nvSpPr>
          <p:spPr bwMode="auto">
            <a:xfrm>
              <a:off x="8113761" y="4195773"/>
              <a:ext cx="396262" cy="246221"/>
            </a:xfrm>
            <a:prstGeom prst="rect">
              <a:avLst/>
            </a:prstGeom>
            <a:noFill/>
            <a:ln w="9525">
              <a:noFill/>
              <a:miter lim="800000"/>
              <a:headEnd/>
              <a:tailEnd/>
            </a:ln>
          </p:spPr>
          <p:txBody>
            <a:bodyPr wrap="none">
              <a:spAutoFit/>
            </a:bodyPr>
            <a:lstStyle/>
            <a:p>
              <a:r>
                <a:rPr lang="en-US" altLang="ja-JP" sz="1000"/>
                <a:t>101</a:t>
              </a:r>
              <a:endParaRPr lang="ja-JP" altLang="en-US" sz="1000"/>
            </a:p>
          </p:txBody>
        </p:sp>
        <p:sp>
          <p:nvSpPr>
            <p:cNvPr id="70702" name="テキスト ボックス 148"/>
            <p:cNvSpPr txBox="1">
              <a:spLocks noChangeArrowheads="1"/>
            </p:cNvSpPr>
            <p:nvPr/>
          </p:nvSpPr>
          <p:spPr bwMode="auto">
            <a:xfrm>
              <a:off x="7607960" y="4268799"/>
              <a:ext cx="396262" cy="246221"/>
            </a:xfrm>
            <a:prstGeom prst="rect">
              <a:avLst/>
            </a:prstGeom>
            <a:noFill/>
            <a:ln w="9525">
              <a:noFill/>
              <a:miter lim="800000"/>
              <a:headEnd/>
              <a:tailEnd/>
            </a:ln>
          </p:spPr>
          <p:txBody>
            <a:bodyPr wrap="none">
              <a:spAutoFit/>
            </a:bodyPr>
            <a:lstStyle/>
            <a:p>
              <a:r>
                <a:rPr lang="en-US" altLang="ja-JP" sz="1000"/>
                <a:t>100</a:t>
              </a:r>
              <a:endParaRPr lang="ja-JP" altLang="en-US" sz="1000"/>
            </a:p>
          </p:txBody>
        </p:sp>
        <p:sp>
          <p:nvSpPr>
            <p:cNvPr id="70703" name="テキスト ボックス 149"/>
            <p:cNvSpPr txBox="1">
              <a:spLocks noChangeArrowheads="1"/>
            </p:cNvSpPr>
            <p:nvPr/>
          </p:nvSpPr>
          <p:spPr bwMode="auto">
            <a:xfrm>
              <a:off x="7498421" y="4497247"/>
              <a:ext cx="396262" cy="246221"/>
            </a:xfrm>
            <a:prstGeom prst="rect">
              <a:avLst/>
            </a:prstGeom>
            <a:noFill/>
            <a:ln w="9525">
              <a:noFill/>
              <a:miter lim="800000"/>
              <a:headEnd/>
              <a:tailEnd/>
            </a:ln>
          </p:spPr>
          <p:txBody>
            <a:bodyPr wrap="none">
              <a:spAutoFit/>
            </a:bodyPr>
            <a:lstStyle/>
            <a:p>
              <a:r>
                <a:rPr lang="en-US" altLang="ja-JP" sz="1000"/>
                <a:t>110</a:t>
              </a:r>
              <a:endParaRPr lang="ja-JP" altLang="en-US" sz="1000"/>
            </a:p>
          </p:txBody>
        </p:sp>
        <p:sp>
          <p:nvSpPr>
            <p:cNvPr id="70704" name="テキスト ボックス 150"/>
            <p:cNvSpPr txBox="1">
              <a:spLocks noChangeArrowheads="1"/>
            </p:cNvSpPr>
            <p:nvPr/>
          </p:nvSpPr>
          <p:spPr bwMode="auto">
            <a:xfrm>
              <a:off x="7566066" y="4889520"/>
              <a:ext cx="396262" cy="246221"/>
            </a:xfrm>
            <a:prstGeom prst="rect">
              <a:avLst/>
            </a:prstGeom>
            <a:noFill/>
            <a:ln w="9525">
              <a:noFill/>
              <a:miter lim="800000"/>
              <a:headEnd/>
              <a:tailEnd/>
            </a:ln>
          </p:spPr>
          <p:txBody>
            <a:bodyPr wrap="none">
              <a:spAutoFit/>
            </a:bodyPr>
            <a:lstStyle/>
            <a:p>
              <a:r>
                <a:rPr lang="en-US" altLang="ja-JP" sz="1000"/>
                <a:t>111</a:t>
              </a:r>
              <a:endParaRPr lang="ja-JP" altLang="en-US" sz="100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41152" y="272262"/>
            <a:ext cx="2861681" cy="523220"/>
          </a:xfrm>
        </p:spPr>
        <p:txBody>
          <a:bodyPr wrap="none">
            <a:spAutoFit/>
          </a:bodyPr>
          <a:lstStyle/>
          <a:p>
            <a:r>
              <a:rPr lang="ja-JP" altLang="en-US" sz="2800" dirty="0"/>
              <a:t>データ伝送と</a:t>
            </a:r>
            <a:r>
              <a:rPr lang="ja-JP" altLang="en-US" sz="2800" dirty="0" smtClean="0"/>
              <a:t>同期</a:t>
            </a:r>
            <a:endParaRPr kumimoji="1" lang="ja-JP" altLang="en-US" sz="2800" dirty="0"/>
          </a:p>
        </p:txBody>
      </p:sp>
      <p:sp>
        <p:nvSpPr>
          <p:cNvPr id="7" name="テキスト ボックス 6"/>
          <p:cNvSpPr txBox="1"/>
          <p:nvPr/>
        </p:nvSpPr>
        <p:spPr>
          <a:xfrm>
            <a:off x="569995" y="1520788"/>
            <a:ext cx="1164101" cy="369332"/>
          </a:xfrm>
          <a:prstGeom prst="rect">
            <a:avLst/>
          </a:prstGeom>
          <a:noFill/>
        </p:spPr>
        <p:txBody>
          <a:bodyPr wrap="none" rtlCol="0">
            <a:spAutoFit/>
          </a:bodyPr>
          <a:lstStyle/>
          <a:p>
            <a:r>
              <a:rPr lang="ja-JP" altLang="en-US" dirty="0" smtClean="0">
                <a:solidFill>
                  <a:srgbClr val="0000FF"/>
                </a:solidFill>
              </a:rPr>
              <a:t>ビット同期</a:t>
            </a:r>
            <a:endParaRPr kumimoji="1" lang="ja-JP" altLang="en-US" dirty="0" smtClean="0">
              <a:solidFill>
                <a:srgbClr val="0000FF"/>
              </a:solidFill>
            </a:endParaRPr>
          </a:p>
        </p:txBody>
      </p:sp>
      <p:sp>
        <p:nvSpPr>
          <p:cNvPr id="9" name="テキスト ボックス 8"/>
          <p:cNvSpPr txBox="1"/>
          <p:nvPr/>
        </p:nvSpPr>
        <p:spPr>
          <a:xfrm>
            <a:off x="814028" y="1916832"/>
            <a:ext cx="7532831" cy="369332"/>
          </a:xfrm>
          <a:prstGeom prst="rect">
            <a:avLst/>
          </a:prstGeom>
          <a:noFill/>
        </p:spPr>
        <p:txBody>
          <a:bodyPr wrap="none" rtlCol="0">
            <a:spAutoFit/>
          </a:bodyPr>
          <a:lstStyle/>
          <a:p>
            <a:r>
              <a:rPr kumimoji="1" lang="ja-JP" altLang="en-US" dirty="0" smtClean="0"/>
              <a:t>デジタル信号伝送で、</a:t>
            </a:r>
            <a:r>
              <a:rPr kumimoji="1" lang="en-US" altLang="ja-JP" dirty="0" smtClean="0"/>
              <a:t>0,1</a:t>
            </a:r>
            <a:r>
              <a:rPr kumimoji="1" lang="ja-JP" altLang="en-US" dirty="0" smtClean="0"/>
              <a:t>のビット列データは、電圧の違いなどで送られてくる</a:t>
            </a:r>
          </a:p>
        </p:txBody>
      </p:sp>
      <p:cxnSp>
        <p:nvCxnSpPr>
          <p:cNvPr id="11" name="直線矢印コネクタ 10"/>
          <p:cNvCxnSpPr/>
          <p:nvPr/>
        </p:nvCxnSpPr>
        <p:spPr>
          <a:xfrm>
            <a:off x="1964569" y="3736777"/>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96456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 name="正方形/長方形 15"/>
          <p:cNvSpPr/>
          <p:nvPr/>
        </p:nvSpPr>
        <p:spPr>
          <a:xfrm>
            <a:off x="250462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8" name="正方形/長方形 17"/>
          <p:cNvSpPr/>
          <p:nvPr/>
        </p:nvSpPr>
        <p:spPr>
          <a:xfrm>
            <a:off x="268464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 name="正方形/長方形 18"/>
          <p:cNvSpPr/>
          <p:nvPr/>
        </p:nvSpPr>
        <p:spPr>
          <a:xfrm>
            <a:off x="304470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 name="正方形/長方形 20"/>
          <p:cNvSpPr/>
          <p:nvPr/>
        </p:nvSpPr>
        <p:spPr>
          <a:xfrm>
            <a:off x="322472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2" name="正方形/長方形 21"/>
          <p:cNvSpPr/>
          <p:nvPr/>
        </p:nvSpPr>
        <p:spPr>
          <a:xfrm>
            <a:off x="358476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8" name="直線矢印コネクタ 37"/>
          <p:cNvCxnSpPr/>
          <p:nvPr/>
        </p:nvCxnSpPr>
        <p:spPr>
          <a:xfrm flipV="1">
            <a:off x="1964569" y="3016697"/>
            <a:ext cx="0" cy="7200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1708862" y="2744924"/>
            <a:ext cx="543739" cy="307777"/>
          </a:xfrm>
          <a:prstGeom prst="rect">
            <a:avLst/>
          </a:prstGeom>
          <a:noFill/>
        </p:spPr>
        <p:txBody>
          <a:bodyPr wrap="none" rtlCol="0">
            <a:spAutoFit/>
          </a:bodyPr>
          <a:lstStyle/>
          <a:p>
            <a:r>
              <a:rPr kumimoji="1" lang="ja-JP" altLang="en-US" sz="1400" dirty="0" smtClean="0"/>
              <a:t>電圧</a:t>
            </a:r>
          </a:p>
        </p:txBody>
      </p:sp>
      <p:sp>
        <p:nvSpPr>
          <p:cNvPr id="42" name="テキスト ボックス 41"/>
          <p:cNvSpPr txBox="1"/>
          <p:nvPr/>
        </p:nvSpPr>
        <p:spPr>
          <a:xfrm>
            <a:off x="813005" y="2348880"/>
            <a:ext cx="3730508" cy="369332"/>
          </a:xfrm>
          <a:prstGeom prst="rect">
            <a:avLst/>
          </a:prstGeom>
          <a:noFill/>
        </p:spPr>
        <p:txBody>
          <a:bodyPr wrap="none" rtlCol="0">
            <a:spAutoFit/>
          </a:bodyPr>
          <a:lstStyle/>
          <a:p>
            <a:r>
              <a:rPr kumimoji="1" lang="ja-JP" altLang="en-US" dirty="0" smtClean="0"/>
              <a:t>例えば、</a:t>
            </a:r>
            <a:r>
              <a:rPr kumimoji="1" lang="en-US" altLang="ja-JP" dirty="0" smtClean="0"/>
              <a:t>”10011011010”</a:t>
            </a:r>
            <a:r>
              <a:rPr kumimoji="1" lang="ja-JP" altLang="en-US" dirty="0" smtClean="0"/>
              <a:t>を送る場合、</a:t>
            </a:r>
          </a:p>
        </p:txBody>
      </p:sp>
      <p:sp>
        <p:nvSpPr>
          <p:cNvPr id="44" name="テキスト ボックス 43"/>
          <p:cNvSpPr txBox="1"/>
          <p:nvPr/>
        </p:nvSpPr>
        <p:spPr>
          <a:xfrm>
            <a:off x="1917280" y="3052701"/>
            <a:ext cx="2135521" cy="369332"/>
          </a:xfrm>
          <a:prstGeom prst="rect">
            <a:avLst/>
          </a:prstGeom>
          <a:noFill/>
        </p:spPr>
        <p:txBody>
          <a:bodyPr wrap="none" rtlCol="0">
            <a:spAutoFit/>
          </a:bodyPr>
          <a:lstStyle/>
          <a:p>
            <a:r>
              <a:rPr kumimoji="1" lang="en-US" altLang="ja-JP" spc="50" dirty="0" smtClean="0"/>
              <a:t>1 0 0 1 1 0 1 1 0 1 0</a:t>
            </a:r>
            <a:endParaRPr kumimoji="1" lang="ja-JP" altLang="en-US" spc="50" dirty="0" smtClean="0"/>
          </a:p>
        </p:txBody>
      </p:sp>
      <p:cxnSp>
        <p:nvCxnSpPr>
          <p:cNvPr id="46" name="直線矢印コネクタ 45"/>
          <p:cNvCxnSpPr/>
          <p:nvPr/>
        </p:nvCxnSpPr>
        <p:spPr>
          <a:xfrm>
            <a:off x="1964569" y="4113076"/>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2072581"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4052801" y="3537012"/>
            <a:ext cx="261610" cy="369332"/>
          </a:xfrm>
          <a:prstGeom prst="rect">
            <a:avLst/>
          </a:prstGeom>
          <a:noFill/>
        </p:spPr>
        <p:txBody>
          <a:bodyPr wrap="none" rtlCol="0">
            <a:spAutoFit/>
          </a:bodyPr>
          <a:lstStyle/>
          <a:p>
            <a:r>
              <a:rPr kumimoji="1" lang="en-US" altLang="ja-JP" i="1" dirty="0" smtClean="0"/>
              <a:t>t</a:t>
            </a:r>
          </a:p>
        </p:txBody>
      </p:sp>
      <p:sp>
        <p:nvSpPr>
          <p:cNvPr id="50" name="テキスト ボックス 49"/>
          <p:cNvSpPr txBox="1"/>
          <p:nvPr/>
        </p:nvSpPr>
        <p:spPr>
          <a:xfrm>
            <a:off x="704430" y="3697868"/>
            <a:ext cx="1440159" cy="523220"/>
          </a:xfrm>
          <a:prstGeom prst="rect">
            <a:avLst/>
          </a:prstGeom>
          <a:noFill/>
        </p:spPr>
        <p:txBody>
          <a:bodyPr wrap="square" rtlCol="0">
            <a:spAutoFit/>
          </a:bodyPr>
          <a:lstStyle/>
          <a:p>
            <a:r>
              <a:rPr lang="ja-JP" altLang="en-US" sz="1400" dirty="0" smtClean="0"/>
              <a:t>電圧を測定するタイミング</a:t>
            </a:r>
            <a:endParaRPr kumimoji="1" lang="ja-JP" altLang="en-US" sz="1400" dirty="0" smtClean="0"/>
          </a:p>
        </p:txBody>
      </p:sp>
      <p:cxnSp>
        <p:nvCxnSpPr>
          <p:cNvPr id="51" name="直線矢印コネクタ 50"/>
          <p:cNvCxnSpPr/>
          <p:nvPr/>
        </p:nvCxnSpPr>
        <p:spPr>
          <a:xfrm flipV="1">
            <a:off x="2252601"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2432621"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2612641"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2792661"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flipV="1">
            <a:off x="2972681"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3152701"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V="1">
            <a:off x="3332721"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3512741"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3692761"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3872781"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928565" y="4041068"/>
            <a:ext cx="2135521" cy="369332"/>
          </a:xfrm>
          <a:prstGeom prst="rect">
            <a:avLst/>
          </a:prstGeom>
          <a:noFill/>
        </p:spPr>
        <p:txBody>
          <a:bodyPr wrap="none" rtlCol="0">
            <a:spAutoFit/>
          </a:bodyPr>
          <a:lstStyle/>
          <a:p>
            <a:r>
              <a:rPr kumimoji="1" lang="en-US" altLang="ja-JP" spc="50" dirty="0" smtClean="0"/>
              <a:t>1 0 0 1 1 0 1 1 0 1 0</a:t>
            </a:r>
            <a:endParaRPr kumimoji="1" lang="ja-JP" altLang="en-US" spc="50" dirty="0" smtClean="0"/>
          </a:p>
        </p:txBody>
      </p:sp>
      <p:sp>
        <p:nvSpPr>
          <p:cNvPr id="67" name="テキスト ボックス 66"/>
          <p:cNvSpPr txBox="1"/>
          <p:nvPr/>
        </p:nvSpPr>
        <p:spPr>
          <a:xfrm>
            <a:off x="488406" y="3392996"/>
            <a:ext cx="1544012" cy="307777"/>
          </a:xfrm>
          <a:prstGeom prst="rect">
            <a:avLst/>
          </a:prstGeom>
          <a:noFill/>
        </p:spPr>
        <p:txBody>
          <a:bodyPr wrap="none" rtlCol="0">
            <a:spAutoFit/>
          </a:bodyPr>
          <a:lstStyle/>
          <a:p>
            <a:r>
              <a:rPr lang="ja-JP" altLang="en-US" sz="1400" dirty="0" smtClean="0"/>
              <a:t>送られて来る信号</a:t>
            </a:r>
            <a:endParaRPr kumimoji="1" lang="ja-JP" altLang="en-US" sz="1400" dirty="0" smtClean="0"/>
          </a:p>
        </p:txBody>
      </p:sp>
      <p:sp>
        <p:nvSpPr>
          <p:cNvPr id="68" name="テキスト ボックス 67"/>
          <p:cNvSpPr txBox="1"/>
          <p:nvPr/>
        </p:nvSpPr>
        <p:spPr>
          <a:xfrm>
            <a:off x="1346027" y="4422594"/>
            <a:ext cx="2130711" cy="338554"/>
          </a:xfrm>
          <a:prstGeom prst="rect">
            <a:avLst/>
          </a:prstGeom>
          <a:noFill/>
        </p:spPr>
        <p:txBody>
          <a:bodyPr wrap="none" rtlCol="0">
            <a:spAutoFit/>
          </a:bodyPr>
          <a:lstStyle/>
          <a:p>
            <a:r>
              <a:rPr kumimoji="1" lang="ja-JP" altLang="en-US" sz="1600" dirty="0" smtClean="0">
                <a:solidFill>
                  <a:srgbClr val="0000FF"/>
                </a:solidFill>
              </a:rPr>
              <a:t>同期がとれている場合</a:t>
            </a:r>
          </a:p>
        </p:txBody>
      </p:sp>
      <p:cxnSp>
        <p:nvCxnSpPr>
          <p:cNvPr id="69" name="直線矢印コネクタ 68"/>
          <p:cNvCxnSpPr/>
          <p:nvPr/>
        </p:nvCxnSpPr>
        <p:spPr>
          <a:xfrm>
            <a:off x="6285049" y="3736777"/>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628504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1" name="正方形/長方形 70"/>
          <p:cNvSpPr/>
          <p:nvPr/>
        </p:nvSpPr>
        <p:spPr>
          <a:xfrm>
            <a:off x="682510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2" name="正方形/長方形 71"/>
          <p:cNvSpPr/>
          <p:nvPr/>
        </p:nvSpPr>
        <p:spPr>
          <a:xfrm>
            <a:off x="700512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3" name="正方形/長方形 72"/>
          <p:cNvSpPr/>
          <p:nvPr/>
        </p:nvSpPr>
        <p:spPr>
          <a:xfrm>
            <a:off x="736518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4" name="正方形/長方形 73"/>
          <p:cNvSpPr/>
          <p:nvPr/>
        </p:nvSpPr>
        <p:spPr>
          <a:xfrm>
            <a:off x="754520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5" name="正方形/長方形 74"/>
          <p:cNvSpPr/>
          <p:nvPr/>
        </p:nvSpPr>
        <p:spPr>
          <a:xfrm>
            <a:off x="7905249" y="3376737"/>
            <a:ext cx="180000" cy="36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76" name="直線矢印コネクタ 75"/>
          <p:cNvCxnSpPr/>
          <p:nvPr/>
        </p:nvCxnSpPr>
        <p:spPr>
          <a:xfrm flipV="1">
            <a:off x="6285049" y="3016697"/>
            <a:ext cx="0" cy="72008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6029342" y="2744924"/>
            <a:ext cx="543739" cy="307777"/>
          </a:xfrm>
          <a:prstGeom prst="rect">
            <a:avLst/>
          </a:prstGeom>
          <a:noFill/>
        </p:spPr>
        <p:txBody>
          <a:bodyPr wrap="none" rtlCol="0">
            <a:spAutoFit/>
          </a:bodyPr>
          <a:lstStyle/>
          <a:p>
            <a:r>
              <a:rPr kumimoji="1" lang="ja-JP" altLang="en-US" sz="1400" dirty="0" smtClean="0"/>
              <a:t>電圧</a:t>
            </a:r>
          </a:p>
        </p:txBody>
      </p:sp>
      <p:sp>
        <p:nvSpPr>
          <p:cNvPr id="78" name="テキスト ボックス 77"/>
          <p:cNvSpPr txBox="1"/>
          <p:nvPr/>
        </p:nvSpPr>
        <p:spPr>
          <a:xfrm>
            <a:off x="6237760" y="3052701"/>
            <a:ext cx="2135521" cy="369332"/>
          </a:xfrm>
          <a:prstGeom prst="rect">
            <a:avLst/>
          </a:prstGeom>
          <a:noFill/>
        </p:spPr>
        <p:txBody>
          <a:bodyPr wrap="none" rtlCol="0">
            <a:spAutoFit/>
          </a:bodyPr>
          <a:lstStyle/>
          <a:p>
            <a:r>
              <a:rPr kumimoji="1" lang="en-US" altLang="ja-JP" spc="50" dirty="0" smtClean="0"/>
              <a:t>1 0 0 1 1 0 1 1 0 1 0</a:t>
            </a:r>
            <a:endParaRPr kumimoji="1" lang="ja-JP" altLang="en-US" spc="50" dirty="0" smtClean="0"/>
          </a:p>
        </p:txBody>
      </p:sp>
      <p:cxnSp>
        <p:nvCxnSpPr>
          <p:cNvPr id="79" name="直線矢印コネクタ 78"/>
          <p:cNvCxnSpPr/>
          <p:nvPr/>
        </p:nvCxnSpPr>
        <p:spPr>
          <a:xfrm>
            <a:off x="6285049" y="4113076"/>
            <a:ext cx="21602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6438647"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8373281" y="3537012"/>
            <a:ext cx="261610" cy="369332"/>
          </a:xfrm>
          <a:prstGeom prst="rect">
            <a:avLst/>
          </a:prstGeom>
          <a:noFill/>
        </p:spPr>
        <p:txBody>
          <a:bodyPr wrap="none" rtlCol="0">
            <a:spAutoFit/>
          </a:bodyPr>
          <a:lstStyle/>
          <a:p>
            <a:r>
              <a:rPr kumimoji="1" lang="en-US" altLang="ja-JP" i="1" dirty="0" smtClean="0"/>
              <a:t>t</a:t>
            </a:r>
          </a:p>
        </p:txBody>
      </p:sp>
      <p:sp>
        <p:nvSpPr>
          <p:cNvPr id="82" name="テキスト ボックス 81"/>
          <p:cNvSpPr txBox="1"/>
          <p:nvPr/>
        </p:nvSpPr>
        <p:spPr>
          <a:xfrm>
            <a:off x="5024910" y="3697868"/>
            <a:ext cx="1440159" cy="523220"/>
          </a:xfrm>
          <a:prstGeom prst="rect">
            <a:avLst/>
          </a:prstGeom>
          <a:noFill/>
        </p:spPr>
        <p:txBody>
          <a:bodyPr wrap="square" rtlCol="0">
            <a:spAutoFit/>
          </a:bodyPr>
          <a:lstStyle/>
          <a:p>
            <a:r>
              <a:rPr lang="ja-JP" altLang="en-US" sz="1400" dirty="0" smtClean="0"/>
              <a:t>電圧を測定するタイミング</a:t>
            </a:r>
            <a:endParaRPr kumimoji="1" lang="ja-JP" altLang="en-US" sz="1400" dirty="0" smtClean="0"/>
          </a:p>
        </p:txBody>
      </p:sp>
      <p:cxnSp>
        <p:nvCxnSpPr>
          <p:cNvPr id="83" name="直線矢印コネクタ 82"/>
          <p:cNvCxnSpPr/>
          <p:nvPr/>
        </p:nvCxnSpPr>
        <p:spPr>
          <a:xfrm flipV="1">
            <a:off x="6654671"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6870695"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7050715"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7230735"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V="1">
            <a:off x="7410755"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V="1">
            <a:off x="7626779"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7806799"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flipV="1">
            <a:off x="7986819"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V="1">
            <a:off x="8166839" y="375303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線矢印コネクタ 91"/>
          <p:cNvCxnSpPr/>
          <p:nvPr/>
        </p:nvCxnSpPr>
        <p:spPr>
          <a:xfrm flipV="1">
            <a:off x="8310855" y="3753076"/>
            <a:ext cx="0" cy="3600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6283346" y="4041068"/>
            <a:ext cx="2194832" cy="369332"/>
          </a:xfrm>
          <a:prstGeom prst="rect">
            <a:avLst/>
          </a:prstGeom>
          <a:noFill/>
        </p:spPr>
        <p:txBody>
          <a:bodyPr wrap="none" rtlCol="0">
            <a:spAutoFit/>
          </a:bodyPr>
          <a:lstStyle/>
          <a:p>
            <a:r>
              <a:rPr kumimoji="1" lang="en-US" altLang="ja-JP" spc="50" dirty="0" smtClean="0"/>
              <a:t>1</a:t>
            </a:r>
            <a:r>
              <a:rPr kumimoji="1" lang="ja-JP" altLang="en-US" spc="50" dirty="0" smtClean="0"/>
              <a:t> </a:t>
            </a:r>
            <a:r>
              <a:rPr kumimoji="1" lang="en-US" altLang="ja-JP" spc="50" dirty="0" smtClean="0"/>
              <a:t> 0 1 1 0 </a:t>
            </a:r>
            <a:r>
              <a:rPr kumimoji="1" lang="ja-JP" altLang="en-US" spc="50" dirty="0" smtClean="0"/>
              <a:t> </a:t>
            </a:r>
            <a:r>
              <a:rPr kumimoji="1" lang="en-US" altLang="ja-JP" spc="50" dirty="0" smtClean="0"/>
              <a:t>1 1 0 1 00</a:t>
            </a:r>
            <a:endParaRPr kumimoji="1" lang="ja-JP" altLang="en-US" spc="50" dirty="0" smtClean="0"/>
          </a:p>
        </p:txBody>
      </p:sp>
      <p:sp>
        <p:nvSpPr>
          <p:cNvPr id="94" name="テキスト ボックス 93"/>
          <p:cNvSpPr txBox="1"/>
          <p:nvPr/>
        </p:nvSpPr>
        <p:spPr>
          <a:xfrm>
            <a:off x="4808886" y="3392996"/>
            <a:ext cx="1544012" cy="307777"/>
          </a:xfrm>
          <a:prstGeom prst="rect">
            <a:avLst/>
          </a:prstGeom>
          <a:noFill/>
        </p:spPr>
        <p:txBody>
          <a:bodyPr wrap="none" rtlCol="0">
            <a:spAutoFit/>
          </a:bodyPr>
          <a:lstStyle/>
          <a:p>
            <a:r>
              <a:rPr lang="ja-JP" altLang="en-US" sz="1400" dirty="0" smtClean="0"/>
              <a:t>送られて来る信号</a:t>
            </a:r>
            <a:endParaRPr kumimoji="1" lang="ja-JP" altLang="en-US" sz="1400" dirty="0" smtClean="0"/>
          </a:p>
        </p:txBody>
      </p:sp>
      <p:sp>
        <p:nvSpPr>
          <p:cNvPr id="95" name="テキスト ボックス 94"/>
          <p:cNvSpPr txBox="1"/>
          <p:nvPr/>
        </p:nvSpPr>
        <p:spPr>
          <a:xfrm>
            <a:off x="5466539" y="4422594"/>
            <a:ext cx="2526654" cy="338554"/>
          </a:xfrm>
          <a:prstGeom prst="rect">
            <a:avLst/>
          </a:prstGeom>
          <a:noFill/>
        </p:spPr>
        <p:txBody>
          <a:bodyPr wrap="none" rtlCol="0">
            <a:spAutoFit/>
          </a:bodyPr>
          <a:lstStyle/>
          <a:p>
            <a:r>
              <a:rPr kumimoji="1" lang="ja-JP" altLang="en-US" sz="1600" dirty="0" smtClean="0">
                <a:solidFill>
                  <a:srgbClr val="FF0000"/>
                </a:solidFill>
              </a:rPr>
              <a:t>同期がとれていいない場合</a:t>
            </a:r>
          </a:p>
        </p:txBody>
      </p:sp>
      <p:sp>
        <p:nvSpPr>
          <p:cNvPr id="96" name="テキスト ボックス 95"/>
          <p:cNvSpPr txBox="1"/>
          <p:nvPr/>
        </p:nvSpPr>
        <p:spPr>
          <a:xfrm>
            <a:off x="7806799" y="4257092"/>
            <a:ext cx="1157689" cy="307777"/>
          </a:xfrm>
          <a:prstGeom prst="rect">
            <a:avLst/>
          </a:prstGeom>
          <a:noFill/>
        </p:spPr>
        <p:txBody>
          <a:bodyPr wrap="none" rtlCol="0">
            <a:spAutoFit/>
          </a:bodyPr>
          <a:lstStyle/>
          <a:p>
            <a:r>
              <a:rPr kumimoji="1" lang="ja-JP" altLang="en-US" sz="1400" dirty="0" smtClean="0">
                <a:solidFill>
                  <a:srgbClr val="FF0000"/>
                </a:solidFill>
              </a:rPr>
              <a:t>誤ったデータ</a:t>
            </a:r>
          </a:p>
        </p:txBody>
      </p:sp>
      <p:sp>
        <p:nvSpPr>
          <p:cNvPr id="8" name="テキスト ボックス 7"/>
          <p:cNvSpPr txBox="1"/>
          <p:nvPr/>
        </p:nvSpPr>
        <p:spPr>
          <a:xfrm>
            <a:off x="539552" y="1088740"/>
            <a:ext cx="4086375" cy="369332"/>
          </a:xfrm>
          <a:prstGeom prst="rect">
            <a:avLst/>
          </a:prstGeom>
          <a:noFill/>
        </p:spPr>
        <p:txBody>
          <a:bodyPr wrap="none" rtlCol="0">
            <a:spAutoFit/>
          </a:bodyPr>
          <a:lstStyle/>
          <a:p>
            <a:r>
              <a:rPr kumimoji="1" lang="ja-JP" altLang="en-US" dirty="0" smtClean="0"/>
              <a:t>データ通信における</a:t>
            </a:r>
            <a:r>
              <a:rPr lang="ja-JP" altLang="en-US" dirty="0"/>
              <a:t>ビット</a:t>
            </a:r>
            <a:r>
              <a:rPr kumimoji="1" lang="ja-JP" altLang="en-US" dirty="0" smtClean="0"/>
              <a:t>同期の必要性</a:t>
            </a:r>
          </a:p>
        </p:txBody>
      </p:sp>
      <p:sp>
        <p:nvSpPr>
          <p:cNvPr id="98" name="テキスト ボックス 97"/>
          <p:cNvSpPr txBox="1"/>
          <p:nvPr/>
        </p:nvSpPr>
        <p:spPr>
          <a:xfrm>
            <a:off x="719572" y="5985284"/>
            <a:ext cx="4887877" cy="369332"/>
          </a:xfrm>
          <a:prstGeom prst="rect">
            <a:avLst/>
          </a:prstGeom>
          <a:noFill/>
        </p:spPr>
        <p:txBody>
          <a:bodyPr wrap="none" rtlCol="0">
            <a:spAutoFit/>
          </a:bodyPr>
          <a:lstStyle/>
          <a:p>
            <a:r>
              <a:rPr kumimoji="1" lang="en-US" altLang="ja-JP" dirty="0" smtClean="0"/>
              <a:t>2) </a:t>
            </a:r>
            <a:r>
              <a:rPr lang="ja-JP" altLang="en-US" dirty="0" smtClean="0"/>
              <a:t>非同期</a:t>
            </a:r>
            <a:r>
              <a:rPr lang="ja-JP" altLang="en-US" dirty="0"/>
              <a:t>通信　</a:t>
            </a:r>
            <a:r>
              <a:rPr lang="en-US" altLang="ja-JP" dirty="0"/>
              <a:t>‥ ‥ </a:t>
            </a:r>
            <a:r>
              <a:rPr lang="ja-JP" altLang="en-US" dirty="0"/>
              <a:t>　</a:t>
            </a:r>
            <a:r>
              <a:rPr lang="ja-JP" altLang="en-US" dirty="0" smtClean="0"/>
              <a:t>信号</a:t>
            </a:r>
            <a:r>
              <a:rPr kumimoji="1" lang="ja-JP" altLang="en-US" dirty="0" smtClean="0"/>
              <a:t>だけを伝送する</a:t>
            </a:r>
            <a:r>
              <a:rPr lang="ja-JP" altLang="en-US" dirty="0" smtClean="0"/>
              <a:t>方式</a:t>
            </a:r>
            <a:endParaRPr kumimoji="1" lang="ja-JP" altLang="en-US" dirty="0" smtClean="0"/>
          </a:p>
        </p:txBody>
      </p:sp>
      <p:sp>
        <p:nvSpPr>
          <p:cNvPr id="99" name="テキスト ボックス 98"/>
          <p:cNvSpPr txBox="1"/>
          <p:nvPr/>
        </p:nvSpPr>
        <p:spPr>
          <a:xfrm>
            <a:off x="719572" y="5570656"/>
            <a:ext cx="6340197" cy="369332"/>
          </a:xfrm>
          <a:prstGeom prst="rect">
            <a:avLst/>
          </a:prstGeom>
          <a:noFill/>
        </p:spPr>
        <p:txBody>
          <a:bodyPr wrap="none" rtlCol="0">
            <a:spAutoFit/>
          </a:bodyPr>
          <a:lstStyle/>
          <a:p>
            <a:r>
              <a:rPr lang="en-US" altLang="ja-JP" dirty="0" smtClean="0"/>
              <a:t>1)</a:t>
            </a:r>
            <a:r>
              <a:rPr lang="ja-JP" altLang="en-US" dirty="0" smtClean="0"/>
              <a:t> 同期通信　</a:t>
            </a:r>
            <a:r>
              <a:rPr lang="en-US" altLang="ja-JP" dirty="0" smtClean="0"/>
              <a:t>‥</a:t>
            </a:r>
            <a:r>
              <a:rPr lang="en-US" altLang="ja-JP" dirty="0"/>
              <a:t> ‥ </a:t>
            </a:r>
            <a:r>
              <a:rPr lang="ja-JP" altLang="en-US" dirty="0" smtClean="0"/>
              <a:t>　信号</a:t>
            </a:r>
            <a:r>
              <a:rPr kumimoji="1" lang="ja-JP" altLang="en-US" dirty="0" smtClean="0"/>
              <a:t>と共にビットタイミングも伝送する</a:t>
            </a:r>
            <a:r>
              <a:rPr lang="ja-JP" altLang="en-US" dirty="0" smtClean="0"/>
              <a:t>方式</a:t>
            </a:r>
            <a:endParaRPr kumimoji="1" lang="ja-JP" altLang="en-US" dirty="0" smtClean="0"/>
          </a:p>
        </p:txBody>
      </p:sp>
      <p:sp>
        <p:nvSpPr>
          <p:cNvPr id="100" name="テキスト ボックス 99"/>
          <p:cNvSpPr txBox="1"/>
          <p:nvPr/>
        </p:nvSpPr>
        <p:spPr>
          <a:xfrm>
            <a:off x="539552" y="5147900"/>
            <a:ext cx="4604146" cy="369332"/>
          </a:xfrm>
          <a:prstGeom prst="rect">
            <a:avLst/>
          </a:prstGeom>
          <a:noFill/>
        </p:spPr>
        <p:txBody>
          <a:bodyPr wrap="none" rtlCol="0">
            <a:spAutoFit/>
          </a:bodyPr>
          <a:lstStyle/>
          <a:p>
            <a:r>
              <a:rPr kumimoji="1" lang="ja-JP" altLang="en-US" dirty="0" smtClean="0"/>
              <a:t>ビット同期の取り方には以下の二通りがある</a:t>
            </a:r>
          </a:p>
        </p:txBody>
      </p:sp>
      <p:sp>
        <p:nvSpPr>
          <p:cNvPr id="10" name="テキスト ボックス 9"/>
          <p:cNvSpPr txBox="1"/>
          <p:nvPr/>
        </p:nvSpPr>
        <p:spPr>
          <a:xfrm>
            <a:off x="7128284" y="5570656"/>
            <a:ext cx="1231427" cy="369332"/>
          </a:xfrm>
          <a:prstGeom prst="rect">
            <a:avLst/>
          </a:prstGeom>
          <a:noFill/>
        </p:spPr>
        <p:txBody>
          <a:bodyPr wrap="none" rtlCol="0">
            <a:spAutoFit/>
          </a:bodyPr>
          <a:lstStyle/>
          <a:p>
            <a:r>
              <a:rPr lang="ja-JP" altLang="en-US" dirty="0" smtClean="0"/>
              <a:t>例</a:t>
            </a:r>
            <a:r>
              <a:rPr lang="en-US" altLang="ja-JP" dirty="0" smtClean="0"/>
              <a:t>) </a:t>
            </a:r>
            <a:r>
              <a:rPr lang="ja-JP" altLang="en-US" dirty="0" smtClean="0"/>
              <a:t>網同期</a:t>
            </a:r>
            <a:endParaRPr kumimoji="1" lang="ja-JP" altLang="en-US" dirty="0" smtClean="0"/>
          </a:p>
        </p:txBody>
      </p:sp>
      <p:sp>
        <p:nvSpPr>
          <p:cNvPr id="101" name="テキスト ボックス 100"/>
          <p:cNvSpPr txBox="1"/>
          <p:nvPr/>
        </p:nvSpPr>
        <p:spPr>
          <a:xfrm>
            <a:off x="2735796" y="6345324"/>
            <a:ext cx="5641288" cy="369332"/>
          </a:xfrm>
          <a:prstGeom prst="rect">
            <a:avLst/>
          </a:prstGeom>
          <a:noFill/>
        </p:spPr>
        <p:txBody>
          <a:bodyPr wrap="none" rtlCol="0">
            <a:spAutoFit/>
          </a:bodyPr>
          <a:lstStyle/>
          <a:p>
            <a:r>
              <a:rPr lang="ja-JP" altLang="en-US" dirty="0" smtClean="0"/>
              <a:t>データの中にタイミングをとるためのビットを挿入している</a:t>
            </a:r>
            <a:endParaRPr kumimoji="1" lang="ja-JP"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58653" y="272262"/>
            <a:ext cx="3826689" cy="523220"/>
          </a:xfrm>
        </p:spPr>
        <p:txBody>
          <a:bodyPr wrap="none">
            <a:spAutoFit/>
          </a:bodyPr>
          <a:lstStyle/>
          <a:p>
            <a:r>
              <a:rPr lang="ja-JP" altLang="en-US" sz="2800" dirty="0" smtClean="0"/>
              <a:t>キャラクタ同期の必要性</a:t>
            </a:r>
            <a:endParaRPr kumimoji="1" lang="ja-JP" altLang="en-US" sz="2800" dirty="0"/>
          </a:p>
        </p:txBody>
      </p:sp>
      <p:sp>
        <p:nvSpPr>
          <p:cNvPr id="5" name="テキスト ボックス 4"/>
          <p:cNvSpPr txBox="1"/>
          <p:nvPr/>
        </p:nvSpPr>
        <p:spPr>
          <a:xfrm>
            <a:off x="971600" y="980728"/>
            <a:ext cx="3722494" cy="369332"/>
          </a:xfrm>
          <a:prstGeom prst="rect">
            <a:avLst/>
          </a:prstGeom>
          <a:noFill/>
        </p:spPr>
        <p:txBody>
          <a:bodyPr wrap="none" rtlCol="0">
            <a:spAutoFit/>
          </a:bodyPr>
          <a:lstStyle/>
          <a:p>
            <a:r>
              <a:rPr kumimoji="1" lang="ja-JP" altLang="en-US" dirty="0" smtClean="0"/>
              <a:t>文字を認識するためにも</a:t>
            </a:r>
            <a:r>
              <a:rPr kumimoji="1" lang="ja-JP" altLang="en-US" dirty="0" smtClean="0">
                <a:solidFill>
                  <a:srgbClr val="0000FF"/>
                </a:solidFill>
              </a:rPr>
              <a:t>同期</a:t>
            </a:r>
            <a:r>
              <a:rPr kumimoji="1" lang="ja-JP" altLang="en-US" dirty="0" smtClean="0"/>
              <a:t>が必要</a:t>
            </a:r>
            <a:endParaRPr kumimoji="1" lang="ja-JP" altLang="en-US" dirty="0"/>
          </a:p>
        </p:txBody>
      </p:sp>
      <p:sp>
        <p:nvSpPr>
          <p:cNvPr id="6" name="テキスト ボックス 5"/>
          <p:cNvSpPr txBox="1"/>
          <p:nvPr/>
        </p:nvSpPr>
        <p:spPr>
          <a:xfrm>
            <a:off x="1424710" y="1412776"/>
            <a:ext cx="1995162" cy="369332"/>
          </a:xfrm>
          <a:prstGeom prst="rect">
            <a:avLst/>
          </a:prstGeom>
          <a:noFill/>
        </p:spPr>
        <p:txBody>
          <a:bodyPr wrap="none" rtlCol="0">
            <a:spAutoFit/>
          </a:bodyPr>
          <a:lstStyle/>
          <a:p>
            <a:r>
              <a:rPr lang="ja-JP" altLang="en-US" dirty="0" smtClean="0"/>
              <a:t>符号</a:t>
            </a:r>
            <a:r>
              <a:rPr kumimoji="1" lang="en-US" altLang="ja-JP" dirty="0" smtClean="0"/>
              <a:t>“A”=01000001</a:t>
            </a:r>
            <a:endParaRPr kumimoji="1" lang="ja-JP" altLang="en-US" dirty="0"/>
          </a:p>
        </p:txBody>
      </p:sp>
      <p:sp>
        <p:nvSpPr>
          <p:cNvPr id="7" name="テキスト ボックス 6"/>
          <p:cNvSpPr txBox="1"/>
          <p:nvPr/>
        </p:nvSpPr>
        <p:spPr>
          <a:xfrm>
            <a:off x="1424710" y="1763524"/>
            <a:ext cx="2015295" cy="369332"/>
          </a:xfrm>
          <a:prstGeom prst="rect">
            <a:avLst/>
          </a:prstGeom>
          <a:noFill/>
        </p:spPr>
        <p:txBody>
          <a:bodyPr wrap="none" rtlCol="0">
            <a:spAutoFit/>
          </a:bodyPr>
          <a:lstStyle/>
          <a:p>
            <a:r>
              <a:rPr lang="ja-JP" altLang="en-US" dirty="0" smtClean="0"/>
              <a:t>符号</a:t>
            </a:r>
            <a:r>
              <a:rPr kumimoji="1" lang="en-US" altLang="ja-JP" dirty="0" smtClean="0"/>
              <a:t>“B”=01000010</a:t>
            </a:r>
            <a:endParaRPr kumimoji="1" lang="ja-JP" altLang="en-US" dirty="0"/>
          </a:p>
        </p:txBody>
      </p:sp>
      <p:sp>
        <p:nvSpPr>
          <p:cNvPr id="10" name="テキスト ボックス 9"/>
          <p:cNvSpPr txBox="1"/>
          <p:nvPr/>
        </p:nvSpPr>
        <p:spPr>
          <a:xfrm>
            <a:off x="1403648" y="2123564"/>
            <a:ext cx="2023696" cy="369332"/>
          </a:xfrm>
          <a:prstGeom prst="rect">
            <a:avLst/>
          </a:prstGeom>
          <a:noFill/>
        </p:spPr>
        <p:txBody>
          <a:bodyPr wrap="none" rtlCol="0">
            <a:spAutoFit/>
          </a:bodyPr>
          <a:lstStyle/>
          <a:p>
            <a:r>
              <a:rPr lang="ja-JP" altLang="en-US" dirty="0" smtClean="0"/>
              <a:t>符号</a:t>
            </a:r>
            <a:r>
              <a:rPr kumimoji="1" lang="en-US" altLang="ja-JP" dirty="0" smtClean="0"/>
              <a:t>“C”=01000011</a:t>
            </a:r>
            <a:endParaRPr kumimoji="1" lang="ja-JP" altLang="en-US" dirty="0"/>
          </a:p>
        </p:txBody>
      </p:sp>
      <p:sp>
        <p:nvSpPr>
          <p:cNvPr id="11" name="テキスト ボックス 10"/>
          <p:cNvSpPr txBox="1"/>
          <p:nvPr/>
        </p:nvSpPr>
        <p:spPr>
          <a:xfrm>
            <a:off x="971600" y="2564904"/>
            <a:ext cx="4146904" cy="369332"/>
          </a:xfrm>
          <a:prstGeom prst="rect">
            <a:avLst/>
          </a:prstGeom>
          <a:noFill/>
        </p:spPr>
        <p:txBody>
          <a:bodyPr wrap="none" rtlCol="0">
            <a:spAutoFit/>
          </a:bodyPr>
          <a:lstStyle/>
          <a:p>
            <a:r>
              <a:rPr lang="ja-JP" altLang="en-US" dirty="0" smtClean="0"/>
              <a:t>今、</a:t>
            </a:r>
            <a:r>
              <a:rPr kumimoji="1" lang="en-US" altLang="ja-JP" dirty="0" smtClean="0"/>
              <a:t>“A”</a:t>
            </a:r>
            <a:r>
              <a:rPr kumimoji="1" lang="ja-JP" altLang="en-US" dirty="0" smtClean="0"/>
              <a:t>に続いて</a:t>
            </a:r>
            <a:r>
              <a:rPr kumimoji="1" lang="en-US" altLang="ja-JP" dirty="0" smtClean="0"/>
              <a:t>”B”, “C”</a:t>
            </a:r>
            <a:r>
              <a:rPr kumimoji="1" lang="ja-JP" altLang="en-US" dirty="0" smtClean="0"/>
              <a:t>と伝送する場合、</a:t>
            </a:r>
            <a:endParaRPr kumimoji="1" lang="ja-JP" altLang="en-US" dirty="0"/>
          </a:p>
        </p:txBody>
      </p:sp>
      <p:sp>
        <p:nvSpPr>
          <p:cNvPr id="12" name="テキスト ボックス 11"/>
          <p:cNvSpPr txBox="1"/>
          <p:nvPr/>
        </p:nvSpPr>
        <p:spPr>
          <a:xfrm>
            <a:off x="1511660" y="2996952"/>
            <a:ext cx="4147289" cy="369332"/>
          </a:xfrm>
          <a:prstGeom prst="rect">
            <a:avLst/>
          </a:prstGeom>
          <a:noFill/>
        </p:spPr>
        <p:txBody>
          <a:bodyPr wrap="none" rtlCol="0">
            <a:spAutoFit/>
          </a:bodyPr>
          <a:lstStyle/>
          <a:p>
            <a:r>
              <a:rPr kumimoji="1" lang="ja-JP" altLang="en-US" dirty="0" smtClean="0"/>
              <a:t>・・・・・</a:t>
            </a:r>
            <a:r>
              <a:rPr kumimoji="1" lang="en-US" altLang="ja-JP" dirty="0" smtClean="0"/>
              <a:t>01000001</a:t>
            </a:r>
            <a:r>
              <a:rPr lang="en-US" altLang="ja-JP" dirty="0" smtClean="0"/>
              <a:t>0100001001000011</a:t>
            </a:r>
            <a:r>
              <a:rPr lang="ja-JP" altLang="en-US" dirty="0" smtClean="0"/>
              <a:t>・・・・・</a:t>
            </a:r>
            <a:endParaRPr kumimoji="1" lang="ja-JP" altLang="en-US" dirty="0"/>
          </a:p>
        </p:txBody>
      </p:sp>
      <p:sp>
        <p:nvSpPr>
          <p:cNvPr id="13" name="テキスト ボックス 12"/>
          <p:cNvSpPr txBox="1"/>
          <p:nvPr/>
        </p:nvSpPr>
        <p:spPr>
          <a:xfrm>
            <a:off x="971600" y="3707740"/>
            <a:ext cx="1556836" cy="369332"/>
          </a:xfrm>
          <a:prstGeom prst="rect">
            <a:avLst/>
          </a:prstGeom>
          <a:noFill/>
        </p:spPr>
        <p:txBody>
          <a:bodyPr wrap="none" rtlCol="0">
            <a:spAutoFit/>
          </a:bodyPr>
          <a:lstStyle/>
          <a:p>
            <a:r>
              <a:rPr kumimoji="1" lang="ja-JP" altLang="en-US" dirty="0" err="1" smtClean="0"/>
              <a:t>のように</a:t>
            </a:r>
            <a:r>
              <a:rPr kumimoji="1" lang="ja-JP" altLang="en-US" dirty="0" smtClean="0"/>
              <a:t>なる</a:t>
            </a:r>
            <a:r>
              <a:rPr lang="ja-JP" altLang="en-US" dirty="0" smtClean="0"/>
              <a:t>。</a:t>
            </a:r>
            <a:endParaRPr kumimoji="1" lang="en-US" altLang="ja-JP" dirty="0" smtClean="0"/>
          </a:p>
        </p:txBody>
      </p:sp>
      <p:sp>
        <p:nvSpPr>
          <p:cNvPr id="15" name="右中かっこ 14"/>
          <p:cNvSpPr/>
          <p:nvPr/>
        </p:nvSpPr>
        <p:spPr>
          <a:xfrm rot="5400000">
            <a:off x="2537736" y="2996990"/>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p:cNvSpPr/>
          <p:nvPr/>
        </p:nvSpPr>
        <p:spPr>
          <a:xfrm rot="5400000">
            <a:off x="3473840" y="3015008"/>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p:cNvSpPr/>
          <p:nvPr/>
        </p:nvSpPr>
        <p:spPr>
          <a:xfrm rot="5400000">
            <a:off x="4409944" y="3014992"/>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454084" y="3429000"/>
            <a:ext cx="317716"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19" name="テキスト ボックス 18"/>
          <p:cNvSpPr txBox="1"/>
          <p:nvPr/>
        </p:nvSpPr>
        <p:spPr>
          <a:xfrm>
            <a:off x="3398204" y="3429000"/>
            <a:ext cx="309700" cy="369332"/>
          </a:xfrm>
          <a:prstGeom prst="rect">
            <a:avLst/>
          </a:prstGeom>
          <a:noFill/>
        </p:spPr>
        <p:txBody>
          <a:bodyPr wrap="none" rtlCol="0">
            <a:spAutoFit/>
          </a:bodyPr>
          <a:lstStyle/>
          <a:p>
            <a:r>
              <a:rPr kumimoji="1" lang="en-US" altLang="ja-JP" dirty="0" smtClean="0"/>
              <a:t>B</a:t>
            </a:r>
            <a:endParaRPr kumimoji="1" lang="ja-JP" altLang="en-US" dirty="0"/>
          </a:p>
        </p:txBody>
      </p:sp>
      <p:sp>
        <p:nvSpPr>
          <p:cNvPr id="20" name="テキスト ボックス 19"/>
          <p:cNvSpPr txBox="1"/>
          <p:nvPr/>
        </p:nvSpPr>
        <p:spPr>
          <a:xfrm>
            <a:off x="4335910" y="3429000"/>
            <a:ext cx="308098" cy="369332"/>
          </a:xfrm>
          <a:prstGeom prst="rect">
            <a:avLst/>
          </a:prstGeom>
          <a:noFill/>
        </p:spPr>
        <p:txBody>
          <a:bodyPr wrap="none" rtlCol="0">
            <a:spAutoFit/>
          </a:bodyPr>
          <a:lstStyle/>
          <a:p>
            <a:r>
              <a:rPr lang="en-US" altLang="ja-JP" dirty="0" smtClean="0"/>
              <a:t>C</a:t>
            </a:r>
            <a:endParaRPr kumimoji="1" lang="ja-JP" altLang="en-US" dirty="0"/>
          </a:p>
        </p:txBody>
      </p:sp>
      <p:sp>
        <p:nvSpPr>
          <p:cNvPr id="21" name="テキスト ボックス 20"/>
          <p:cNvSpPr txBox="1"/>
          <p:nvPr/>
        </p:nvSpPr>
        <p:spPr>
          <a:xfrm>
            <a:off x="971600" y="4346520"/>
            <a:ext cx="3853940" cy="369332"/>
          </a:xfrm>
          <a:prstGeom prst="rect">
            <a:avLst/>
          </a:prstGeom>
          <a:noFill/>
        </p:spPr>
        <p:txBody>
          <a:bodyPr wrap="none" rtlCol="0">
            <a:spAutoFit/>
          </a:bodyPr>
          <a:lstStyle/>
          <a:p>
            <a:r>
              <a:rPr kumimoji="1" lang="ja-JP" altLang="en-US" dirty="0" smtClean="0"/>
              <a:t>しかし、もし</a:t>
            </a:r>
            <a:r>
              <a:rPr kumimoji="1" lang="en-US" altLang="ja-JP" dirty="0" smtClean="0"/>
              <a:t>1</a:t>
            </a:r>
            <a:r>
              <a:rPr kumimoji="1" lang="ja-JP" altLang="en-US" dirty="0" smtClean="0"/>
              <a:t>ビットでもずれてしまうと、</a:t>
            </a:r>
            <a:endParaRPr kumimoji="1" lang="en-US" altLang="ja-JP" dirty="0" smtClean="0"/>
          </a:p>
        </p:txBody>
      </p:sp>
      <p:cxnSp>
        <p:nvCxnSpPr>
          <p:cNvPr id="23" name="直線コネクタ 22"/>
          <p:cNvCxnSpPr/>
          <p:nvPr/>
        </p:nvCxnSpPr>
        <p:spPr>
          <a:xfrm>
            <a:off x="3079566" y="3069000"/>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015670" y="3069000"/>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3095836" y="3429000"/>
            <a:ext cx="432048" cy="3960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3563888" y="3429000"/>
            <a:ext cx="423664" cy="3960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771800" y="3789040"/>
            <a:ext cx="1566454" cy="369332"/>
          </a:xfrm>
          <a:prstGeom prst="rect">
            <a:avLst/>
          </a:prstGeom>
          <a:noFill/>
        </p:spPr>
        <p:txBody>
          <a:bodyPr wrap="none" rtlCol="0">
            <a:spAutoFit/>
          </a:bodyPr>
          <a:lstStyle/>
          <a:p>
            <a:r>
              <a:rPr kumimoji="1" lang="ja-JP" altLang="en-US" dirty="0" smtClean="0">
                <a:solidFill>
                  <a:srgbClr val="FF0000"/>
                </a:solidFill>
              </a:rPr>
              <a:t>ビットの区切り</a:t>
            </a:r>
            <a:endParaRPr kumimoji="1" lang="ja-JP" altLang="en-US" dirty="0">
              <a:solidFill>
                <a:srgbClr val="FF0000"/>
              </a:solidFill>
            </a:endParaRPr>
          </a:p>
        </p:txBody>
      </p:sp>
      <p:sp>
        <p:nvSpPr>
          <p:cNvPr id="32" name="テキスト ボックス 31"/>
          <p:cNvSpPr txBox="1"/>
          <p:nvPr/>
        </p:nvSpPr>
        <p:spPr>
          <a:xfrm>
            <a:off x="1475656" y="4751856"/>
            <a:ext cx="4147289" cy="369332"/>
          </a:xfrm>
          <a:prstGeom prst="rect">
            <a:avLst/>
          </a:prstGeom>
          <a:noFill/>
        </p:spPr>
        <p:txBody>
          <a:bodyPr wrap="none" rtlCol="0">
            <a:spAutoFit/>
          </a:bodyPr>
          <a:lstStyle/>
          <a:p>
            <a:r>
              <a:rPr kumimoji="1" lang="ja-JP" altLang="en-US" dirty="0" smtClean="0"/>
              <a:t>・・・・・</a:t>
            </a:r>
            <a:r>
              <a:rPr kumimoji="1" lang="en-US" altLang="ja-JP" dirty="0" smtClean="0"/>
              <a:t>01000001</a:t>
            </a:r>
            <a:r>
              <a:rPr lang="en-US" altLang="ja-JP" dirty="0" smtClean="0"/>
              <a:t>0100001001000011</a:t>
            </a:r>
            <a:r>
              <a:rPr lang="ja-JP" altLang="en-US" dirty="0" smtClean="0"/>
              <a:t>・・・・・</a:t>
            </a:r>
            <a:endParaRPr kumimoji="1" lang="ja-JP" altLang="en-US" dirty="0"/>
          </a:p>
        </p:txBody>
      </p:sp>
      <p:sp>
        <p:nvSpPr>
          <p:cNvPr id="33" name="テキスト ボックス 32"/>
          <p:cNvSpPr txBox="1"/>
          <p:nvPr/>
        </p:nvSpPr>
        <p:spPr>
          <a:xfrm>
            <a:off x="971600" y="5507940"/>
            <a:ext cx="4325223" cy="369332"/>
          </a:xfrm>
          <a:prstGeom prst="rect">
            <a:avLst/>
          </a:prstGeom>
          <a:noFill/>
        </p:spPr>
        <p:txBody>
          <a:bodyPr wrap="none" rtlCol="0">
            <a:spAutoFit/>
          </a:bodyPr>
          <a:lstStyle/>
          <a:p>
            <a:r>
              <a:rPr lang="ja-JP" altLang="en-US" dirty="0" smtClean="0"/>
              <a:t>のように、全く異なる文字列となってしまう。</a:t>
            </a:r>
            <a:endParaRPr kumimoji="1" lang="en-US" altLang="ja-JP" dirty="0" smtClean="0"/>
          </a:p>
        </p:txBody>
      </p:sp>
      <p:sp>
        <p:nvSpPr>
          <p:cNvPr id="34" name="右中かっこ 33"/>
          <p:cNvSpPr/>
          <p:nvPr/>
        </p:nvSpPr>
        <p:spPr>
          <a:xfrm rot="5400000">
            <a:off x="2645748" y="4751894"/>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右中かっこ 34"/>
          <p:cNvSpPr/>
          <p:nvPr/>
        </p:nvSpPr>
        <p:spPr>
          <a:xfrm rot="5400000">
            <a:off x="3581852" y="4769912"/>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右中かっこ 35"/>
          <p:cNvSpPr/>
          <p:nvPr/>
        </p:nvSpPr>
        <p:spPr>
          <a:xfrm rot="5400000">
            <a:off x="4517956" y="4769896"/>
            <a:ext cx="144000" cy="828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a:off x="2562096" y="5183904"/>
            <a:ext cx="292068"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38" name="テキスト ボックス 37"/>
          <p:cNvSpPr txBox="1"/>
          <p:nvPr/>
        </p:nvSpPr>
        <p:spPr>
          <a:xfrm>
            <a:off x="3506216" y="5183904"/>
            <a:ext cx="292068" cy="369332"/>
          </a:xfrm>
          <a:prstGeom prst="rect">
            <a:avLst/>
          </a:prstGeom>
          <a:noFill/>
        </p:spPr>
        <p:txBody>
          <a:bodyPr wrap="none" rtlCol="0">
            <a:spAutoFit/>
          </a:bodyPr>
          <a:lstStyle/>
          <a:p>
            <a:r>
              <a:rPr lang="en-US" altLang="ja-JP" dirty="0" smtClean="0"/>
              <a:t>?</a:t>
            </a:r>
            <a:endParaRPr kumimoji="1" lang="ja-JP" altLang="en-US" dirty="0"/>
          </a:p>
        </p:txBody>
      </p:sp>
      <p:sp>
        <p:nvSpPr>
          <p:cNvPr id="39" name="テキスト ボックス 38"/>
          <p:cNvSpPr txBox="1"/>
          <p:nvPr/>
        </p:nvSpPr>
        <p:spPr>
          <a:xfrm>
            <a:off x="4443922" y="5183904"/>
            <a:ext cx="292068" cy="369332"/>
          </a:xfrm>
          <a:prstGeom prst="rect">
            <a:avLst/>
          </a:prstGeom>
          <a:noFill/>
        </p:spPr>
        <p:txBody>
          <a:bodyPr wrap="none" rtlCol="0">
            <a:spAutoFit/>
          </a:bodyPr>
          <a:lstStyle/>
          <a:p>
            <a:r>
              <a:rPr lang="en-US" altLang="ja-JP" dirty="0" smtClean="0"/>
              <a:t>?</a:t>
            </a:r>
            <a:endParaRPr kumimoji="1" lang="ja-JP" altLang="en-US" dirty="0"/>
          </a:p>
        </p:txBody>
      </p:sp>
      <p:cxnSp>
        <p:nvCxnSpPr>
          <p:cNvPr id="40" name="直線コネクタ 39"/>
          <p:cNvCxnSpPr/>
          <p:nvPr/>
        </p:nvCxnSpPr>
        <p:spPr>
          <a:xfrm>
            <a:off x="3187578" y="4823904"/>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4123682" y="4823904"/>
            <a:ext cx="0" cy="36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81978" y="272262"/>
            <a:ext cx="1980029" cy="523220"/>
          </a:xfrm>
        </p:spPr>
        <p:txBody>
          <a:bodyPr wrap="none">
            <a:spAutoFit/>
          </a:bodyPr>
          <a:lstStyle/>
          <a:p>
            <a:r>
              <a:rPr kumimoji="1" lang="ja-JP" altLang="en-US" sz="2800" dirty="0" smtClean="0"/>
              <a:t>非同期方式</a:t>
            </a:r>
            <a:endParaRPr kumimoji="1" lang="ja-JP" altLang="en-US" sz="2800" dirty="0"/>
          </a:p>
        </p:txBody>
      </p:sp>
      <p:sp>
        <p:nvSpPr>
          <p:cNvPr id="100" name="テキスト ボックス 99"/>
          <p:cNvSpPr txBox="1"/>
          <p:nvPr/>
        </p:nvSpPr>
        <p:spPr>
          <a:xfrm>
            <a:off x="6192180" y="1988840"/>
            <a:ext cx="2060179" cy="369332"/>
          </a:xfrm>
          <a:prstGeom prst="rect">
            <a:avLst/>
          </a:prstGeom>
          <a:noFill/>
        </p:spPr>
        <p:txBody>
          <a:bodyPr wrap="none" rtlCol="0">
            <a:spAutoFit/>
          </a:bodyPr>
          <a:lstStyle/>
          <a:p>
            <a:r>
              <a:rPr kumimoji="1" lang="ja-JP" altLang="en-US" dirty="0" smtClean="0"/>
              <a:t>ベーシック手順など</a:t>
            </a:r>
          </a:p>
        </p:txBody>
      </p:sp>
      <p:sp>
        <p:nvSpPr>
          <p:cNvPr id="101" name="テキスト ボックス 100"/>
          <p:cNvSpPr txBox="1"/>
          <p:nvPr/>
        </p:nvSpPr>
        <p:spPr>
          <a:xfrm>
            <a:off x="791580" y="1088740"/>
            <a:ext cx="1107996" cy="369332"/>
          </a:xfrm>
          <a:prstGeom prst="rect">
            <a:avLst/>
          </a:prstGeom>
          <a:noFill/>
        </p:spPr>
        <p:txBody>
          <a:bodyPr wrap="none" rtlCol="0">
            <a:spAutoFit/>
          </a:bodyPr>
          <a:lstStyle/>
          <a:p>
            <a:r>
              <a:rPr lang="ja-JP" altLang="en-US" dirty="0"/>
              <a:t>調歩同期</a:t>
            </a:r>
            <a:endParaRPr kumimoji="1" lang="ja-JP" altLang="en-US" dirty="0" smtClean="0"/>
          </a:p>
        </p:txBody>
      </p:sp>
      <p:sp>
        <p:nvSpPr>
          <p:cNvPr id="104" name="テキスト ボックス 103"/>
          <p:cNvSpPr txBox="1"/>
          <p:nvPr/>
        </p:nvSpPr>
        <p:spPr>
          <a:xfrm>
            <a:off x="1325626" y="2915652"/>
            <a:ext cx="5311069" cy="369332"/>
          </a:xfrm>
          <a:prstGeom prst="rect">
            <a:avLst/>
          </a:prstGeom>
          <a:noFill/>
        </p:spPr>
        <p:txBody>
          <a:bodyPr wrap="none" rtlCol="0">
            <a:spAutoFit/>
          </a:bodyPr>
          <a:lstStyle/>
          <a:p>
            <a:r>
              <a:rPr kumimoji="1" lang="ja-JP" altLang="en-US" dirty="0" smtClean="0"/>
              <a:t>・・・・・   </a:t>
            </a:r>
            <a:r>
              <a:rPr kumimoji="1" lang="en-US" altLang="ja-JP" dirty="0" smtClean="0"/>
              <a:t>01000001        </a:t>
            </a:r>
            <a:r>
              <a:rPr lang="en-US" altLang="ja-JP" dirty="0" smtClean="0"/>
              <a:t>01000010        01000011   </a:t>
            </a:r>
            <a:r>
              <a:rPr lang="ja-JP" altLang="en-US" dirty="0" smtClean="0"/>
              <a:t>・・・・・</a:t>
            </a:r>
            <a:endParaRPr kumimoji="1" lang="ja-JP" altLang="en-US" dirty="0"/>
          </a:p>
        </p:txBody>
      </p:sp>
      <p:sp>
        <p:nvSpPr>
          <p:cNvPr id="106" name="右中かっこ 105"/>
          <p:cNvSpPr/>
          <p:nvPr/>
        </p:nvSpPr>
        <p:spPr>
          <a:xfrm rot="5400000">
            <a:off x="2537736" y="2897688"/>
            <a:ext cx="144000" cy="828000"/>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7" name="右中かっこ 106"/>
          <p:cNvSpPr/>
          <p:nvPr/>
        </p:nvSpPr>
        <p:spPr>
          <a:xfrm rot="5400000">
            <a:off x="3869884" y="2897688"/>
            <a:ext cx="144000" cy="828000"/>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右中かっこ 107"/>
          <p:cNvSpPr/>
          <p:nvPr/>
        </p:nvSpPr>
        <p:spPr>
          <a:xfrm rot="5400000">
            <a:off x="5202032" y="2897688"/>
            <a:ext cx="144000" cy="828000"/>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9" name="テキスト ボックス 108"/>
          <p:cNvSpPr txBox="1"/>
          <p:nvPr/>
        </p:nvSpPr>
        <p:spPr>
          <a:xfrm>
            <a:off x="2454084" y="3329698"/>
            <a:ext cx="317716"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110" name="テキスト ボックス 109"/>
          <p:cNvSpPr txBox="1"/>
          <p:nvPr/>
        </p:nvSpPr>
        <p:spPr>
          <a:xfrm>
            <a:off x="3794248" y="3311680"/>
            <a:ext cx="309700" cy="369332"/>
          </a:xfrm>
          <a:prstGeom prst="rect">
            <a:avLst/>
          </a:prstGeom>
          <a:noFill/>
        </p:spPr>
        <p:txBody>
          <a:bodyPr wrap="none" rtlCol="0">
            <a:spAutoFit/>
          </a:bodyPr>
          <a:lstStyle/>
          <a:p>
            <a:r>
              <a:rPr kumimoji="1" lang="en-US" altLang="ja-JP" dirty="0" smtClean="0"/>
              <a:t>B</a:t>
            </a:r>
            <a:endParaRPr kumimoji="1" lang="ja-JP" altLang="en-US" dirty="0"/>
          </a:p>
        </p:txBody>
      </p:sp>
      <p:sp>
        <p:nvSpPr>
          <p:cNvPr id="111" name="テキスト ボックス 110"/>
          <p:cNvSpPr txBox="1"/>
          <p:nvPr/>
        </p:nvSpPr>
        <p:spPr>
          <a:xfrm>
            <a:off x="5127998" y="3311696"/>
            <a:ext cx="308098" cy="369332"/>
          </a:xfrm>
          <a:prstGeom prst="rect">
            <a:avLst/>
          </a:prstGeom>
          <a:noFill/>
        </p:spPr>
        <p:txBody>
          <a:bodyPr wrap="none" rtlCol="0">
            <a:spAutoFit/>
          </a:bodyPr>
          <a:lstStyle/>
          <a:p>
            <a:r>
              <a:rPr lang="en-US" altLang="ja-JP" dirty="0" smtClean="0"/>
              <a:t>C</a:t>
            </a:r>
            <a:endParaRPr kumimoji="1" lang="ja-JP" altLang="en-US" dirty="0"/>
          </a:p>
        </p:txBody>
      </p:sp>
      <p:cxnSp>
        <p:nvCxnSpPr>
          <p:cNvPr id="112" name="直線コネクタ 111"/>
          <p:cNvCxnSpPr/>
          <p:nvPr/>
        </p:nvCxnSpPr>
        <p:spPr>
          <a:xfrm>
            <a:off x="3275856" y="2915652"/>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flipH="1" flipV="1">
            <a:off x="3311860" y="3347700"/>
            <a:ext cx="432048" cy="3960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flipV="1">
            <a:off x="4139952" y="3347700"/>
            <a:ext cx="423664" cy="39604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3275856" y="3779748"/>
            <a:ext cx="1566454" cy="369332"/>
          </a:xfrm>
          <a:prstGeom prst="rect">
            <a:avLst/>
          </a:prstGeom>
          <a:noFill/>
        </p:spPr>
        <p:txBody>
          <a:bodyPr wrap="none" rtlCol="0">
            <a:spAutoFit/>
          </a:bodyPr>
          <a:lstStyle/>
          <a:p>
            <a:r>
              <a:rPr kumimoji="1" lang="ja-JP" altLang="en-US" dirty="0" smtClean="0"/>
              <a:t>ビットの区切り</a:t>
            </a:r>
            <a:endParaRPr kumimoji="1" lang="ja-JP" altLang="en-US" dirty="0"/>
          </a:p>
        </p:txBody>
      </p:sp>
      <p:sp>
        <p:nvSpPr>
          <p:cNvPr id="117" name="テキスト ボックス 116"/>
          <p:cNvSpPr txBox="1"/>
          <p:nvPr/>
        </p:nvSpPr>
        <p:spPr>
          <a:xfrm>
            <a:off x="2087724" y="1088740"/>
            <a:ext cx="1601721" cy="369332"/>
          </a:xfrm>
          <a:prstGeom prst="rect">
            <a:avLst/>
          </a:prstGeom>
          <a:noFill/>
        </p:spPr>
        <p:txBody>
          <a:bodyPr wrap="none" rtlCol="0">
            <a:spAutoFit/>
          </a:bodyPr>
          <a:lstStyle/>
          <a:p>
            <a:r>
              <a:rPr lang="ja-JP" altLang="en-US" dirty="0" smtClean="0"/>
              <a:t>キャラクタ同期</a:t>
            </a:r>
            <a:endParaRPr kumimoji="1" lang="ja-JP" altLang="en-US" dirty="0" smtClean="0"/>
          </a:p>
        </p:txBody>
      </p:sp>
      <p:sp>
        <p:nvSpPr>
          <p:cNvPr id="8" name="テキスト ボックス 7"/>
          <p:cNvSpPr txBox="1"/>
          <p:nvPr/>
        </p:nvSpPr>
        <p:spPr>
          <a:xfrm>
            <a:off x="1187624" y="1592796"/>
            <a:ext cx="6183103" cy="369332"/>
          </a:xfrm>
          <a:prstGeom prst="rect">
            <a:avLst/>
          </a:prstGeom>
          <a:noFill/>
        </p:spPr>
        <p:txBody>
          <a:bodyPr wrap="none" rtlCol="0">
            <a:spAutoFit/>
          </a:bodyPr>
          <a:lstStyle/>
          <a:p>
            <a:r>
              <a:rPr lang="en-US" altLang="ja-JP" dirty="0"/>
              <a:t>7</a:t>
            </a:r>
            <a:r>
              <a:rPr lang="ja-JP" altLang="en-US" dirty="0"/>
              <a:t>ビット或いは</a:t>
            </a:r>
            <a:r>
              <a:rPr lang="en-US" altLang="ja-JP" dirty="0"/>
              <a:t>8</a:t>
            </a:r>
            <a:r>
              <a:rPr lang="ja-JP" altLang="en-US" dirty="0"/>
              <a:t>ビットで構成</a:t>
            </a:r>
            <a:r>
              <a:rPr lang="ja-JP" altLang="en-US" dirty="0" smtClean="0"/>
              <a:t>される文字を認識するための同期</a:t>
            </a:r>
            <a:endParaRPr kumimoji="1" lang="ja-JP" altLang="en-US" dirty="0" smtClean="0"/>
          </a:p>
        </p:txBody>
      </p:sp>
      <p:sp>
        <p:nvSpPr>
          <p:cNvPr id="10" name="正方形/長方形 9"/>
          <p:cNvSpPr/>
          <p:nvPr/>
        </p:nvSpPr>
        <p:spPr>
          <a:xfrm>
            <a:off x="1979712" y="2987660"/>
            <a:ext cx="144016" cy="216024"/>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9" name="正方形/長方形 118"/>
          <p:cNvSpPr/>
          <p:nvPr/>
        </p:nvSpPr>
        <p:spPr>
          <a:xfrm>
            <a:off x="3311860" y="2987660"/>
            <a:ext cx="144016" cy="216024"/>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1" name="正方形/長方形 120"/>
          <p:cNvSpPr/>
          <p:nvPr/>
        </p:nvSpPr>
        <p:spPr>
          <a:xfrm>
            <a:off x="3095836" y="2987660"/>
            <a:ext cx="144016"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22" name="直線コネクタ 121"/>
          <p:cNvCxnSpPr/>
          <p:nvPr/>
        </p:nvCxnSpPr>
        <p:spPr>
          <a:xfrm>
            <a:off x="4608004" y="2915652"/>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a:off x="4644008" y="2987660"/>
            <a:ext cx="144016" cy="216024"/>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4" name="正方形/長方形 123"/>
          <p:cNvSpPr/>
          <p:nvPr/>
        </p:nvSpPr>
        <p:spPr>
          <a:xfrm>
            <a:off x="4427984" y="2987660"/>
            <a:ext cx="144016"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5" name="正方形/長方形 124"/>
          <p:cNvSpPr/>
          <p:nvPr/>
        </p:nvSpPr>
        <p:spPr>
          <a:xfrm>
            <a:off x="5760132" y="2987660"/>
            <a:ext cx="144016" cy="21602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26" name="直線矢印コネクタ 125"/>
          <p:cNvCxnSpPr/>
          <p:nvPr/>
        </p:nvCxnSpPr>
        <p:spPr>
          <a:xfrm>
            <a:off x="4499992" y="2348880"/>
            <a:ext cx="0" cy="61206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H="1">
            <a:off x="3203848" y="2348880"/>
            <a:ext cx="936104" cy="61206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860032" y="2348880"/>
            <a:ext cx="936104" cy="61206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3995936" y="1988840"/>
            <a:ext cx="1433406" cy="369332"/>
          </a:xfrm>
          <a:prstGeom prst="rect">
            <a:avLst/>
          </a:prstGeom>
          <a:noFill/>
        </p:spPr>
        <p:txBody>
          <a:bodyPr wrap="none" rtlCol="0">
            <a:spAutoFit/>
          </a:bodyPr>
          <a:lstStyle/>
          <a:p>
            <a:r>
              <a:rPr lang="ja-JP" altLang="en-US" dirty="0" smtClean="0">
                <a:solidFill>
                  <a:srgbClr val="FF0000"/>
                </a:solidFill>
              </a:rPr>
              <a:t>ストップ</a:t>
            </a:r>
            <a:r>
              <a:rPr kumimoji="1" lang="ja-JP" altLang="en-US" dirty="0" smtClean="0">
                <a:solidFill>
                  <a:srgbClr val="FF0000"/>
                </a:solidFill>
              </a:rPr>
              <a:t>ビット</a:t>
            </a:r>
            <a:endParaRPr kumimoji="1" lang="ja-JP" altLang="en-US" dirty="0">
              <a:solidFill>
                <a:srgbClr val="FF0000"/>
              </a:solidFill>
            </a:endParaRPr>
          </a:p>
        </p:txBody>
      </p:sp>
      <p:cxnSp>
        <p:nvCxnSpPr>
          <p:cNvPr id="130" name="直線矢印コネクタ 129"/>
          <p:cNvCxnSpPr/>
          <p:nvPr/>
        </p:nvCxnSpPr>
        <p:spPr>
          <a:xfrm>
            <a:off x="3383868" y="2348880"/>
            <a:ext cx="0" cy="61206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a:off x="3779912" y="2348880"/>
            <a:ext cx="936104" cy="61206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2555776" y="1988840"/>
            <a:ext cx="1484702" cy="369332"/>
          </a:xfrm>
          <a:prstGeom prst="rect">
            <a:avLst/>
          </a:prstGeom>
          <a:noFill/>
        </p:spPr>
        <p:txBody>
          <a:bodyPr wrap="none" rtlCol="0">
            <a:spAutoFit/>
          </a:bodyPr>
          <a:lstStyle/>
          <a:p>
            <a:r>
              <a:rPr lang="ja-JP" altLang="en-US" dirty="0" smtClean="0">
                <a:solidFill>
                  <a:srgbClr val="0000FF"/>
                </a:solidFill>
              </a:rPr>
              <a:t>スタート</a:t>
            </a:r>
            <a:r>
              <a:rPr kumimoji="1" lang="ja-JP" altLang="en-US" dirty="0" smtClean="0">
                <a:solidFill>
                  <a:srgbClr val="0000FF"/>
                </a:solidFill>
              </a:rPr>
              <a:t>ビット</a:t>
            </a:r>
            <a:endParaRPr kumimoji="1" lang="ja-JP" altLang="en-US" dirty="0">
              <a:solidFill>
                <a:srgbClr val="0000FF"/>
              </a:solidFill>
            </a:endParaRPr>
          </a:p>
        </p:txBody>
      </p:sp>
      <p:cxnSp>
        <p:nvCxnSpPr>
          <p:cNvPr id="133" name="直線矢印コネクタ 132"/>
          <p:cNvCxnSpPr/>
          <p:nvPr/>
        </p:nvCxnSpPr>
        <p:spPr>
          <a:xfrm flipH="1">
            <a:off x="2051720" y="2348880"/>
            <a:ext cx="936104" cy="61206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4" name="テキスト ボックス 133"/>
          <p:cNvSpPr txBox="1"/>
          <p:nvPr/>
        </p:nvSpPr>
        <p:spPr>
          <a:xfrm>
            <a:off x="4932040" y="5085184"/>
            <a:ext cx="3335721" cy="369332"/>
          </a:xfrm>
          <a:prstGeom prst="rect">
            <a:avLst/>
          </a:prstGeom>
          <a:noFill/>
        </p:spPr>
        <p:txBody>
          <a:bodyPr wrap="none" rtlCol="0">
            <a:spAutoFit/>
          </a:bodyPr>
          <a:lstStyle/>
          <a:p>
            <a:r>
              <a:rPr lang="en-US" altLang="ja-JP" dirty="0" smtClean="0"/>
              <a:t>HDLC(High </a:t>
            </a:r>
            <a:r>
              <a:rPr lang="en-US" altLang="ja-JP" dirty="0"/>
              <a:t>Data Link Control)</a:t>
            </a:r>
            <a:r>
              <a:rPr lang="ja-JP" altLang="en-US" dirty="0" smtClean="0"/>
              <a:t>など</a:t>
            </a:r>
            <a:endParaRPr kumimoji="1" lang="ja-JP" altLang="en-US" dirty="0" smtClean="0"/>
          </a:p>
        </p:txBody>
      </p:sp>
      <p:sp>
        <p:nvSpPr>
          <p:cNvPr id="135" name="テキスト ボックス 134"/>
          <p:cNvSpPr txBox="1"/>
          <p:nvPr/>
        </p:nvSpPr>
        <p:spPr>
          <a:xfrm>
            <a:off x="827584" y="4689140"/>
            <a:ext cx="1476686" cy="369332"/>
          </a:xfrm>
          <a:prstGeom prst="rect">
            <a:avLst/>
          </a:prstGeom>
          <a:noFill/>
        </p:spPr>
        <p:txBody>
          <a:bodyPr wrap="none" rtlCol="0">
            <a:spAutoFit/>
          </a:bodyPr>
          <a:lstStyle/>
          <a:p>
            <a:r>
              <a:rPr lang="ja-JP" altLang="en-US" dirty="0" smtClean="0"/>
              <a:t>フレーム同期</a:t>
            </a:r>
            <a:endParaRPr kumimoji="1" lang="ja-JP" altLang="en-US" dirty="0" smtClean="0"/>
          </a:p>
        </p:txBody>
      </p:sp>
      <p:sp>
        <p:nvSpPr>
          <p:cNvPr id="136" name="テキスト ボックス 135"/>
          <p:cNvSpPr txBox="1"/>
          <p:nvPr/>
        </p:nvSpPr>
        <p:spPr>
          <a:xfrm>
            <a:off x="2915816" y="4689140"/>
            <a:ext cx="3225563" cy="369332"/>
          </a:xfrm>
          <a:prstGeom prst="rect">
            <a:avLst/>
          </a:prstGeom>
          <a:noFill/>
        </p:spPr>
        <p:txBody>
          <a:bodyPr wrap="none" rtlCol="0">
            <a:spAutoFit/>
          </a:bodyPr>
          <a:lstStyle/>
          <a:p>
            <a:r>
              <a:rPr lang="ja-JP" altLang="en-US" dirty="0" smtClean="0"/>
              <a:t>フレームを検出するための同期</a:t>
            </a:r>
            <a:endParaRPr kumimoji="1" lang="ja-JP" altLang="en-US" dirty="0" smtClean="0"/>
          </a:p>
        </p:txBody>
      </p:sp>
    </p:spTree>
    <p:extLst>
      <p:ext uri="{BB962C8B-B14F-4D97-AF65-F5344CB8AC3E}">
        <p14:creationId xmlns:p14="http://schemas.microsoft.com/office/powerpoint/2010/main" val="272527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05937" y="272262"/>
            <a:ext cx="3732112" cy="523220"/>
          </a:xfrm>
        </p:spPr>
        <p:txBody>
          <a:bodyPr wrap="none">
            <a:spAutoFit/>
          </a:bodyPr>
          <a:lstStyle/>
          <a:p>
            <a:r>
              <a:rPr lang="ja-JP" altLang="en-US" sz="2800" dirty="0" smtClean="0"/>
              <a:t>データ通信のプロトコル</a:t>
            </a:r>
            <a:endParaRPr kumimoji="1" lang="ja-JP" altLang="en-US" sz="2800" dirty="0"/>
          </a:p>
        </p:txBody>
      </p:sp>
      <p:sp>
        <p:nvSpPr>
          <p:cNvPr id="9" name="テキスト ボックス 8"/>
          <p:cNvSpPr txBox="1"/>
          <p:nvPr/>
        </p:nvSpPr>
        <p:spPr>
          <a:xfrm>
            <a:off x="791580" y="2026585"/>
            <a:ext cx="7524836" cy="646331"/>
          </a:xfrm>
          <a:prstGeom prst="rect">
            <a:avLst/>
          </a:prstGeom>
          <a:noFill/>
        </p:spPr>
        <p:txBody>
          <a:bodyPr wrap="square" rtlCol="0">
            <a:spAutoFit/>
          </a:bodyPr>
          <a:lstStyle/>
          <a:p>
            <a:r>
              <a:rPr lang="en-US" altLang="ja-JP" dirty="0" smtClean="0"/>
              <a:t>1977</a:t>
            </a:r>
            <a:r>
              <a:rPr lang="ja-JP" altLang="en-US" dirty="0" smtClean="0"/>
              <a:t>年に</a:t>
            </a:r>
            <a:r>
              <a:rPr lang="en-US" altLang="ja-JP" dirty="0" smtClean="0"/>
              <a:t>ISO</a:t>
            </a:r>
            <a:r>
              <a:rPr lang="ja-JP" altLang="en-US" dirty="0" smtClean="0"/>
              <a:t>が、データ通信に必要なプロトコルを</a:t>
            </a:r>
            <a:r>
              <a:rPr lang="en-US" altLang="ja-JP" dirty="0" smtClean="0">
                <a:solidFill>
                  <a:srgbClr val="0000FF"/>
                </a:solidFill>
              </a:rPr>
              <a:t>7</a:t>
            </a:r>
            <a:r>
              <a:rPr lang="ja-JP" altLang="en-US" dirty="0" err="1" smtClean="0">
                <a:solidFill>
                  <a:srgbClr val="0000FF"/>
                </a:solidFill>
              </a:rPr>
              <a:t>つの</a:t>
            </a:r>
            <a:r>
              <a:rPr lang="ja-JP" altLang="en-US" dirty="0" smtClean="0">
                <a:solidFill>
                  <a:srgbClr val="0000FF"/>
                </a:solidFill>
              </a:rPr>
              <a:t>層</a:t>
            </a:r>
            <a:r>
              <a:rPr lang="en-US" altLang="ja-JP" dirty="0" smtClean="0">
                <a:solidFill>
                  <a:srgbClr val="0000FF"/>
                </a:solidFill>
              </a:rPr>
              <a:t>(</a:t>
            </a:r>
            <a:r>
              <a:rPr lang="ja-JP" altLang="en-US" dirty="0" smtClean="0">
                <a:solidFill>
                  <a:srgbClr val="0000FF"/>
                </a:solidFill>
              </a:rPr>
              <a:t>レイヤ</a:t>
            </a:r>
            <a:r>
              <a:rPr lang="en-US" altLang="ja-JP" dirty="0" smtClean="0">
                <a:solidFill>
                  <a:srgbClr val="0000FF"/>
                </a:solidFill>
              </a:rPr>
              <a:t>)</a:t>
            </a:r>
            <a:r>
              <a:rPr lang="ja-JP" altLang="en-US" dirty="0" smtClean="0"/>
              <a:t>に分類し、各層の役割について定義した</a:t>
            </a:r>
            <a:r>
              <a:rPr lang="en-US" altLang="ja-JP" dirty="0" smtClean="0">
                <a:solidFill>
                  <a:srgbClr val="0000FF"/>
                </a:solidFill>
              </a:rPr>
              <a:t>OSI (Open Systems Interconnection)</a:t>
            </a:r>
            <a:r>
              <a:rPr lang="ja-JP" altLang="en-US" dirty="0" smtClean="0">
                <a:solidFill>
                  <a:srgbClr val="0000FF"/>
                </a:solidFill>
              </a:rPr>
              <a:t>参照モデル</a:t>
            </a:r>
            <a:endParaRPr kumimoji="1" lang="ja-JP" altLang="en-US" dirty="0">
              <a:solidFill>
                <a:srgbClr val="0000FF"/>
              </a:solidFill>
            </a:endParaRPr>
          </a:p>
        </p:txBody>
      </p:sp>
      <p:sp>
        <p:nvSpPr>
          <p:cNvPr id="7" name="テキスト ボックス 6"/>
          <p:cNvSpPr txBox="1"/>
          <p:nvPr/>
        </p:nvSpPr>
        <p:spPr>
          <a:xfrm>
            <a:off x="727352" y="3239688"/>
            <a:ext cx="7661072" cy="369332"/>
          </a:xfrm>
          <a:prstGeom prst="rect">
            <a:avLst/>
          </a:prstGeom>
          <a:noFill/>
        </p:spPr>
        <p:txBody>
          <a:bodyPr wrap="none" rtlCol="0">
            <a:spAutoFit/>
          </a:bodyPr>
          <a:lstStyle/>
          <a:p>
            <a:r>
              <a:rPr kumimoji="1" lang="ja-JP" altLang="en-US" dirty="0" smtClean="0"/>
              <a:t>階層化するメリット</a:t>
            </a:r>
            <a:r>
              <a:rPr kumimoji="1" lang="en-US" altLang="ja-JP" dirty="0" smtClean="0"/>
              <a:t>: </a:t>
            </a:r>
            <a:r>
              <a:rPr kumimoji="1" lang="ja-JP" altLang="en-US" dirty="0" smtClean="0"/>
              <a:t>各層が</a:t>
            </a:r>
            <a:r>
              <a:rPr lang="ja-JP" altLang="en-US" dirty="0" smtClean="0"/>
              <a:t>他の層を意識せずに、</a:t>
            </a:r>
            <a:r>
              <a:rPr kumimoji="1" lang="ja-JP" altLang="en-US" dirty="0" smtClean="0"/>
              <a:t>独立して進化・改良できる点</a:t>
            </a:r>
            <a:endParaRPr kumimoji="1" lang="ja-JP" altLang="en-US" dirty="0"/>
          </a:p>
        </p:txBody>
      </p:sp>
      <p:sp>
        <p:nvSpPr>
          <p:cNvPr id="8" name="テキスト ボックス 7"/>
          <p:cNvSpPr txBox="1"/>
          <p:nvPr/>
        </p:nvSpPr>
        <p:spPr>
          <a:xfrm>
            <a:off x="935596" y="3942926"/>
            <a:ext cx="7272808" cy="2031325"/>
          </a:xfrm>
          <a:prstGeom prst="rect">
            <a:avLst/>
          </a:prstGeom>
          <a:noFill/>
        </p:spPr>
        <p:txBody>
          <a:bodyPr wrap="square" rtlCol="0">
            <a:spAutoFit/>
          </a:bodyPr>
          <a:lstStyle/>
          <a:p>
            <a:r>
              <a:rPr kumimoji="1" lang="ja-JP" altLang="en-US" dirty="0" smtClean="0"/>
              <a:t>例</a:t>
            </a:r>
            <a:r>
              <a:rPr kumimoji="1" lang="en-US" altLang="ja-JP" dirty="0" smtClean="0"/>
              <a:t>)</a:t>
            </a:r>
            <a:endParaRPr kumimoji="1" lang="ja-JP" altLang="en-US" dirty="0" smtClean="0"/>
          </a:p>
          <a:p>
            <a:r>
              <a:rPr kumimoji="1" lang="ja-JP" altLang="en-US" dirty="0" smtClean="0"/>
              <a:t>　</a:t>
            </a:r>
            <a:r>
              <a:rPr kumimoji="1" lang="en-US" altLang="ja-JP" dirty="0" smtClean="0"/>
              <a:t>INS64(ISDN)</a:t>
            </a:r>
            <a:r>
              <a:rPr kumimoji="1" lang="ja-JP" altLang="en-US" dirty="0" smtClean="0"/>
              <a:t>回線を使い、</a:t>
            </a:r>
            <a:r>
              <a:rPr kumimoji="1" lang="en-US" altLang="ja-JP" dirty="0" smtClean="0"/>
              <a:t>Internet Explorer(IE)</a:t>
            </a:r>
            <a:r>
              <a:rPr kumimoji="1" lang="ja-JP" altLang="en-US" dirty="0" smtClean="0"/>
              <a:t>で</a:t>
            </a:r>
            <a:r>
              <a:rPr kumimoji="1" lang="en-US" altLang="ja-JP" dirty="0" smtClean="0"/>
              <a:t>YouTube</a:t>
            </a:r>
            <a:r>
              <a:rPr kumimoji="1" lang="ja-JP" altLang="en-US" dirty="0" smtClean="0"/>
              <a:t>を見ていた人が、遅いので高速のフレッツ光</a:t>
            </a:r>
            <a:r>
              <a:rPr kumimoji="1" lang="en-US" altLang="ja-JP" dirty="0" smtClean="0"/>
              <a:t>(FTTH)</a:t>
            </a:r>
            <a:r>
              <a:rPr kumimoji="1" lang="ja-JP" altLang="en-US" dirty="0" smtClean="0"/>
              <a:t>に変えたところで、</a:t>
            </a:r>
            <a:r>
              <a:rPr lang="en-US" altLang="ja-JP" dirty="0" smtClean="0"/>
              <a:t> IE</a:t>
            </a:r>
            <a:r>
              <a:rPr lang="ja-JP" altLang="en-US" dirty="0" err="1" smtClean="0"/>
              <a:t>まで</a:t>
            </a:r>
            <a:r>
              <a:rPr lang="ja-JP" altLang="en-US" dirty="0" smtClean="0"/>
              <a:t>他のものに乗り換える必要はない。つまり、</a:t>
            </a:r>
            <a:r>
              <a:rPr lang="en-US" altLang="ja-JP" dirty="0" smtClean="0"/>
              <a:t>IE</a:t>
            </a:r>
            <a:r>
              <a:rPr lang="ja-JP" altLang="en-US" dirty="0" smtClean="0"/>
              <a:t>はレイヤ</a:t>
            </a:r>
            <a:r>
              <a:rPr lang="en-US" altLang="ja-JP" dirty="0" smtClean="0"/>
              <a:t>7</a:t>
            </a:r>
            <a:r>
              <a:rPr lang="ja-JP" altLang="en-US" dirty="0" smtClean="0"/>
              <a:t>のアプリケーション層のソフトであり、</a:t>
            </a:r>
            <a:r>
              <a:rPr lang="en-US" altLang="ja-JP" dirty="0" smtClean="0"/>
              <a:t>INS64</a:t>
            </a:r>
            <a:r>
              <a:rPr lang="ja-JP" altLang="en-US" dirty="0" smtClean="0"/>
              <a:t>やフレッツ光は、レイヤ</a:t>
            </a:r>
            <a:r>
              <a:rPr lang="en-US" altLang="ja-JP" dirty="0" smtClean="0"/>
              <a:t>1</a:t>
            </a:r>
            <a:r>
              <a:rPr lang="ja-JP" altLang="en-US" dirty="0" smtClean="0"/>
              <a:t>の物理層のサービスである。物理層のサービスを乗り換えても、その遥か上位層のアプリの使い方にまでは影響が及ばない。</a:t>
            </a:r>
            <a:endParaRPr kumimoji="1" lang="ja-JP" altLang="en-US" dirty="0"/>
          </a:p>
        </p:txBody>
      </p:sp>
      <p:sp>
        <p:nvSpPr>
          <p:cNvPr id="10" name="テキスト ボックス 9"/>
          <p:cNvSpPr txBox="1"/>
          <p:nvPr/>
        </p:nvSpPr>
        <p:spPr>
          <a:xfrm>
            <a:off x="791580" y="1090481"/>
            <a:ext cx="7524836" cy="646331"/>
          </a:xfrm>
          <a:prstGeom prst="rect">
            <a:avLst/>
          </a:prstGeom>
          <a:noFill/>
        </p:spPr>
        <p:txBody>
          <a:bodyPr wrap="square" rtlCol="0">
            <a:spAutoFit/>
          </a:bodyPr>
          <a:lstStyle/>
          <a:p>
            <a:r>
              <a:rPr kumimoji="1" lang="ja-JP" altLang="en-US" dirty="0" smtClean="0"/>
              <a:t>データ通信</a:t>
            </a:r>
            <a:r>
              <a:rPr lang="ja-JP" altLang="en-US" dirty="0" smtClean="0"/>
              <a:t>には、データを送る手順やデータの形式等を取り決めた</a:t>
            </a:r>
            <a:r>
              <a:rPr kumimoji="1" lang="ja-JP" altLang="en-US" dirty="0" smtClean="0">
                <a:solidFill>
                  <a:srgbClr val="0000FF"/>
                </a:solidFill>
              </a:rPr>
              <a:t>プロトコル</a:t>
            </a:r>
            <a:r>
              <a:rPr kumimoji="1" lang="en-US" altLang="ja-JP" dirty="0" smtClean="0"/>
              <a:t>(</a:t>
            </a:r>
            <a:r>
              <a:rPr kumimoji="1" lang="ja-JP" altLang="en-US" dirty="0" smtClean="0"/>
              <a:t>規約</a:t>
            </a:r>
            <a:r>
              <a:rPr kumimoji="1" lang="en-US" altLang="ja-JP" dirty="0" smtClean="0"/>
              <a:t>)</a:t>
            </a:r>
            <a:r>
              <a:rPr kumimoji="1" lang="ja-JP" altLang="en-US" dirty="0" smtClean="0"/>
              <a:t>が必要。</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395536" y="1124744"/>
            <a:ext cx="8280920" cy="5616624"/>
          </a:xfrm>
          <a:prstGeom prst="rect">
            <a:avLst/>
          </a:prstGeom>
          <a:gradFill>
            <a:gsLst>
              <a:gs pos="0">
                <a:srgbClr val="FF99FF"/>
              </a:gs>
              <a:gs pos="100000">
                <a:srgbClr val="66FFFF"/>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 name="タイトル 1"/>
          <p:cNvSpPr>
            <a:spLocks noGrp="1"/>
          </p:cNvSpPr>
          <p:nvPr>
            <p:ph type="ctrTitle"/>
          </p:nvPr>
        </p:nvSpPr>
        <p:spPr>
          <a:xfrm>
            <a:off x="1583837" y="272262"/>
            <a:ext cx="5976316" cy="523220"/>
          </a:xfrm>
        </p:spPr>
        <p:txBody>
          <a:bodyPr wrap="none">
            <a:spAutoFit/>
          </a:bodyPr>
          <a:lstStyle/>
          <a:p>
            <a:r>
              <a:rPr lang="en-US" altLang="ja-JP" sz="2800" dirty="0" smtClean="0"/>
              <a:t>OSI</a:t>
            </a:r>
            <a:r>
              <a:rPr lang="ja-JP" altLang="en-US" sz="2800" dirty="0" smtClean="0"/>
              <a:t>参照モデルでの各層の役割の規定</a:t>
            </a:r>
            <a:endParaRPr kumimoji="1" lang="ja-JP" altLang="en-US" sz="2800" dirty="0"/>
          </a:p>
        </p:txBody>
      </p:sp>
      <p:sp>
        <p:nvSpPr>
          <p:cNvPr id="8" name="テキスト ボックス 7"/>
          <p:cNvSpPr txBox="1"/>
          <p:nvPr/>
        </p:nvSpPr>
        <p:spPr>
          <a:xfrm>
            <a:off x="2403629" y="5651956"/>
            <a:ext cx="800219" cy="338554"/>
          </a:xfrm>
          <a:prstGeom prst="rect">
            <a:avLst/>
          </a:prstGeom>
          <a:noFill/>
        </p:spPr>
        <p:txBody>
          <a:bodyPr wrap="none" rtlCol="0">
            <a:spAutoFit/>
          </a:bodyPr>
          <a:lstStyle/>
          <a:p>
            <a:r>
              <a:rPr lang="ja-JP" altLang="en-US" sz="1600" dirty="0" smtClean="0"/>
              <a:t>物理層</a:t>
            </a:r>
            <a:endParaRPr kumimoji="1" lang="ja-JP" altLang="en-US" sz="1600" dirty="0"/>
          </a:p>
        </p:txBody>
      </p:sp>
      <p:sp>
        <p:nvSpPr>
          <p:cNvPr id="10" name="テキスト ボックス 9"/>
          <p:cNvSpPr txBox="1"/>
          <p:nvPr/>
        </p:nvSpPr>
        <p:spPr>
          <a:xfrm>
            <a:off x="2125674" y="4931876"/>
            <a:ext cx="1438214" cy="338554"/>
          </a:xfrm>
          <a:prstGeom prst="rect">
            <a:avLst/>
          </a:prstGeom>
          <a:noFill/>
        </p:spPr>
        <p:txBody>
          <a:bodyPr wrap="none" rtlCol="0">
            <a:spAutoFit/>
          </a:bodyPr>
          <a:lstStyle/>
          <a:p>
            <a:r>
              <a:rPr lang="ja-JP" altLang="en-US" sz="1600" dirty="0" smtClean="0"/>
              <a:t>データリンク層</a:t>
            </a:r>
            <a:endParaRPr kumimoji="1" lang="ja-JP" altLang="en-US" sz="1600" dirty="0"/>
          </a:p>
        </p:txBody>
      </p:sp>
      <p:sp>
        <p:nvSpPr>
          <p:cNvPr id="11" name="テキスト ボックス 10"/>
          <p:cNvSpPr txBox="1"/>
          <p:nvPr/>
        </p:nvSpPr>
        <p:spPr>
          <a:xfrm>
            <a:off x="2143306" y="4211796"/>
            <a:ext cx="1420582" cy="338554"/>
          </a:xfrm>
          <a:prstGeom prst="rect">
            <a:avLst/>
          </a:prstGeom>
          <a:noFill/>
        </p:spPr>
        <p:txBody>
          <a:bodyPr wrap="none" rtlCol="0">
            <a:spAutoFit/>
          </a:bodyPr>
          <a:lstStyle/>
          <a:p>
            <a:r>
              <a:rPr lang="ja-JP" altLang="en-US" sz="1600" dirty="0" smtClean="0"/>
              <a:t>ネットワーク層</a:t>
            </a:r>
            <a:endParaRPr kumimoji="1" lang="ja-JP" altLang="en-US" sz="1600" dirty="0"/>
          </a:p>
        </p:txBody>
      </p:sp>
      <p:sp>
        <p:nvSpPr>
          <p:cNvPr id="12" name="テキスト ボックス 11"/>
          <p:cNvSpPr txBox="1"/>
          <p:nvPr/>
        </p:nvSpPr>
        <p:spPr>
          <a:xfrm>
            <a:off x="2056618" y="3501008"/>
            <a:ext cx="1579278" cy="338554"/>
          </a:xfrm>
          <a:prstGeom prst="rect">
            <a:avLst/>
          </a:prstGeom>
          <a:noFill/>
        </p:spPr>
        <p:txBody>
          <a:bodyPr wrap="none" rtlCol="0">
            <a:spAutoFit/>
          </a:bodyPr>
          <a:lstStyle/>
          <a:p>
            <a:r>
              <a:rPr lang="ja-JP" altLang="en-US" sz="1600" dirty="0" smtClean="0"/>
              <a:t>トランスポート層</a:t>
            </a:r>
            <a:endParaRPr kumimoji="1" lang="ja-JP" altLang="en-US" sz="1600" dirty="0"/>
          </a:p>
        </p:txBody>
      </p:sp>
      <p:sp>
        <p:nvSpPr>
          <p:cNvPr id="13" name="テキスト ボックス 12"/>
          <p:cNvSpPr txBox="1"/>
          <p:nvPr/>
        </p:nvSpPr>
        <p:spPr>
          <a:xfrm>
            <a:off x="2195736" y="2730406"/>
            <a:ext cx="1220206" cy="338554"/>
          </a:xfrm>
          <a:prstGeom prst="rect">
            <a:avLst/>
          </a:prstGeom>
          <a:noFill/>
        </p:spPr>
        <p:txBody>
          <a:bodyPr wrap="none" rtlCol="0">
            <a:spAutoFit/>
          </a:bodyPr>
          <a:lstStyle/>
          <a:p>
            <a:r>
              <a:rPr lang="ja-JP" altLang="en-US" sz="1600" dirty="0" smtClean="0"/>
              <a:t>セッション層</a:t>
            </a:r>
            <a:endParaRPr kumimoji="1" lang="ja-JP" altLang="en-US" sz="1600" dirty="0"/>
          </a:p>
        </p:txBody>
      </p:sp>
      <p:sp>
        <p:nvSpPr>
          <p:cNvPr id="14" name="テキスト ボックス 13"/>
          <p:cNvSpPr txBox="1"/>
          <p:nvPr/>
        </p:nvSpPr>
        <p:spPr>
          <a:xfrm>
            <a:off x="1854257" y="2010326"/>
            <a:ext cx="1997663" cy="338554"/>
          </a:xfrm>
          <a:prstGeom prst="rect">
            <a:avLst/>
          </a:prstGeom>
          <a:noFill/>
        </p:spPr>
        <p:txBody>
          <a:bodyPr wrap="none" rtlCol="0">
            <a:spAutoFit/>
          </a:bodyPr>
          <a:lstStyle/>
          <a:p>
            <a:r>
              <a:rPr lang="ja-JP" altLang="en-US" sz="1600" dirty="0" smtClean="0"/>
              <a:t>プレゼンテーション層</a:t>
            </a:r>
            <a:endParaRPr kumimoji="1" lang="ja-JP" altLang="en-US" sz="1600" dirty="0"/>
          </a:p>
        </p:txBody>
      </p:sp>
      <p:sp>
        <p:nvSpPr>
          <p:cNvPr id="15" name="テキスト ボックス 14"/>
          <p:cNvSpPr txBox="1"/>
          <p:nvPr/>
        </p:nvSpPr>
        <p:spPr>
          <a:xfrm>
            <a:off x="1979712" y="1290246"/>
            <a:ext cx="1789272" cy="338554"/>
          </a:xfrm>
          <a:prstGeom prst="rect">
            <a:avLst/>
          </a:prstGeom>
          <a:noFill/>
        </p:spPr>
        <p:txBody>
          <a:bodyPr wrap="none" rtlCol="0">
            <a:spAutoFit/>
          </a:bodyPr>
          <a:lstStyle/>
          <a:p>
            <a:r>
              <a:rPr lang="ja-JP" altLang="en-US" sz="1600" dirty="0" smtClean="0"/>
              <a:t>アプリケーション層</a:t>
            </a:r>
            <a:endParaRPr kumimoji="1" lang="ja-JP" altLang="en-US" sz="1600" dirty="0"/>
          </a:p>
        </p:txBody>
      </p:sp>
      <p:sp>
        <p:nvSpPr>
          <p:cNvPr id="17" name="テキスト ボックス 16"/>
          <p:cNvSpPr txBox="1"/>
          <p:nvPr/>
        </p:nvSpPr>
        <p:spPr>
          <a:xfrm>
            <a:off x="1051289" y="550852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1</a:t>
            </a:r>
            <a:r>
              <a:rPr kumimoji="1" lang="ja-JP" altLang="en-US" sz="1600" dirty="0" smtClean="0"/>
              <a:t>層</a:t>
            </a:r>
          </a:p>
          <a:p>
            <a:pPr algn="ctr"/>
            <a:r>
              <a:rPr kumimoji="1" lang="en-US" altLang="ja-JP" sz="1600" dirty="0" smtClean="0"/>
              <a:t>(Layer1)</a:t>
            </a:r>
            <a:endParaRPr kumimoji="1" lang="ja-JP" altLang="en-US" sz="1600" dirty="0"/>
          </a:p>
        </p:txBody>
      </p:sp>
      <p:sp>
        <p:nvSpPr>
          <p:cNvPr id="18" name="テキスト ボックス 17"/>
          <p:cNvSpPr txBox="1"/>
          <p:nvPr/>
        </p:nvSpPr>
        <p:spPr>
          <a:xfrm>
            <a:off x="1051289" y="478844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2</a:t>
            </a:r>
            <a:r>
              <a:rPr kumimoji="1" lang="ja-JP" altLang="en-US" sz="1600" dirty="0" smtClean="0"/>
              <a:t>層</a:t>
            </a:r>
          </a:p>
          <a:p>
            <a:pPr algn="ctr"/>
            <a:r>
              <a:rPr kumimoji="1" lang="en-US" altLang="ja-JP" sz="1600" dirty="0" smtClean="0"/>
              <a:t>(Layer2)</a:t>
            </a:r>
            <a:endParaRPr kumimoji="1" lang="ja-JP" altLang="en-US" sz="1600" dirty="0"/>
          </a:p>
        </p:txBody>
      </p:sp>
      <p:sp>
        <p:nvSpPr>
          <p:cNvPr id="19" name="テキスト ボックス 18"/>
          <p:cNvSpPr txBox="1"/>
          <p:nvPr/>
        </p:nvSpPr>
        <p:spPr>
          <a:xfrm>
            <a:off x="323528" y="2370366"/>
            <a:ext cx="800219" cy="338554"/>
          </a:xfrm>
          <a:prstGeom prst="rect">
            <a:avLst/>
          </a:prstGeom>
          <a:noFill/>
        </p:spPr>
        <p:txBody>
          <a:bodyPr wrap="none" rtlCol="0">
            <a:spAutoFit/>
          </a:bodyPr>
          <a:lstStyle/>
          <a:p>
            <a:r>
              <a:rPr lang="ja-JP" altLang="en-US" sz="1600" dirty="0" smtClean="0"/>
              <a:t>上位層</a:t>
            </a:r>
            <a:endParaRPr kumimoji="1" lang="ja-JP" altLang="en-US" sz="1600" dirty="0"/>
          </a:p>
        </p:txBody>
      </p:sp>
      <p:sp>
        <p:nvSpPr>
          <p:cNvPr id="21" name="正方形/長方形 20"/>
          <p:cNvSpPr/>
          <p:nvPr/>
        </p:nvSpPr>
        <p:spPr>
          <a:xfrm>
            <a:off x="395536" y="764704"/>
            <a:ext cx="8280920" cy="59766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22" name="テキスト ボックス 21"/>
          <p:cNvSpPr txBox="1"/>
          <p:nvPr/>
        </p:nvSpPr>
        <p:spPr>
          <a:xfrm>
            <a:off x="323528" y="5250686"/>
            <a:ext cx="800219" cy="338554"/>
          </a:xfrm>
          <a:prstGeom prst="rect">
            <a:avLst/>
          </a:prstGeom>
          <a:noFill/>
        </p:spPr>
        <p:txBody>
          <a:bodyPr wrap="none" rtlCol="0">
            <a:spAutoFit/>
          </a:bodyPr>
          <a:lstStyle/>
          <a:p>
            <a:r>
              <a:rPr lang="ja-JP" altLang="en-US" sz="1600" dirty="0" smtClean="0"/>
              <a:t>下位層</a:t>
            </a:r>
            <a:endParaRPr kumimoji="1" lang="ja-JP" altLang="en-US" sz="1600" dirty="0"/>
          </a:p>
        </p:txBody>
      </p:sp>
      <p:cxnSp>
        <p:nvCxnSpPr>
          <p:cNvPr id="24" name="直線コネクタ 23"/>
          <p:cNvCxnSpPr/>
          <p:nvPr/>
        </p:nvCxnSpPr>
        <p:spPr>
          <a:xfrm>
            <a:off x="1043608" y="764704"/>
            <a:ext cx="0" cy="5976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395536" y="1124744"/>
            <a:ext cx="8280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1043608" y="184482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043608" y="256490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1043608" y="328498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1043608" y="544522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1043608" y="472514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395536" y="4005064"/>
            <a:ext cx="8280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043608" y="406836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3</a:t>
            </a:r>
            <a:r>
              <a:rPr kumimoji="1" lang="ja-JP" altLang="en-US" sz="1600" dirty="0" smtClean="0"/>
              <a:t>層</a:t>
            </a:r>
          </a:p>
          <a:p>
            <a:pPr algn="ctr"/>
            <a:r>
              <a:rPr kumimoji="1" lang="en-US" altLang="ja-JP" sz="1600" dirty="0" smtClean="0"/>
              <a:t>(Layer3)</a:t>
            </a:r>
            <a:endParaRPr kumimoji="1" lang="ja-JP" altLang="en-US" sz="1600" dirty="0"/>
          </a:p>
        </p:txBody>
      </p:sp>
      <p:sp>
        <p:nvSpPr>
          <p:cNvPr id="44" name="テキスト ボックス 43"/>
          <p:cNvSpPr txBox="1"/>
          <p:nvPr/>
        </p:nvSpPr>
        <p:spPr>
          <a:xfrm>
            <a:off x="1043608" y="334828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4</a:t>
            </a:r>
            <a:r>
              <a:rPr kumimoji="1" lang="ja-JP" altLang="en-US" sz="1600" dirty="0" smtClean="0"/>
              <a:t>層</a:t>
            </a:r>
          </a:p>
          <a:p>
            <a:pPr algn="ctr"/>
            <a:r>
              <a:rPr kumimoji="1" lang="en-US" altLang="ja-JP" sz="1600" dirty="0" smtClean="0"/>
              <a:t>(Layer4)</a:t>
            </a:r>
            <a:endParaRPr kumimoji="1" lang="ja-JP" altLang="en-US" sz="1600" dirty="0"/>
          </a:p>
        </p:txBody>
      </p:sp>
      <p:cxnSp>
        <p:nvCxnSpPr>
          <p:cNvPr id="45" name="直線コネクタ 44"/>
          <p:cNvCxnSpPr/>
          <p:nvPr/>
        </p:nvCxnSpPr>
        <p:spPr>
          <a:xfrm>
            <a:off x="1907704" y="764704"/>
            <a:ext cx="0" cy="540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779912" y="764704"/>
            <a:ext cx="0" cy="59766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058970" y="262820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5</a:t>
            </a:r>
            <a:r>
              <a:rPr kumimoji="1" lang="ja-JP" altLang="en-US" sz="1600" dirty="0" smtClean="0"/>
              <a:t>層</a:t>
            </a:r>
          </a:p>
          <a:p>
            <a:pPr algn="ctr"/>
            <a:r>
              <a:rPr kumimoji="1" lang="en-US" altLang="ja-JP" sz="1600" dirty="0" smtClean="0"/>
              <a:t>(Layer5)</a:t>
            </a:r>
            <a:endParaRPr kumimoji="1" lang="ja-JP" altLang="en-US" sz="1600" dirty="0"/>
          </a:p>
        </p:txBody>
      </p:sp>
      <p:sp>
        <p:nvSpPr>
          <p:cNvPr id="48" name="テキスト ボックス 47"/>
          <p:cNvSpPr txBox="1"/>
          <p:nvPr/>
        </p:nvSpPr>
        <p:spPr>
          <a:xfrm>
            <a:off x="1051289" y="1908121"/>
            <a:ext cx="859659" cy="584775"/>
          </a:xfrm>
          <a:prstGeom prst="rect">
            <a:avLst/>
          </a:prstGeom>
          <a:noFill/>
        </p:spPr>
        <p:txBody>
          <a:bodyPr wrap="none" rtlCol="0">
            <a:spAutoFit/>
          </a:bodyPr>
          <a:lstStyle/>
          <a:p>
            <a:pPr algn="ctr"/>
            <a:r>
              <a:rPr kumimoji="1" lang="ja-JP" altLang="en-US" sz="1600" dirty="0" smtClean="0"/>
              <a:t>第</a:t>
            </a:r>
            <a:r>
              <a:rPr lang="en-US" altLang="ja-JP" sz="1600" dirty="0" smtClean="0"/>
              <a:t>6</a:t>
            </a:r>
            <a:r>
              <a:rPr kumimoji="1" lang="ja-JP" altLang="en-US" sz="1600" dirty="0" smtClean="0"/>
              <a:t>層</a:t>
            </a:r>
          </a:p>
          <a:p>
            <a:pPr algn="ctr"/>
            <a:r>
              <a:rPr kumimoji="1" lang="en-US" altLang="ja-JP" sz="1600" dirty="0" smtClean="0"/>
              <a:t>(Layer6)</a:t>
            </a:r>
            <a:endParaRPr kumimoji="1" lang="ja-JP" altLang="en-US" sz="1600" dirty="0"/>
          </a:p>
        </p:txBody>
      </p:sp>
      <p:sp>
        <p:nvSpPr>
          <p:cNvPr id="49" name="テキスト ボックス 48"/>
          <p:cNvSpPr txBox="1"/>
          <p:nvPr/>
        </p:nvSpPr>
        <p:spPr>
          <a:xfrm>
            <a:off x="1051289" y="1188041"/>
            <a:ext cx="859659" cy="584775"/>
          </a:xfrm>
          <a:prstGeom prst="rect">
            <a:avLst/>
          </a:prstGeom>
          <a:noFill/>
        </p:spPr>
        <p:txBody>
          <a:bodyPr wrap="none" rtlCol="0">
            <a:spAutoFit/>
          </a:bodyPr>
          <a:lstStyle/>
          <a:p>
            <a:pPr algn="ctr"/>
            <a:r>
              <a:rPr kumimoji="1" lang="ja-JP" altLang="en-US" sz="1600" dirty="0" smtClean="0"/>
              <a:t>第</a:t>
            </a:r>
            <a:r>
              <a:rPr kumimoji="1" lang="en-US" altLang="ja-JP" sz="1600" dirty="0" smtClean="0"/>
              <a:t>7</a:t>
            </a:r>
            <a:r>
              <a:rPr kumimoji="1" lang="ja-JP" altLang="en-US" sz="1600" dirty="0" smtClean="0"/>
              <a:t>層</a:t>
            </a:r>
          </a:p>
          <a:p>
            <a:pPr algn="ctr"/>
            <a:r>
              <a:rPr kumimoji="1" lang="en-US" altLang="ja-JP" sz="1600" dirty="0" smtClean="0"/>
              <a:t>(Layer7)</a:t>
            </a:r>
            <a:endParaRPr kumimoji="1" lang="ja-JP" altLang="en-US" sz="1600" dirty="0"/>
          </a:p>
        </p:txBody>
      </p:sp>
      <p:sp>
        <p:nvSpPr>
          <p:cNvPr id="50" name="テキスト ボックス 49"/>
          <p:cNvSpPr txBox="1"/>
          <p:nvPr/>
        </p:nvSpPr>
        <p:spPr>
          <a:xfrm>
            <a:off x="2339752" y="764704"/>
            <a:ext cx="936475" cy="338554"/>
          </a:xfrm>
          <a:prstGeom prst="rect">
            <a:avLst/>
          </a:prstGeom>
          <a:noFill/>
        </p:spPr>
        <p:txBody>
          <a:bodyPr wrap="none" rtlCol="0">
            <a:spAutoFit/>
          </a:bodyPr>
          <a:lstStyle/>
          <a:p>
            <a:r>
              <a:rPr lang="ja-JP" altLang="en-US" sz="1600" dirty="0" smtClean="0"/>
              <a:t>レイヤ名</a:t>
            </a:r>
            <a:endParaRPr kumimoji="1" lang="ja-JP" altLang="en-US" sz="1600" dirty="0"/>
          </a:p>
        </p:txBody>
      </p:sp>
      <p:sp>
        <p:nvSpPr>
          <p:cNvPr id="51" name="テキスト ボックス 50"/>
          <p:cNvSpPr txBox="1"/>
          <p:nvPr/>
        </p:nvSpPr>
        <p:spPr>
          <a:xfrm>
            <a:off x="4860032" y="786190"/>
            <a:ext cx="1107996" cy="338554"/>
          </a:xfrm>
          <a:prstGeom prst="rect">
            <a:avLst/>
          </a:prstGeom>
          <a:noFill/>
        </p:spPr>
        <p:txBody>
          <a:bodyPr wrap="none" rtlCol="0">
            <a:spAutoFit/>
          </a:bodyPr>
          <a:lstStyle/>
          <a:p>
            <a:r>
              <a:rPr lang="ja-JP" altLang="en-US" sz="1600" dirty="0" smtClean="0"/>
              <a:t>機能・役割</a:t>
            </a:r>
            <a:endParaRPr kumimoji="1" lang="ja-JP" altLang="en-US" sz="1600" dirty="0"/>
          </a:p>
        </p:txBody>
      </p:sp>
      <p:cxnSp>
        <p:nvCxnSpPr>
          <p:cNvPr id="52" name="直線コネクタ 51"/>
          <p:cNvCxnSpPr/>
          <p:nvPr/>
        </p:nvCxnSpPr>
        <p:spPr>
          <a:xfrm>
            <a:off x="7020272" y="764704"/>
            <a:ext cx="0" cy="5400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7524328" y="786190"/>
            <a:ext cx="800219" cy="338554"/>
          </a:xfrm>
          <a:prstGeom prst="rect">
            <a:avLst/>
          </a:prstGeom>
          <a:noFill/>
        </p:spPr>
        <p:txBody>
          <a:bodyPr wrap="none" rtlCol="0">
            <a:spAutoFit/>
          </a:bodyPr>
          <a:lstStyle/>
          <a:p>
            <a:r>
              <a:rPr lang="ja-JP" altLang="en-US" sz="1600" dirty="0" smtClean="0"/>
              <a:t>具体例</a:t>
            </a:r>
            <a:endParaRPr kumimoji="1" lang="ja-JP" altLang="en-US" sz="1600" dirty="0"/>
          </a:p>
        </p:txBody>
      </p:sp>
      <p:sp>
        <p:nvSpPr>
          <p:cNvPr id="55" name="テキスト ボックス 54"/>
          <p:cNvSpPr txBox="1"/>
          <p:nvPr/>
        </p:nvSpPr>
        <p:spPr>
          <a:xfrm>
            <a:off x="7020272" y="1052736"/>
            <a:ext cx="1728192" cy="830997"/>
          </a:xfrm>
          <a:prstGeom prst="rect">
            <a:avLst/>
          </a:prstGeom>
          <a:noFill/>
        </p:spPr>
        <p:txBody>
          <a:bodyPr wrap="square" rtlCol="0">
            <a:spAutoFit/>
          </a:bodyPr>
          <a:lstStyle/>
          <a:p>
            <a:r>
              <a:rPr kumimoji="1" lang="ja-JP" altLang="en-US" sz="1600" dirty="0" smtClean="0"/>
              <a:t>ブラウザやメールソフト等</a:t>
            </a:r>
            <a:r>
              <a:rPr kumimoji="1" lang="en-US" altLang="ja-JP" sz="1600" dirty="0" smtClean="0"/>
              <a:t>PC</a:t>
            </a:r>
            <a:r>
              <a:rPr lang="ja-JP" altLang="en-US" sz="1600" dirty="0" smtClean="0"/>
              <a:t>上で動くアプリ</a:t>
            </a:r>
            <a:endParaRPr kumimoji="1" lang="ja-JP" altLang="en-US" sz="1600" dirty="0"/>
          </a:p>
        </p:txBody>
      </p:sp>
      <p:sp>
        <p:nvSpPr>
          <p:cNvPr id="57" name="テキスト ボックス 56"/>
          <p:cNvSpPr txBox="1"/>
          <p:nvPr/>
        </p:nvSpPr>
        <p:spPr>
          <a:xfrm>
            <a:off x="3851920" y="1908121"/>
            <a:ext cx="3096344" cy="584775"/>
          </a:xfrm>
          <a:prstGeom prst="rect">
            <a:avLst/>
          </a:prstGeom>
          <a:noFill/>
        </p:spPr>
        <p:txBody>
          <a:bodyPr wrap="square" rtlCol="0">
            <a:spAutoFit/>
          </a:bodyPr>
          <a:lstStyle/>
          <a:p>
            <a:r>
              <a:rPr kumimoji="1" lang="ja-JP" altLang="en-US" sz="1600" dirty="0" smtClean="0"/>
              <a:t>データの表現形式</a:t>
            </a:r>
            <a:r>
              <a:rPr kumimoji="1" lang="en-US" altLang="ja-JP" sz="1600" dirty="0" smtClean="0"/>
              <a:t>(</a:t>
            </a:r>
            <a:r>
              <a:rPr kumimoji="1" lang="ja-JP" altLang="en-US" sz="1600" dirty="0" smtClean="0"/>
              <a:t>符号化・圧縮・暗号化等</a:t>
            </a:r>
            <a:r>
              <a:rPr lang="en-US" altLang="ja-JP" sz="1600" dirty="0" smtClean="0"/>
              <a:t>)</a:t>
            </a:r>
            <a:r>
              <a:rPr lang="ja-JP" altLang="en-US" sz="1600" dirty="0" smtClean="0"/>
              <a:t>に関する制御</a:t>
            </a:r>
            <a:endParaRPr kumimoji="1" lang="ja-JP" altLang="en-US" sz="1600" dirty="0"/>
          </a:p>
        </p:txBody>
      </p:sp>
      <p:sp>
        <p:nvSpPr>
          <p:cNvPr id="58" name="テキスト ボックス 57"/>
          <p:cNvSpPr txBox="1"/>
          <p:nvPr/>
        </p:nvSpPr>
        <p:spPr>
          <a:xfrm>
            <a:off x="7056276" y="1908121"/>
            <a:ext cx="1548172" cy="584775"/>
          </a:xfrm>
          <a:prstGeom prst="rect">
            <a:avLst/>
          </a:prstGeom>
          <a:noFill/>
        </p:spPr>
        <p:txBody>
          <a:bodyPr wrap="square" rtlCol="0">
            <a:spAutoFit/>
          </a:bodyPr>
          <a:lstStyle/>
          <a:p>
            <a:r>
              <a:rPr lang="en-US" altLang="ja-JP" sz="1600" dirty="0" smtClean="0"/>
              <a:t>Windows</a:t>
            </a:r>
            <a:r>
              <a:rPr lang="ja-JP" altLang="en-US" sz="1600" dirty="0" smtClean="0"/>
              <a:t>等</a:t>
            </a:r>
            <a:r>
              <a:rPr kumimoji="1" lang="en-US" altLang="ja-JP" sz="1600" dirty="0" smtClean="0"/>
              <a:t>PC</a:t>
            </a:r>
            <a:r>
              <a:rPr kumimoji="1" lang="ja-JP" altLang="en-US" sz="1600" dirty="0" smtClean="0"/>
              <a:t>の</a:t>
            </a:r>
            <a:r>
              <a:rPr kumimoji="1" lang="en-US" altLang="ja-JP" sz="1600" dirty="0" smtClean="0"/>
              <a:t>OS</a:t>
            </a:r>
            <a:r>
              <a:rPr kumimoji="1" lang="ja-JP" altLang="en-US" sz="1600" dirty="0" smtClean="0"/>
              <a:t>の役割</a:t>
            </a:r>
            <a:endParaRPr kumimoji="1" lang="ja-JP" altLang="en-US" sz="1600" dirty="0"/>
          </a:p>
        </p:txBody>
      </p:sp>
      <p:sp>
        <p:nvSpPr>
          <p:cNvPr id="103" name="テキスト ボックス 102"/>
          <p:cNvSpPr txBox="1"/>
          <p:nvPr/>
        </p:nvSpPr>
        <p:spPr>
          <a:xfrm>
            <a:off x="3851920" y="2492896"/>
            <a:ext cx="3168352" cy="830997"/>
          </a:xfrm>
          <a:prstGeom prst="rect">
            <a:avLst/>
          </a:prstGeom>
          <a:noFill/>
        </p:spPr>
        <p:txBody>
          <a:bodyPr wrap="square" rtlCol="0">
            <a:spAutoFit/>
          </a:bodyPr>
          <a:lstStyle/>
          <a:p>
            <a:r>
              <a:rPr lang="ja-JP" altLang="en-US" sz="1600" dirty="0" smtClean="0"/>
              <a:t>通信路を確保し、データ</a:t>
            </a:r>
            <a:r>
              <a:rPr kumimoji="1" lang="ja-JP" altLang="en-US" sz="1600" dirty="0" smtClean="0"/>
              <a:t>を効率良くやり取りするための制御、データ</a:t>
            </a:r>
            <a:r>
              <a:rPr lang="ja-JP" altLang="en-US" sz="1600" dirty="0" smtClean="0"/>
              <a:t>伝送の開始・終了や同期</a:t>
            </a:r>
            <a:r>
              <a:rPr kumimoji="1" lang="ja-JP" altLang="en-US" sz="1600" dirty="0" smtClean="0"/>
              <a:t>制御等</a:t>
            </a:r>
            <a:endParaRPr kumimoji="1" lang="ja-JP" altLang="en-US" sz="1600" dirty="0"/>
          </a:p>
        </p:txBody>
      </p:sp>
      <p:sp>
        <p:nvSpPr>
          <p:cNvPr id="40" name="テキスト ボックス 39"/>
          <p:cNvSpPr txBox="1"/>
          <p:nvPr/>
        </p:nvSpPr>
        <p:spPr>
          <a:xfrm>
            <a:off x="3851920" y="3246075"/>
            <a:ext cx="3204356" cy="830997"/>
          </a:xfrm>
          <a:prstGeom prst="rect">
            <a:avLst/>
          </a:prstGeom>
          <a:noFill/>
        </p:spPr>
        <p:txBody>
          <a:bodyPr wrap="square" rtlCol="0">
            <a:spAutoFit/>
          </a:bodyPr>
          <a:lstStyle/>
          <a:p>
            <a:r>
              <a:rPr kumimoji="1" lang="ja-JP" altLang="en-US" sz="1600" dirty="0" smtClean="0"/>
              <a:t>送受信端末間の論理的な通信路を確保し、通信の品質を保証する制御</a:t>
            </a:r>
            <a:r>
              <a:rPr kumimoji="1" lang="en-US" altLang="ja-JP" sz="1600" dirty="0" smtClean="0"/>
              <a:t>(</a:t>
            </a:r>
            <a:r>
              <a:rPr kumimoji="1" lang="ja-JP" altLang="en-US" sz="1600" dirty="0" smtClean="0"/>
              <a:t>フロー制御</a:t>
            </a:r>
            <a:r>
              <a:rPr lang="ja-JP" altLang="en-US" sz="1600" dirty="0" smtClean="0"/>
              <a:t>、欠落データ再送等</a:t>
            </a:r>
            <a:r>
              <a:rPr lang="en-US" altLang="ja-JP" sz="1600" dirty="0" smtClean="0"/>
              <a:t>)</a:t>
            </a:r>
            <a:endParaRPr kumimoji="1" lang="en-US" altLang="ja-JP" sz="1600" dirty="0" smtClean="0"/>
          </a:p>
        </p:txBody>
      </p:sp>
      <p:sp>
        <p:nvSpPr>
          <p:cNvPr id="59" name="テキスト ボックス 58"/>
          <p:cNvSpPr txBox="1"/>
          <p:nvPr/>
        </p:nvSpPr>
        <p:spPr>
          <a:xfrm>
            <a:off x="4211960" y="4068361"/>
            <a:ext cx="2304256" cy="584775"/>
          </a:xfrm>
          <a:prstGeom prst="rect">
            <a:avLst/>
          </a:prstGeom>
          <a:noFill/>
        </p:spPr>
        <p:txBody>
          <a:bodyPr wrap="square" rtlCol="0">
            <a:spAutoFit/>
          </a:bodyPr>
          <a:lstStyle/>
          <a:p>
            <a:r>
              <a:rPr kumimoji="1" lang="ja-JP" altLang="en-US" sz="1600" dirty="0" smtClean="0"/>
              <a:t>経路選択</a:t>
            </a:r>
            <a:r>
              <a:rPr kumimoji="1" lang="en-US" altLang="ja-JP" sz="1600" dirty="0" smtClean="0"/>
              <a:t>(</a:t>
            </a:r>
            <a:r>
              <a:rPr kumimoji="1" lang="ja-JP" altLang="en-US" sz="1600" dirty="0" smtClean="0"/>
              <a:t>ルーティング</a:t>
            </a:r>
            <a:r>
              <a:rPr kumimoji="1" lang="en-US" altLang="ja-JP" sz="1600" dirty="0" smtClean="0"/>
              <a:t>)</a:t>
            </a:r>
            <a:r>
              <a:rPr kumimoji="1" lang="ja-JP" altLang="en-US" sz="1600" dirty="0" err="1" smtClean="0"/>
              <a:t>、</a:t>
            </a:r>
            <a:r>
              <a:rPr lang="ja-JP" altLang="en-US" sz="1600" dirty="0" smtClean="0"/>
              <a:t>データの中継・転送</a:t>
            </a:r>
            <a:endParaRPr kumimoji="1" lang="ja-JP" altLang="en-US" sz="1600" dirty="0"/>
          </a:p>
        </p:txBody>
      </p:sp>
      <p:sp>
        <p:nvSpPr>
          <p:cNvPr id="60" name="テキスト ボックス 59"/>
          <p:cNvSpPr txBox="1"/>
          <p:nvPr/>
        </p:nvSpPr>
        <p:spPr>
          <a:xfrm>
            <a:off x="3779912" y="4653136"/>
            <a:ext cx="3276364" cy="830997"/>
          </a:xfrm>
          <a:prstGeom prst="rect">
            <a:avLst/>
          </a:prstGeom>
          <a:noFill/>
        </p:spPr>
        <p:txBody>
          <a:bodyPr wrap="square" rtlCol="0">
            <a:spAutoFit/>
          </a:bodyPr>
          <a:lstStyle/>
          <a:p>
            <a:r>
              <a:rPr kumimoji="1" lang="ja-JP" altLang="en-US" sz="1600" dirty="0" smtClean="0"/>
              <a:t>情報のフレーム化、データリンクコネクション確立・維持・解放、フレームレベルでの送達確認、伝送制御</a:t>
            </a:r>
            <a:endParaRPr kumimoji="1" lang="ja-JP" altLang="en-US" sz="1600" dirty="0"/>
          </a:p>
        </p:txBody>
      </p:sp>
      <p:sp>
        <p:nvSpPr>
          <p:cNvPr id="61" name="テキスト ボックス 60"/>
          <p:cNvSpPr txBox="1"/>
          <p:nvPr/>
        </p:nvSpPr>
        <p:spPr>
          <a:xfrm>
            <a:off x="7092280" y="5013176"/>
            <a:ext cx="1276440" cy="338554"/>
          </a:xfrm>
          <a:prstGeom prst="rect">
            <a:avLst/>
          </a:prstGeom>
          <a:noFill/>
        </p:spPr>
        <p:txBody>
          <a:bodyPr wrap="none" rtlCol="0">
            <a:spAutoFit/>
          </a:bodyPr>
          <a:lstStyle/>
          <a:p>
            <a:r>
              <a:rPr kumimoji="1" lang="en-US" altLang="ja-JP" sz="1600" dirty="0" smtClean="0"/>
              <a:t>MAC</a:t>
            </a:r>
            <a:r>
              <a:rPr kumimoji="1" lang="ja-JP" altLang="en-US" sz="1600" dirty="0" smtClean="0"/>
              <a:t>アドレス</a:t>
            </a:r>
            <a:endParaRPr kumimoji="1" lang="ja-JP" altLang="en-US" sz="1600" dirty="0"/>
          </a:p>
        </p:txBody>
      </p:sp>
      <p:sp>
        <p:nvSpPr>
          <p:cNvPr id="62" name="テキスト ボックス 61"/>
          <p:cNvSpPr txBox="1"/>
          <p:nvPr/>
        </p:nvSpPr>
        <p:spPr>
          <a:xfrm>
            <a:off x="3779912" y="5508521"/>
            <a:ext cx="3240360" cy="584775"/>
          </a:xfrm>
          <a:prstGeom prst="rect">
            <a:avLst/>
          </a:prstGeom>
          <a:noFill/>
        </p:spPr>
        <p:txBody>
          <a:bodyPr wrap="square" rtlCol="0">
            <a:spAutoFit/>
          </a:bodyPr>
          <a:lstStyle/>
          <a:p>
            <a:r>
              <a:rPr kumimoji="1" lang="ja-JP" altLang="en-US" sz="1600" dirty="0" smtClean="0"/>
              <a:t>電気信号のレベルや周波数、コネクタ形状等のハードウェアの規格</a:t>
            </a:r>
            <a:endParaRPr kumimoji="1" lang="ja-JP" altLang="en-US" sz="1600" dirty="0"/>
          </a:p>
        </p:txBody>
      </p:sp>
      <p:sp>
        <p:nvSpPr>
          <p:cNvPr id="63" name="テキスト ボックス 62"/>
          <p:cNvSpPr txBox="1"/>
          <p:nvPr/>
        </p:nvSpPr>
        <p:spPr>
          <a:xfrm>
            <a:off x="7020272" y="5508521"/>
            <a:ext cx="1620180" cy="584775"/>
          </a:xfrm>
          <a:prstGeom prst="rect">
            <a:avLst/>
          </a:prstGeom>
          <a:noFill/>
        </p:spPr>
        <p:txBody>
          <a:bodyPr wrap="square" rtlCol="0">
            <a:spAutoFit/>
          </a:bodyPr>
          <a:lstStyle/>
          <a:p>
            <a:r>
              <a:rPr kumimoji="1" lang="en-US" altLang="ja-JP" sz="1600" dirty="0" err="1" smtClean="0"/>
              <a:t>EtherNet</a:t>
            </a:r>
            <a:r>
              <a:rPr lang="ja-JP" altLang="en-US" sz="1600" dirty="0" smtClean="0"/>
              <a:t> </a:t>
            </a:r>
            <a:r>
              <a:rPr lang="ja-JP" altLang="en-US" sz="1600" dirty="0" err="1" smtClean="0"/>
              <a:t>、</a:t>
            </a:r>
            <a:r>
              <a:rPr lang="en-US" altLang="ja-JP" sz="1600" dirty="0" err="1" smtClean="0"/>
              <a:t>WiFi</a:t>
            </a:r>
            <a:r>
              <a:rPr lang="en-US" altLang="ja-JP" sz="1600" dirty="0" smtClean="0"/>
              <a:t> </a:t>
            </a:r>
            <a:r>
              <a:rPr kumimoji="1" lang="ja-JP" altLang="en-US" sz="1600" dirty="0" err="1" smtClean="0"/>
              <a:t>、</a:t>
            </a:r>
            <a:r>
              <a:rPr kumimoji="1" lang="en-US" altLang="ja-JP" sz="1600" dirty="0" smtClean="0"/>
              <a:t>RS-232C</a:t>
            </a:r>
            <a:endParaRPr kumimoji="1" lang="ja-JP" altLang="en-US" sz="1600" dirty="0"/>
          </a:p>
        </p:txBody>
      </p:sp>
      <p:sp>
        <p:nvSpPr>
          <p:cNvPr id="64" name="テキスト ボックス 63"/>
          <p:cNvSpPr txBox="1"/>
          <p:nvPr/>
        </p:nvSpPr>
        <p:spPr>
          <a:xfrm>
            <a:off x="1206279" y="773996"/>
            <a:ext cx="595035" cy="338554"/>
          </a:xfrm>
          <a:prstGeom prst="rect">
            <a:avLst/>
          </a:prstGeom>
          <a:noFill/>
        </p:spPr>
        <p:txBody>
          <a:bodyPr wrap="none" rtlCol="0">
            <a:spAutoFit/>
          </a:bodyPr>
          <a:lstStyle/>
          <a:p>
            <a:r>
              <a:rPr lang="ja-JP" altLang="en-US" sz="1600" dirty="0" smtClean="0"/>
              <a:t>階層</a:t>
            </a:r>
            <a:endParaRPr kumimoji="1" lang="ja-JP" altLang="en-US" sz="1600" dirty="0"/>
          </a:p>
        </p:txBody>
      </p:sp>
      <p:sp>
        <p:nvSpPr>
          <p:cNvPr id="67" name="テキスト ボックス 66"/>
          <p:cNvSpPr txBox="1"/>
          <p:nvPr/>
        </p:nvSpPr>
        <p:spPr>
          <a:xfrm>
            <a:off x="1907704" y="6300028"/>
            <a:ext cx="1005403" cy="338554"/>
          </a:xfrm>
          <a:prstGeom prst="rect">
            <a:avLst/>
          </a:prstGeom>
          <a:noFill/>
        </p:spPr>
        <p:txBody>
          <a:bodyPr wrap="none" rtlCol="0">
            <a:spAutoFit/>
          </a:bodyPr>
          <a:lstStyle/>
          <a:p>
            <a:r>
              <a:rPr lang="ja-JP" altLang="en-US" sz="1600" dirty="0" smtClean="0"/>
              <a:t>物理媒体</a:t>
            </a:r>
            <a:endParaRPr kumimoji="1" lang="ja-JP" altLang="en-US" sz="1600" dirty="0"/>
          </a:p>
        </p:txBody>
      </p:sp>
      <p:cxnSp>
        <p:nvCxnSpPr>
          <p:cNvPr id="68" name="直線コネクタ 67"/>
          <p:cNvCxnSpPr/>
          <p:nvPr/>
        </p:nvCxnSpPr>
        <p:spPr>
          <a:xfrm flipH="1">
            <a:off x="1043608" y="6165304"/>
            <a:ext cx="7632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211960" y="6156593"/>
            <a:ext cx="3960440" cy="584775"/>
          </a:xfrm>
          <a:prstGeom prst="rect">
            <a:avLst/>
          </a:prstGeom>
          <a:noFill/>
        </p:spPr>
        <p:txBody>
          <a:bodyPr wrap="square" rtlCol="0">
            <a:spAutoFit/>
          </a:bodyPr>
          <a:lstStyle/>
          <a:p>
            <a:r>
              <a:rPr kumimoji="1" lang="ja-JP" altLang="en-US" sz="1600" dirty="0" smtClean="0"/>
              <a:t>同軸ケーブル、ツイストペア、光ファイバー、無線回線、衛星回線、マイクロ波回線</a:t>
            </a:r>
            <a:endParaRPr kumimoji="1" lang="ja-JP" altLang="en-US" sz="1600" dirty="0"/>
          </a:p>
        </p:txBody>
      </p:sp>
      <p:sp>
        <p:nvSpPr>
          <p:cNvPr id="81" name="テキスト ボックス 80"/>
          <p:cNvSpPr txBox="1"/>
          <p:nvPr/>
        </p:nvSpPr>
        <p:spPr>
          <a:xfrm>
            <a:off x="3779912" y="1085835"/>
            <a:ext cx="3348372" cy="830997"/>
          </a:xfrm>
          <a:prstGeom prst="rect">
            <a:avLst/>
          </a:prstGeom>
          <a:noFill/>
        </p:spPr>
        <p:txBody>
          <a:bodyPr wrap="square" rtlCol="0">
            <a:spAutoFit/>
          </a:bodyPr>
          <a:lstStyle/>
          <a:p>
            <a:r>
              <a:rPr kumimoji="1" lang="ja-JP" altLang="en-US" sz="1600" dirty="0" smtClean="0"/>
              <a:t>ユーザが希望する業務内容</a:t>
            </a:r>
            <a:r>
              <a:rPr kumimoji="1" lang="en-US" altLang="ja-JP" sz="1600" dirty="0" smtClean="0"/>
              <a:t>(</a:t>
            </a:r>
            <a:r>
              <a:rPr kumimoji="1" lang="ja-JP" altLang="en-US" sz="1600" dirty="0" smtClean="0"/>
              <a:t>ファイル転送、電子メール等</a:t>
            </a:r>
            <a:r>
              <a:rPr kumimoji="1" lang="en-US" altLang="ja-JP" sz="1600" dirty="0" smtClean="0"/>
              <a:t>)</a:t>
            </a:r>
            <a:r>
              <a:rPr kumimoji="1" lang="ja-JP" altLang="en-US" sz="1600" dirty="0" smtClean="0"/>
              <a:t>に応じた各種通信機能の管理</a:t>
            </a:r>
            <a:endParaRPr kumimoji="1" lang="ja-JP" altLang="en-US" sz="1600" dirty="0"/>
          </a:p>
        </p:txBody>
      </p:sp>
      <p:sp>
        <p:nvSpPr>
          <p:cNvPr id="89" name="テキスト ボックス 88"/>
          <p:cNvSpPr txBox="1"/>
          <p:nvPr/>
        </p:nvSpPr>
        <p:spPr>
          <a:xfrm>
            <a:off x="7092280" y="4725144"/>
            <a:ext cx="1122423" cy="338554"/>
          </a:xfrm>
          <a:prstGeom prst="rect">
            <a:avLst/>
          </a:prstGeom>
          <a:noFill/>
        </p:spPr>
        <p:txBody>
          <a:bodyPr wrap="none" rtlCol="0">
            <a:spAutoFit/>
          </a:bodyPr>
          <a:lstStyle/>
          <a:p>
            <a:r>
              <a:rPr lang="en-US" altLang="ja-JP" sz="1600" dirty="0" smtClean="0">
                <a:latin typeface="ＭＳ Ｐゴシック" pitchFamily="50" charset="-128"/>
                <a:ea typeface="ＭＳ Ｐゴシック" pitchFamily="50" charset="-128"/>
              </a:rPr>
              <a:t>STM</a:t>
            </a:r>
            <a:r>
              <a:rPr lang="ja-JP" altLang="en-US" sz="1600" dirty="0" err="1" smtClean="0">
                <a:latin typeface="ＭＳ Ｐゴシック" pitchFamily="50" charset="-128"/>
                <a:ea typeface="ＭＳ Ｐゴシック" pitchFamily="50" charset="-128"/>
              </a:rPr>
              <a:t>、</a:t>
            </a:r>
            <a:r>
              <a:rPr kumimoji="1" lang="en-US" altLang="ja-JP" sz="1600" dirty="0" smtClean="0">
                <a:latin typeface="ＭＳ Ｐゴシック" pitchFamily="50" charset="-128"/>
                <a:ea typeface="ＭＳ Ｐゴシック" pitchFamily="50" charset="-128"/>
              </a:rPr>
              <a:t>ATM</a:t>
            </a:r>
            <a:endParaRPr kumimoji="1" lang="ja-JP" altLang="en-US" sz="1600" dirty="0">
              <a:latin typeface="ＭＳ Ｐゴシック" pitchFamily="50" charset="-128"/>
              <a:ea typeface="ＭＳ Ｐゴシック" pitchFamily="50" charset="-128"/>
            </a:endParaRPr>
          </a:p>
        </p:txBody>
      </p:sp>
      <p:sp>
        <p:nvSpPr>
          <p:cNvPr id="91" name="テキスト ボックス 90"/>
          <p:cNvSpPr txBox="1"/>
          <p:nvPr/>
        </p:nvSpPr>
        <p:spPr>
          <a:xfrm>
            <a:off x="7272300" y="4221088"/>
            <a:ext cx="1032655" cy="338554"/>
          </a:xfrm>
          <a:prstGeom prst="rect">
            <a:avLst/>
          </a:prstGeom>
          <a:noFill/>
        </p:spPr>
        <p:txBody>
          <a:bodyPr wrap="none" rtlCol="0">
            <a:spAutoFit/>
          </a:bodyPr>
          <a:lstStyle/>
          <a:p>
            <a:r>
              <a:rPr kumimoji="1" lang="en-US" altLang="ja-JP" sz="1600" dirty="0" smtClean="0"/>
              <a:t>IP</a:t>
            </a:r>
            <a:r>
              <a:rPr kumimoji="1" lang="ja-JP" altLang="en-US" sz="1600" dirty="0" smtClean="0"/>
              <a:t>アドレス</a:t>
            </a:r>
            <a:endParaRPr kumimoji="1" lang="ja-JP" altLang="en-US" sz="1600" dirty="0"/>
          </a:p>
        </p:txBody>
      </p:sp>
      <p:sp>
        <p:nvSpPr>
          <p:cNvPr id="56" name="テキスト ボックス 55"/>
          <p:cNvSpPr txBox="1"/>
          <p:nvPr/>
        </p:nvSpPr>
        <p:spPr>
          <a:xfrm>
            <a:off x="7267604" y="3392996"/>
            <a:ext cx="1120820" cy="584775"/>
          </a:xfrm>
          <a:prstGeom prst="rect">
            <a:avLst/>
          </a:prstGeom>
          <a:noFill/>
        </p:spPr>
        <p:txBody>
          <a:bodyPr wrap="none" rtlCol="0">
            <a:spAutoFit/>
          </a:bodyPr>
          <a:lstStyle/>
          <a:p>
            <a:r>
              <a:rPr lang="en-US" altLang="ja-JP" sz="1600" dirty="0" smtClean="0"/>
              <a:t>TCP, UDP</a:t>
            </a:r>
          </a:p>
          <a:p>
            <a:r>
              <a:rPr lang="ja-JP" altLang="en-US" sz="1600" dirty="0" smtClean="0"/>
              <a:t>ポート番号</a:t>
            </a:r>
            <a:endParaRPr kumimoji="1" lang="ja-JP" altLang="en-US" sz="1600" dirty="0"/>
          </a:p>
        </p:txBody>
      </p:sp>
      <p:sp>
        <p:nvSpPr>
          <p:cNvPr id="65" name="テキスト ボックス 64"/>
          <p:cNvSpPr txBox="1"/>
          <p:nvPr/>
        </p:nvSpPr>
        <p:spPr>
          <a:xfrm>
            <a:off x="7056276" y="2600908"/>
            <a:ext cx="1548172" cy="584775"/>
          </a:xfrm>
          <a:prstGeom prst="rect">
            <a:avLst/>
          </a:prstGeom>
          <a:noFill/>
        </p:spPr>
        <p:txBody>
          <a:bodyPr wrap="square" rtlCol="0">
            <a:spAutoFit/>
          </a:bodyPr>
          <a:lstStyle/>
          <a:p>
            <a:r>
              <a:rPr lang="en-US" altLang="ja-JP" sz="1600" dirty="0" smtClean="0"/>
              <a:t>Windows</a:t>
            </a:r>
            <a:r>
              <a:rPr lang="ja-JP" altLang="en-US" sz="1600" dirty="0" smtClean="0"/>
              <a:t>等</a:t>
            </a:r>
            <a:r>
              <a:rPr kumimoji="1" lang="en-US" altLang="ja-JP" sz="1600" dirty="0" smtClean="0"/>
              <a:t>PC</a:t>
            </a:r>
            <a:r>
              <a:rPr kumimoji="1" lang="ja-JP" altLang="en-US" sz="1600" dirty="0" smtClean="0"/>
              <a:t>の</a:t>
            </a:r>
            <a:r>
              <a:rPr kumimoji="1" lang="en-US" altLang="ja-JP" sz="1600" dirty="0" smtClean="0"/>
              <a:t>OS</a:t>
            </a:r>
            <a:r>
              <a:rPr kumimoji="1" lang="ja-JP" altLang="en-US" sz="1600" dirty="0" smtClean="0"/>
              <a:t>の役割</a:t>
            </a:r>
            <a:endParaRPr kumimoji="1" lang="ja-JP"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69837" y="272262"/>
            <a:ext cx="6404318" cy="523220"/>
          </a:xfrm>
        </p:spPr>
        <p:txBody>
          <a:bodyPr wrap="none">
            <a:spAutoFit/>
          </a:bodyPr>
          <a:lstStyle/>
          <a:p>
            <a:r>
              <a:rPr lang="en-US" altLang="ja-JP" sz="2800" dirty="0" smtClean="0"/>
              <a:t>OSI</a:t>
            </a:r>
            <a:r>
              <a:rPr lang="ja-JP" altLang="en-US" sz="2800" dirty="0" smtClean="0"/>
              <a:t>参照モデルでの各層プロトコルの関係</a:t>
            </a:r>
            <a:endParaRPr kumimoji="1" lang="ja-JP" altLang="en-US" sz="2800" dirty="0"/>
          </a:p>
        </p:txBody>
      </p:sp>
      <p:grpSp>
        <p:nvGrpSpPr>
          <p:cNvPr id="109" name="グループ化 108"/>
          <p:cNvGrpSpPr/>
          <p:nvPr/>
        </p:nvGrpSpPr>
        <p:grpSpPr>
          <a:xfrm>
            <a:off x="879004" y="2024844"/>
            <a:ext cx="7854044" cy="3996444"/>
            <a:chOff x="879004" y="2024844"/>
            <a:chExt cx="7854044" cy="3996444"/>
          </a:xfrm>
        </p:grpSpPr>
        <p:sp>
          <p:nvSpPr>
            <p:cNvPr id="10" name="正方形/長方形 9"/>
            <p:cNvSpPr/>
            <p:nvPr/>
          </p:nvSpPr>
          <p:spPr>
            <a:xfrm>
              <a:off x="879004" y="2492896"/>
              <a:ext cx="2160240" cy="30603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 name="テキスト ボックス 10"/>
            <p:cNvSpPr txBox="1"/>
            <p:nvPr/>
          </p:nvSpPr>
          <p:spPr>
            <a:xfrm>
              <a:off x="1203040" y="2550386"/>
              <a:ext cx="1789272" cy="338554"/>
            </a:xfrm>
            <a:prstGeom prst="rect">
              <a:avLst/>
            </a:prstGeom>
            <a:noFill/>
          </p:spPr>
          <p:txBody>
            <a:bodyPr wrap="none" rtlCol="0">
              <a:spAutoFit/>
            </a:bodyPr>
            <a:lstStyle/>
            <a:p>
              <a:r>
                <a:rPr lang="ja-JP" altLang="en-US" sz="1600" dirty="0" smtClean="0"/>
                <a:t>アプリケーション層</a:t>
              </a:r>
              <a:endParaRPr kumimoji="1" lang="ja-JP" altLang="en-US" sz="1600" dirty="0"/>
            </a:p>
          </p:txBody>
        </p:sp>
        <p:cxnSp>
          <p:nvCxnSpPr>
            <p:cNvPr id="13" name="直線コネクタ 12"/>
            <p:cNvCxnSpPr/>
            <p:nvPr/>
          </p:nvCxnSpPr>
          <p:spPr>
            <a:xfrm>
              <a:off x="879004" y="2924944"/>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167036" y="2492896"/>
              <a:ext cx="0" cy="3060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879004" y="2550386"/>
              <a:ext cx="288862" cy="338554"/>
            </a:xfrm>
            <a:prstGeom prst="rect">
              <a:avLst/>
            </a:prstGeom>
            <a:noFill/>
          </p:spPr>
          <p:txBody>
            <a:bodyPr wrap="none" rtlCol="0">
              <a:spAutoFit/>
            </a:bodyPr>
            <a:lstStyle/>
            <a:p>
              <a:r>
                <a:rPr kumimoji="1" lang="en-US" altLang="ja-JP" sz="1600" dirty="0" smtClean="0"/>
                <a:t>7</a:t>
              </a:r>
              <a:endParaRPr kumimoji="1" lang="ja-JP" altLang="en-US" sz="1600" dirty="0" smtClean="0"/>
            </a:p>
          </p:txBody>
        </p:sp>
        <p:sp>
          <p:nvSpPr>
            <p:cNvPr id="19" name="テキスト ボックス 18"/>
            <p:cNvSpPr txBox="1"/>
            <p:nvPr/>
          </p:nvSpPr>
          <p:spPr>
            <a:xfrm>
              <a:off x="1131032" y="2982434"/>
              <a:ext cx="1997663" cy="338554"/>
            </a:xfrm>
            <a:prstGeom prst="rect">
              <a:avLst/>
            </a:prstGeom>
            <a:noFill/>
          </p:spPr>
          <p:txBody>
            <a:bodyPr wrap="none" rtlCol="0">
              <a:spAutoFit/>
            </a:bodyPr>
            <a:lstStyle/>
            <a:p>
              <a:r>
                <a:rPr lang="ja-JP" altLang="en-US" sz="1600" dirty="0" smtClean="0"/>
                <a:t>プレゼンテーション層</a:t>
              </a:r>
              <a:endParaRPr kumimoji="1" lang="ja-JP" altLang="en-US" sz="1600" dirty="0"/>
            </a:p>
          </p:txBody>
        </p:sp>
        <p:cxnSp>
          <p:nvCxnSpPr>
            <p:cNvPr id="20" name="直線コネクタ 19"/>
            <p:cNvCxnSpPr/>
            <p:nvPr/>
          </p:nvCxnSpPr>
          <p:spPr>
            <a:xfrm>
              <a:off x="879004" y="3356992"/>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879004" y="2982434"/>
              <a:ext cx="288862" cy="338554"/>
            </a:xfrm>
            <a:prstGeom prst="rect">
              <a:avLst/>
            </a:prstGeom>
            <a:noFill/>
          </p:spPr>
          <p:txBody>
            <a:bodyPr wrap="none" rtlCol="0">
              <a:spAutoFit/>
            </a:bodyPr>
            <a:lstStyle/>
            <a:p>
              <a:r>
                <a:rPr lang="en-US" altLang="ja-JP" sz="1600" dirty="0" smtClean="0"/>
                <a:t>6</a:t>
              </a:r>
              <a:endParaRPr kumimoji="1" lang="ja-JP" altLang="en-US" sz="1600" dirty="0" smtClean="0"/>
            </a:p>
          </p:txBody>
        </p:sp>
        <p:sp>
          <p:nvSpPr>
            <p:cNvPr id="22" name="テキスト ボックス 21"/>
            <p:cNvSpPr txBox="1"/>
            <p:nvPr/>
          </p:nvSpPr>
          <p:spPr>
            <a:xfrm>
              <a:off x="1458998" y="3414482"/>
              <a:ext cx="1220206" cy="338554"/>
            </a:xfrm>
            <a:prstGeom prst="rect">
              <a:avLst/>
            </a:prstGeom>
            <a:noFill/>
          </p:spPr>
          <p:txBody>
            <a:bodyPr wrap="none" rtlCol="0">
              <a:spAutoFit/>
            </a:bodyPr>
            <a:lstStyle/>
            <a:p>
              <a:r>
                <a:rPr lang="ja-JP" altLang="en-US" sz="1600" dirty="0" smtClean="0"/>
                <a:t>セッション層</a:t>
              </a:r>
              <a:endParaRPr kumimoji="1" lang="ja-JP" altLang="en-US" sz="1600" dirty="0"/>
            </a:p>
          </p:txBody>
        </p:sp>
        <p:cxnSp>
          <p:nvCxnSpPr>
            <p:cNvPr id="23" name="直線コネクタ 22"/>
            <p:cNvCxnSpPr/>
            <p:nvPr/>
          </p:nvCxnSpPr>
          <p:spPr>
            <a:xfrm>
              <a:off x="879004" y="3789040"/>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879004" y="3414482"/>
              <a:ext cx="288862" cy="338554"/>
            </a:xfrm>
            <a:prstGeom prst="rect">
              <a:avLst/>
            </a:prstGeom>
            <a:noFill/>
          </p:spPr>
          <p:txBody>
            <a:bodyPr wrap="none" rtlCol="0">
              <a:spAutoFit/>
            </a:bodyPr>
            <a:lstStyle/>
            <a:p>
              <a:r>
                <a:rPr lang="en-US" altLang="ja-JP" sz="1600" dirty="0" smtClean="0"/>
                <a:t>5</a:t>
              </a:r>
              <a:endParaRPr kumimoji="1" lang="ja-JP" altLang="en-US" sz="1600" dirty="0" smtClean="0"/>
            </a:p>
          </p:txBody>
        </p:sp>
        <p:sp>
          <p:nvSpPr>
            <p:cNvPr id="25" name="テキスト ボックス 24"/>
            <p:cNvSpPr txBox="1"/>
            <p:nvPr/>
          </p:nvSpPr>
          <p:spPr>
            <a:xfrm>
              <a:off x="1315950" y="3846530"/>
              <a:ext cx="1579278" cy="338554"/>
            </a:xfrm>
            <a:prstGeom prst="rect">
              <a:avLst/>
            </a:prstGeom>
            <a:noFill/>
          </p:spPr>
          <p:txBody>
            <a:bodyPr wrap="none" rtlCol="0">
              <a:spAutoFit/>
            </a:bodyPr>
            <a:lstStyle/>
            <a:p>
              <a:r>
                <a:rPr lang="ja-JP" altLang="en-US" sz="1600" dirty="0" smtClean="0"/>
                <a:t>トランスポート層</a:t>
              </a:r>
              <a:endParaRPr kumimoji="1" lang="ja-JP" altLang="en-US" sz="1600" dirty="0"/>
            </a:p>
          </p:txBody>
        </p:sp>
        <p:cxnSp>
          <p:nvCxnSpPr>
            <p:cNvPr id="26" name="直線コネクタ 25"/>
            <p:cNvCxnSpPr/>
            <p:nvPr/>
          </p:nvCxnSpPr>
          <p:spPr>
            <a:xfrm>
              <a:off x="879004" y="4221088"/>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879004" y="3846530"/>
              <a:ext cx="288862" cy="338554"/>
            </a:xfrm>
            <a:prstGeom prst="rect">
              <a:avLst/>
            </a:prstGeom>
            <a:noFill/>
          </p:spPr>
          <p:txBody>
            <a:bodyPr wrap="none" rtlCol="0">
              <a:spAutoFit/>
            </a:bodyPr>
            <a:lstStyle/>
            <a:p>
              <a:r>
                <a:rPr lang="en-US" altLang="ja-JP" sz="1600" dirty="0" smtClean="0"/>
                <a:t>4</a:t>
              </a:r>
              <a:endParaRPr kumimoji="1" lang="ja-JP" altLang="en-US" sz="1600" dirty="0" smtClean="0"/>
            </a:p>
          </p:txBody>
        </p:sp>
        <p:sp>
          <p:nvSpPr>
            <p:cNvPr id="28" name="テキスト ボックス 27"/>
            <p:cNvSpPr txBox="1"/>
            <p:nvPr/>
          </p:nvSpPr>
          <p:spPr>
            <a:xfrm>
              <a:off x="1366634" y="4278578"/>
              <a:ext cx="1420582" cy="338554"/>
            </a:xfrm>
            <a:prstGeom prst="rect">
              <a:avLst/>
            </a:prstGeom>
            <a:noFill/>
          </p:spPr>
          <p:txBody>
            <a:bodyPr wrap="none" rtlCol="0">
              <a:spAutoFit/>
            </a:bodyPr>
            <a:lstStyle/>
            <a:p>
              <a:r>
                <a:rPr lang="ja-JP" altLang="en-US" sz="1600" dirty="0" smtClean="0"/>
                <a:t>ネットワーク層</a:t>
              </a:r>
              <a:endParaRPr kumimoji="1" lang="ja-JP" altLang="en-US" sz="1600" dirty="0"/>
            </a:p>
          </p:txBody>
        </p:sp>
        <p:cxnSp>
          <p:nvCxnSpPr>
            <p:cNvPr id="29" name="直線コネクタ 28"/>
            <p:cNvCxnSpPr/>
            <p:nvPr/>
          </p:nvCxnSpPr>
          <p:spPr>
            <a:xfrm>
              <a:off x="879004" y="4653136"/>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879004" y="4278578"/>
              <a:ext cx="288862" cy="338554"/>
            </a:xfrm>
            <a:prstGeom prst="rect">
              <a:avLst/>
            </a:prstGeom>
            <a:noFill/>
          </p:spPr>
          <p:txBody>
            <a:bodyPr wrap="none" rtlCol="0">
              <a:spAutoFit/>
            </a:bodyPr>
            <a:lstStyle/>
            <a:p>
              <a:r>
                <a:rPr lang="en-US" altLang="ja-JP" sz="1600" dirty="0" smtClean="0"/>
                <a:t>3</a:t>
              </a:r>
              <a:endParaRPr kumimoji="1" lang="ja-JP" altLang="en-US" sz="1600" dirty="0" smtClean="0"/>
            </a:p>
          </p:txBody>
        </p:sp>
        <p:sp>
          <p:nvSpPr>
            <p:cNvPr id="31" name="テキスト ボックス 30"/>
            <p:cNvSpPr txBox="1"/>
            <p:nvPr/>
          </p:nvSpPr>
          <p:spPr>
            <a:xfrm>
              <a:off x="1349002" y="4710626"/>
              <a:ext cx="1438214" cy="338554"/>
            </a:xfrm>
            <a:prstGeom prst="rect">
              <a:avLst/>
            </a:prstGeom>
            <a:noFill/>
          </p:spPr>
          <p:txBody>
            <a:bodyPr wrap="none" rtlCol="0">
              <a:spAutoFit/>
            </a:bodyPr>
            <a:lstStyle/>
            <a:p>
              <a:r>
                <a:rPr lang="ja-JP" altLang="en-US" sz="1600" dirty="0" smtClean="0"/>
                <a:t>データリンク層</a:t>
              </a:r>
              <a:endParaRPr kumimoji="1" lang="ja-JP" altLang="en-US" sz="1600" dirty="0"/>
            </a:p>
          </p:txBody>
        </p:sp>
        <p:cxnSp>
          <p:nvCxnSpPr>
            <p:cNvPr id="32" name="直線コネクタ 31"/>
            <p:cNvCxnSpPr/>
            <p:nvPr/>
          </p:nvCxnSpPr>
          <p:spPr>
            <a:xfrm>
              <a:off x="879004" y="5085184"/>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79004" y="4710626"/>
              <a:ext cx="288862" cy="338554"/>
            </a:xfrm>
            <a:prstGeom prst="rect">
              <a:avLst/>
            </a:prstGeom>
            <a:noFill/>
          </p:spPr>
          <p:txBody>
            <a:bodyPr wrap="none" rtlCol="0">
              <a:spAutoFit/>
            </a:bodyPr>
            <a:lstStyle/>
            <a:p>
              <a:r>
                <a:rPr lang="en-US" altLang="ja-JP" sz="1600" dirty="0" smtClean="0"/>
                <a:t>2</a:t>
              </a:r>
              <a:endParaRPr kumimoji="1" lang="ja-JP" altLang="en-US" sz="1600" dirty="0" smtClean="0"/>
            </a:p>
          </p:txBody>
        </p:sp>
        <p:sp>
          <p:nvSpPr>
            <p:cNvPr id="34" name="テキスト ボックス 33"/>
            <p:cNvSpPr txBox="1"/>
            <p:nvPr/>
          </p:nvSpPr>
          <p:spPr>
            <a:xfrm>
              <a:off x="1599084" y="5142674"/>
              <a:ext cx="800219" cy="338554"/>
            </a:xfrm>
            <a:prstGeom prst="rect">
              <a:avLst/>
            </a:prstGeom>
            <a:noFill/>
          </p:spPr>
          <p:txBody>
            <a:bodyPr wrap="none" rtlCol="0">
              <a:spAutoFit/>
            </a:bodyPr>
            <a:lstStyle/>
            <a:p>
              <a:r>
                <a:rPr lang="ja-JP" altLang="en-US" sz="1600" dirty="0" smtClean="0"/>
                <a:t>物理層</a:t>
              </a:r>
              <a:endParaRPr kumimoji="1" lang="ja-JP" altLang="en-US" sz="1600" dirty="0"/>
            </a:p>
          </p:txBody>
        </p:sp>
        <p:sp>
          <p:nvSpPr>
            <p:cNvPr id="35" name="テキスト ボックス 34"/>
            <p:cNvSpPr txBox="1"/>
            <p:nvPr/>
          </p:nvSpPr>
          <p:spPr>
            <a:xfrm>
              <a:off x="879004" y="5142674"/>
              <a:ext cx="288862" cy="338554"/>
            </a:xfrm>
            <a:prstGeom prst="rect">
              <a:avLst/>
            </a:prstGeom>
            <a:noFill/>
          </p:spPr>
          <p:txBody>
            <a:bodyPr wrap="none" rtlCol="0">
              <a:spAutoFit/>
            </a:bodyPr>
            <a:lstStyle/>
            <a:p>
              <a:r>
                <a:rPr lang="en-US" altLang="ja-JP" sz="1600" dirty="0" smtClean="0"/>
                <a:t>1</a:t>
              </a:r>
              <a:endParaRPr kumimoji="1" lang="ja-JP" altLang="en-US" sz="1600" dirty="0" smtClean="0"/>
            </a:p>
          </p:txBody>
        </p:sp>
        <p:sp>
          <p:nvSpPr>
            <p:cNvPr id="37" name="正方形/長方形 36"/>
            <p:cNvSpPr/>
            <p:nvPr/>
          </p:nvSpPr>
          <p:spPr>
            <a:xfrm>
              <a:off x="6552220" y="2070140"/>
              <a:ext cx="864000"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8" name="テキスト ボックス 37"/>
            <p:cNvSpPr txBox="1"/>
            <p:nvPr/>
          </p:nvSpPr>
          <p:spPr>
            <a:xfrm>
              <a:off x="6651746" y="2024844"/>
              <a:ext cx="620554" cy="369332"/>
            </a:xfrm>
            <a:prstGeom prst="rect">
              <a:avLst/>
            </a:prstGeom>
            <a:noFill/>
          </p:spPr>
          <p:txBody>
            <a:bodyPr wrap="none" rtlCol="0">
              <a:spAutoFit/>
            </a:bodyPr>
            <a:lstStyle/>
            <a:p>
              <a:r>
                <a:rPr lang="en-US" altLang="ja-JP" dirty="0" smtClean="0"/>
                <a:t>D</a:t>
              </a:r>
              <a:r>
                <a:rPr kumimoji="1" lang="en-US" altLang="ja-JP" dirty="0" smtClean="0"/>
                <a:t>ata</a:t>
              </a:r>
              <a:endParaRPr kumimoji="1" lang="ja-JP" altLang="en-US" dirty="0" smtClean="0"/>
            </a:p>
          </p:txBody>
        </p:sp>
        <p:sp>
          <p:nvSpPr>
            <p:cNvPr id="39" name="正方形/長方形 38"/>
            <p:cNvSpPr/>
            <p:nvPr/>
          </p:nvSpPr>
          <p:spPr>
            <a:xfrm>
              <a:off x="6156176" y="2555644"/>
              <a:ext cx="1260140"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0" name="テキスト ボックス 39"/>
            <p:cNvSpPr txBox="1"/>
            <p:nvPr/>
          </p:nvSpPr>
          <p:spPr>
            <a:xfrm>
              <a:off x="6126238" y="2519608"/>
              <a:ext cx="461986" cy="369332"/>
            </a:xfrm>
            <a:prstGeom prst="rect">
              <a:avLst/>
            </a:prstGeom>
            <a:noFill/>
          </p:spPr>
          <p:txBody>
            <a:bodyPr wrap="none" rtlCol="0">
              <a:spAutoFit/>
            </a:bodyPr>
            <a:lstStyle/>
            <a:p>
              <a:r>
                <a:rPr kumimoji="1" lang="en-US" altLang="ja-JP" dirty="0" smtClean="0"/>
                <a:t>AH</a:t>
              </a:r>
              <a:endParaRPr kumimoji="1" lang="ja-JP" altLang="en-US" dirty="0" smtClean="0"/>
            </a:p>
          </p:txBody>
        </p:sp>
        <p:cxnSp>
          <p:nvCxnSpPr>
            <p:cNvPr id="42" name="直線コネクタ 41"/>
            <p:cNvCxnSpPr/>
            <p:nvPr/>
          </p:nvCxnSpPr>
          <p:spPr>
            <a:xfrm>
              <a:off x="6552220" y="25556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416316" y="2384884"/>
              <a:ext cx="0" cy="1800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6552220" y="2384884"/>
              <a:ext cx="0" cy="18002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5760132" y="2987692"/>
              <a:ext cx="1656184"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8" name="テキスト ボックス 47"/>
            <p:cNvSpPr txBox="1"/>
            <p:nvPr/>
          </p:nvSpPr>
          <p:spPr>
            <a:xfrm>
              <a:off x="5724128" y="2951656"/>
              <a:ext cx="447558" cy="369332"/>
            </a:xfrm>
            <a:prstGeom prst="rect">
              <a:avLst/>
            </a:prstGeom>
            <a:noFill/>
          </p:spPr>
          <p:txBody>
            <a:bodyPr wrap="none" rtlCol="0">
              <a:spAutoFit/>
            </a:bodyPr>
            <a:lstStyle/>
            <a:p>
              <a:r>
                <a:rPr kumimoji="1" lang="en-US" altLang="ja-JP" dirty="0" smtClean="0"/>
                <a:t>PH</a:t>
              </a:r>
              <a:endParaRPr kumimoji="1" lang="ja-JP" altLang="en-US" dirty="0" smtClean="0"/>
            </a:p>
          </p:txBody>
        </p:sp>
        <p:cxnSp>
          <p:nvCxnSpPr>
            <p:cNvPr id="49" name="直線コネクタ 48"/>
            <p:cNvCxnSpPr/>
            <p:nvPr/>
          </p:nvCxnSpPr>
          <p:spPr>
            <a:xfrm>
              <a:off x="6156176" y="299698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7416316" y="285293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156176" y="285293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354579" y="2951656"/>
              <a:ext cx="809709" cy="369332"/>
            </a:xfrm>
            <a:prstGeom prst="rect">
              <a:avLst/>
            </a:prstGeom>
            <a:noFill/>
          </p:spPr>
          <p:txBody>
            <a:bodyPr wrap="none" rtlCol="0">
              <a:spAutoFit/>
            </a:bodyPr>
            <a:lstStyle/>
            <a:p>
              <a:r>
                <a:rPr kumimoji="1" lang="en-US" altLang="ja-JP" dirty="0" smtClean="0"/>
                <a:t>P-Data</a:t>
              </a:r>
              <a:endParaRPr kumimoji="1" lang="ja-JP" altLang="en-US" dirty="0" smtClean="0"/>
            </a:p>
          </p:txBody>
        </p:sp>
        <p:sp>
          <p:nvSpPr>
            <p:cNvPr id="53" name="テキスト ボックス 52"/>
            <p:cNvSpPr txBox="1"/>
            <p:nvPr/>
          </p:nvSpPr>
          <p:spPr>
            <a:xfrm>
              <a:off x="6527195" y="2519608"/>
              <a:ext cx="925125" cy="369332"/>
            </a:xfrm>
            <a:prstGeom prst="rect">
              <a:avLst/>
            </a:prstGeom>
            <a:noFill/>
          </p:spPr>
          <p:txBody>
            <a:bodyPr wrap="none" rtlCol="0">
              <a:spAutoFit/>
            </a:bodyPr>
            <a:lstStyle/>
            <a:p>
              <a:r>
                <a:rPr kumimoji="1" lang="en-US" altLang="ja-JP" dirty="0" smtClean="0"/>
                <a:t>AP Data</a:t>
              </a:r>
              <a:endParaRPr kumimoji="1" lang="ja-JP" altLang="en-US" dirty="0" smtClean="0"/>
            </a:p>
          </p:txBody>
        </p:sp>
        <p:sp>
          <p:nvSpPr>
            <p:cNvPr id="54" name="円弧 53"/>
            <p:cNvSpPr/>
            <p:nvPr/>
          </p:nvSpPr>
          <p:spPr>
            <a:xfrm>
              <a:off x="7272300" y="2312876"/>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テキスト ボックス 54"/>
            <p:cNvSpPr txBox="1"/>
            <p:nvPr/>
          </p:nvSpPr>
          <p:spPr>
            <a:xfrm>
              <a:off x="7596336" y="2334362"/>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sp>
          <p:nvSpPr>
            <p:cNvPr id="56" name="円弧 55"/>
            <p:cNvSpPr/>
            <p:nvPr/>
          </p:nvSpPr>
          <p:spPr>
            <a:xfrm>
              <a:off x="7272300" y="2744924"/>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p:cNvSpPr txBox="1"/>
            <p:nvPr/>
          </p:nvSpPr>
          <p:spPr>
            <a:xfrm>
              <a:off x="7596336" y="2766410"/>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sp>
          <p:nvSpPr>
            <p:cNvPr id="58" name="左中かっこ 57"/>
            <p:cNvSpPr/>
            <p:nvPr/>
          </p:nvSpPr>
          <p:spPr>
            <a:xfrm rot="16200000" flipH="1">
              <a:off x="6282190" y="2294874"/>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p:cNvSpPr txBox="1"/>
            <p:nvPr/>
          </p:nvSpPr>
          <p:spPr>
            <a:xfrm>
              <a:off x="5976156" y="2168860"/>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cxnSp>
          <p:nvCxnSpPr>
            <p:cNvPr id="60" name="直線コネクタ 59"/>
            <p:cNvCxnSpPr/>
            <p:nvPr/>
          </p:nvCxnSpPr>
          <p:spPr>
            <a:xfrm>
              <a:off x="6156176" y="285293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左中かっこ 60"/>
            <p:cNvSpPr/>
            <p:nvPr/>
          </p:nvSpPr>
          <p:spPr>
            <a:xfrm rot="16200000" flipH="1">
              <a:off x="5886146" y="2726922"/>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テキスト ボックス 61"/>
            <p:cNvSpPr txBox="1"/>
            <p:nvPr/>
          </p:nvSpPr>
          <p:spPr>
            <a:xfrm>
              <a:off x="5580112" y="2600908"/>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sp>
          <p:nvSpPr>
            <p:cNvPr id="63" name="正方形/長方形 62"/>
            <p:cNvSpPr/>
            <p:nvPr/>
          </p:nvSpPr>
          <p:spPr>
            <a:xfrm>
              <a:off x="5364088" y="3419740"/>
              <a:ext cx="2052228"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4" name="テキスト ボックス 63"/>
            <p:cNvSpPr txBox="1"/>
            <p:nvPr/>
          </p:nvSpPr>
          <p:spPr>
            <a:xfrm>
              <a:off x="5364088" y="3383704"/>
              <a:ext cx="434734" cy="369332"/>
            </a:xfrm>
            <a:prstGeom prst="rect">
              <a:avLst/>
            </a:prstGeom>
            <a:noFill/>
          </p:spPr>
          <p:txBody>
            <a:bodyPr wrap="none" rtlCol="0">
              <a:spAutoFit/>
            </a:bodyPr>
            <a:lstStyle/>
            <a:p>
              <a:r>
                <a:rPr kumimoji="1" lang="en-US" altLang="ja-JP" dirty="0" smtClean="0"/>
                <a:t>SH</a:t>
              </a:r>
              <a:endParaRPr kumimoji="1" lang="ja-JP" altLang="en-US" dirty="0" smtClean="0"/>
            </a:p>
          </p:txBody>
        </p:sp>
        <p:cxnSp>
          <p:nvCxnSpPr>
            <p:cNvPr id="65" name="直線コネクタ 64"/>
            <p:cNvCxnSpPr/>
            <p:nvPr/>
          </p:nvCxnSpPr>
          <p:spPr>
            <a:xfrm>
              <a:off x="5760132" y="3419740"/>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416316" y="3284984"/>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4968044" y="3851788"/>
              <a:ext cx="2448272"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9" name="テキスト ボックス 68"/>
            <p:cNvSpPr txBox="1"/>
            <p:nvPr/>
          </p:nvSpPr>
          <p:spPr>
            <a:xfrm>
              <a:off x="4932040" y="3815752"/>
              <a:ext cx="441146" cy="369332"/>
            </a:xfrm>
            <a:prstGeom prst="rect">
              <a:avLst/>
            </a:prstGeom>
            <a:noFill/>
          </p:spPr>
          <p:txBody>
            <a:bodyPr wrap="none" rtlCol="0">
              <a:spAutoFit/>
            </a:bodyPr>
            <a:lstStyle/>
            <a:p>
              <a:r>
                <a:rPr lang="en-US" altLang="ja-JP" dirty="0" smtClean="0"/>
                <a:t>T</a:t>
              </a:r>
              <a:r>
                <a:rPr kumimoji="1" lang="en-US" altLang="ja-JP" dirty="0" smtClean="0"/>
                <a:t>H</a:t>
              </a:r>
              <a:endParaRPr kumimoji="1" lang="ja-JP" altLang="en-US" dirty="0" smtClean="0"/>
            </a:p>
          </p:txBody>
        </p:sp>
        <p:cxnSp>
          <p:nvCxnSpPr>
            <p:cNvPr id="70" name="直線コネクタ 69"/>
            <p:cNvCxnSpPr/>
            <p:nvPr/>
          </p:nvCxnSpPr>
          <p:spPr>
            <a:xfrm>
              <a:off x="5364088" y="3861080"/>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416316" y="3717032"/>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5976156" y="3815752"/>
              <a:ext cx="803297" cy="369332"/>
            </a:xfrm>
            <a:prstGeom prst="rect">
              <a:avLst/>
            </a:prstGeom>
            <a:noFill/>
          </p:spPr>
          <p:txBody>
            <a:bodyPr wrap="none" rtlCol="0">
              <a:spAutoFit/>
            </a:bodyPr>
            <a:lstStyle/>
            <a:p>
              <a:r>
                <a:rPr kumimoji="1" lang="en-US" altLang="ja-JP" dirty="0" smtClean="0"/>
                <a:t>T-Data</a:t>
              </a:r>
              <a:endParaRPr kumimoji="1" lang="ja-JP" altLang="en-US" dirty="0" smtClean="0"/>
            </a:p>
          </p:txBody>
        </p:sp>
        <p:sp>
          <p:nvSpPr>
            <p:cNvPr id="74" name="テキスト ボックス 73"/>
            <p:cNvSpPr txBox="1"/>
            <p:nvPr/>
          </p:nvSpPr>
          <p:spPr>
            <a:xfrm>
              <a:off x="6151379" y="3383704"/>
              <a:ext cx="796885" cy="369332"/>
            </a:xfrm>
            <a:prstGeom prst="rect">
              <a:avLst/>
            </a:prstGeom>
            <a:noFill/>
          </p:spPr>
          <p:txBody>
            <a:bodyPr wrap="none" rtlCol="0">
              <a:spAutoFit/>
            </a:bodyPr>
            <a:lstStyle/>
            <a:p>
              <a:r>
                <a:rPr kumimoji="1" lang="en-US" altLang="ja-JP" dirty="0" smtClean="0"/>
                <a:t>S-Data</a:t>
              </a:r>
              <a:endParaRPr kumimoji="1" lang="ja-JP" altLang="en-US" dirty="0" smtClean="0"/>
            </a:p>
          </p:txBody>
        </p:sp>
        <p:sp>
          <p:nvSpPr>
            <p:cNvPr id="75" name="円弧 74"/>
            <p:cNvSpPr/>
            <p:nvPr/>
          </p:nvSpPr>
          <p:spPr>
            <a:xfrm>
              <a:off x="7272300" y="3176972"/>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テキスト ボックス 75"/>
            <p:cNvSpPr txBox="1"/>
            <p:nvPr/>
          </p:nvSpPr>
          <p:spPr>
            <a:xfrm>
              <a:off x="7596336" y="3198458"/>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sp>
          <p:nvSpPr>
            <p:cNvPr id="77" name="円弧 76"/>
            <p:cNvSpPr/>
            <p:nvPr/>
          </p:nvSpPr>
          <p:spPr>
            <a:xfrm>
              <a:off x="7272300" y="3609020"/>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テキスト ボックス 77"/>
            <p:cNvSpPr txBox="1"/>
            <p:nvPr/>
          </p:nvSpPr>
          <p:spPr>
            <a:xfrm>
              <a:off x="7596336" y="3630506"/>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cxnSp>
          <p:nvCxnSpPr>
            <p:cNvPr id="84" name="直線コネクタ 83"/>
            <p:cNvCxnSpPr/>
            <p:nvPr/>
          </p:nvCxnSpPr>
          <p:spPr>
            <a:xfrm>
              <a:off x="5760132" y="3284984"/>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364088" y="3717032"/>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左中かっこ 85"/>
            <p:cNvSpPr/>
            <p:nvPr/>
          </p:nvSpPr>
          <p:spPr>
            <a:xfrm rot="16200000" flipH="1">
              <a:off x="5487034" y="3158970"/>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テキスト ボックス 86"/>
            <p:cNvSpPr txBox="1"/>
            <p:nvPr/>
          </p:nvSpPr>
          <p:spPr>
            <a:xfrm>
              <a:off x="5181000" y="3032956"/>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sp>
          <p:nvSpPr>
            <p:cNvPr id="88" name="左中かっこ 87"/>
            <p:cNvSpPr/>
            <p:nvPr/>
          </p:nvSpPr>
          <p:spPr>
            <a:xfrm rot="16200000" flipH="1">
              <a:off x="5090990" y="3591018"/>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9" name="テキスト ボックス 88"/>
            <p:cNvSpPr txBox="1"/>
            <p:nvPr/>
          </p:nvSpPr>
          <p:spPr>
            <a:xfrm>
              <a:off x="4784956" y="3465004"/>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sp>
          <p:nvSpPr>
            <p:cNvPr id="90" name="下矢印 89"/>
            <p:cNvSpPr/>
            <p:nvPr/>
          </p:nvSpPr>
          <p:spPr>
            <a:xfrm>
              <a:off x="6768244" y="2384884"/>
              <a:ext cx="432048" cy="144016"/>
            </a:xfrm>
            <a:prstGeom prst="downArrow">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3" name="正方形/長方形 92"/>
            <p:cNvSpPr/>
            <p:nvPr/>
          </p:nvSpPr>
          <p:spPr>
            <a:xfrm>
              <a:off x="4572000" y="4293128"/>
              <a:ext cx="2844316"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4" name="テキスト ボックス 93"/>
            <p:cNvSpPr txBox="1"/>
            <p:nvPr/>
          </p:nvSpPr>
          <p:spPr>
            <a:xfrm>
              <a:off x="4535996" y="4247800"/>
              <a:ext cx="478016" cy="369332"/>
            </a:xfrm>
            <a:prstGeom prst="rect">
              <a:avLst/>
            </a:prstGeom>
            <a:noFill/>
          </p:spPr>
          <p:txBody>
            <a:bodyPr wrap="none" rtlCol="0">
              <a:spAutoFit/>
            </a:bodyPr>
            <a:lstStyle/>
            <a:p>
              <a:r>
                <a:rPr lang="en-US" altLang="ja-JP" dirty="0" smtClean="0"/>
                <a:t>N</a:t>
              </a:r>
              <a:r>
                <a:rPr kumimoji="1" lang="en-US" altLang="ja-JP" dirty="0" smtClean="0"/>
                <a:t>H</a:t>
              </a:r>
              <a:endParaRPr kumimoji="1" lang="ja-JP" altLang="en-US" dirty="0" smtClean="0"/>
            </a:p>
          </p:txBody>
        </p:sp>
        <p:cxnSp>
          <p:nvCxnSpPr>
            <p:cNvPr id="95" name="直線コネクタ 94"/>
            <p:cNvCxnSpPr/>
            <p:nvPr/>
          </p:nvCxnSpPr>
          <p:spPr>
            <a:xfrm>
              <a:off x="4968044" y="4293128"/>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7419384" y="4149080"/>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正方形/長方形 96"/>
            <p:cNvSpPr/>
            <p:nvPr/>
          </p:nvSpPr>
          <p:spPr>
            <a:xfrm>
              <a:off x="3687316" y="4725176"/>
              <a:ext cx="4737112"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8" name="テキスト ボックス 97"/>
            <p:cNvSpPr txBox="1"/>
            <p:nvPr/>
          </p:nvSpPr>
          <p:spPr>
            <a:xfrm>
              <a:off x="3651312" y="4689140"/>
              <a:ext cx="290464" cy="369332"/>
            </a:xfrm>
            <a:prstGeom prst="rect">
              <a:avLst/>
            </a:prstGeom>
            <a:noFill/>
          </p:spPr>
          <p:txBody>
            <a:bodyPr wrap="none" rtlCol="0">
              <a:spAutoFit/>
            </a:bodyPr>
            <a:lstStyle/>
            <a:p>
              <a:r>
                <a:rPr kumimoji="1" lang="en-US" altLang="ja-JP" dirty="0" smtClean="0"/>
                <a:t>F</a:t>
              </a:r>
              <a:endParaRPr kumimoji="1" lang="ja-JP" altLang="en-US" dirty="0" smtClean="0"/>
            </a:p>
          </p:txBody>
        </p:sp>
        <p:cxnSp>
          <p:nvCxnSpPr>
            <p:cNvPr id="99" name="直線コネクタ 98"/>
            <p:cNvCxnSpPr/>
            <p:nvPr/>
          </p:nvCxnSpPr>
          <p:spPr>
            <a:xfrm>
              <a:off x="4299384" y="4725176"/>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7419384" y="4581128"/>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4983460" y="4679848"/>
              <a:ext cx="1538947" cy="369332"/>
            </a:xfrm>
            <a:prstGeom prst="rect">
              <a:avLst/>
            </a:prstGeom>
            <a:noFill/>
          </p:spPr>
          <p:txBody>
            <a:bodyPr wrap="none" rtlCol="0">
              <a:spAutoFit/>
            </a:bodyPr>
            <a:lstStyle/>
            <a:p>
              <a:r>
                <a:rPr kumimoji="1" lang="en-US" altLang="ja-JP" dirty="0" smtClean="0"/>
                <a:t>Data Link Data</a:t>
              </a:r>
              <a:endParaRPr kumimoji="1" lang="ja-JP" altLang="en-US" dirty="0" smtClean="0"/>
            </a:p>
          </p:txBody>
        </p:sp>
        <p:sp>
          <p:nvSpPr>
            <p:cNvPr id="102" name="テキスト ボックス 101"/>
            <p:cNvSpPr txBox="1"/>
            <p:nvPr/>
          </p:nvSpPr>
          <p:spPr>
            <a:xfrm>
              <a:off x="5724128" y="4247800"/>
              <a:ext cx="840166" cy="369332"/>
            </a:xfrm>
            <a:prstGeom prst="rect">
              <a:avLst/>
            </a:prstGeom>
            <a:noFill/>
          </p:spPr>
          <p:txBody>
            <a:bodyPr wrap="none" rtlCol="0">
              <a:spAutoFit/>
            </a:bodyPr>
            <a:lstStyle/>
            <a:p>
              <a:r>
                <a:rPr kumimoji="1" lang="en-US" altLang="ja-JP" dirty="0" smtClean="0"/>
                <a:t>N-Data</a:t>
              </a:r>
              <a:endParaRPr kumimoji="1" lang="ja-JP" altLang="en-US" dirty="0" smtClean="0"/>
            </a:p>
          </p:txBody>
        </p:sp>
        <p:sp>
          <p:nvSpPr>
            <p:cNvPr id="103" name="円弧 102"/>
            <p:cNvSpPr/>
            <p:nvPr/>
          </p:nvSpPr>
          <p:spPr>
            <a:xfrm>
              <a:off x="7275368" y="4041068"/>
              <a:ext cx="360040" cy="360040"/>
            </a:xfrm>
            <a:prstGeom prst="arc">
              <a:avLst>
                <a:gd name="adj1" fmla="val 16200000"/>
                <a:gd name="adj2" fmla="val 5952087"/>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テキスト ボックス 103"/>
            <p:cNvSpPr txBox="1"/>
            <p:nvPr/>
          </p:nvSpPr>
          <p:spPr>
            <a:xfrm>
              <a:off x="7599404" y="4062554"/>
              <a:ext cx="1133644" cy="338554"/>
            </a:xfrm>
            <a:prstGeom prst="rect">
              <a:avLst/>
            </a:prstGeom>
            <a:noFill/>
          </p:spPr>
          <p:txBody>
            <a:bodyPr wrap="none" rtlCol="0">
              <a:spAutoFit/>
            </a:bodyPr>
            <a:lstStyle/>
            <a:p>
              <a:r>
                <a:rPr lang="ja-JP" altLang="en-US" sz="1600" dirty="0" smtClean="0">
                  <a:solidFill>
                    <a:srgbClr val="0000FF"/>
                  </a:solidFill>
                </a:rPr>
                <a:t>カプセル化</a:t>
              </a:r>
              <a:endParaRPr kumimoji="1" lang="ja-JP" altLang="en-US" sz="1600" dirty="0" smtClean="0">
                <a:solidFill>
                  <a:srgbClr val="0000FF"/>
                </a:solidFill>
              </a:endParaRPr>
            </a:p>
          </p:txBody>
        </p:sp>
        <p:cxnSp>
          <p:nvCxnSpPr>
            <p:cNvPr id="107" name="直線コネクタ 106"/>
            <p:cNvCxnSpPr/>
            <p:nvPr/>
          </p:nvCxnSpPr>
          <p:spPr>
            <a:xfrm>
              <a:off x="4968044" y="4149080"/>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4572000" y="4581128"/>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2" name="左中かっこ 111"/>
            <p:cNvSpPr/>
            <p:nvPr/>
          </p:nvSpPr>
          <p:spPr>
            <a:xfrm rot="16200000" flipH="1">
              <a:off x="4698014" y="4023066"/>
              <a:ext cx="108012" cy="360040"/>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テキスト ボックス 112"/>
            <p:cNvSpPr txBox="1"/>
            <p:nvPr/>
          </p:nvSpPr>
          <p:spPr>
            <a:xfrm>
              <a:off x="4119364" y="3897052"/>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cxnSp>
          <p:nvCxnSpPr>
            <p:cNvPr id="114" name="直線コネクタ 113"/>
            <p:cNvCxnSpPr/>
            <p:nvPr/>
          </p:nvCxnSpPr>
          <p:spPr>
            <a:xfrm>
              <a:off x="4119364"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3903340"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3831332" y="4689140"/>
              <a:ext cx="317716" cy="369332"/>
            </a:xfrm>
            <a:prstGeom prst="rect">
              <a:avLst/>
            </a:prstGeom>
            <a:noFill/>
          </p:spPr>
          <p:txBody>
            <a:bodyPr wrap="none" rtlCol="0">
              <a:spAutoFit/>
            </a:bodyPr>
            <a:lstStyle/>
            <a:p>
              <a:r>
                <a:rPr lang="en-US" altLang="ja-JP" dirty="0" smtClean="0"/>
                <a:t>A</a:t>
              </a:r>
              <a:endParaRPr kumimoji="1" lang="ja-JP" altLang="en-US" dirty="0" smtClean="0"/>
            </a:p>
          </p:txBody>
        </p:sp>
        <p:sp>
          <p:nvSpPr>
            <p:cNvPr id="117" name="テキスト ボックス 116"/>
            <p:cNvSpPr txBox="1"/>
            <p:nvPr/>
          </p:nvSpPr>
          <p:spPr>
            <a:xfrm>
              <a:off x="4047356" y="4689140"/>
              <a:ext cx="308098" cy="369332"/>
            </a:xfrm>
            <a:prstGeom prst="rect">
              <a:avLst/>
            </a:prstGeom>
            <a:noFill/>
          </p:spPr>
          <p:txBody>
            <a:bodyPr wrap="none" rtlCol="0">
              <a:spAutoFit/>
            </a:bodyPr>
            <a:lstStyle/>
            <a:p>
              <a:r>
                <a:rPr lang="en-US" altLang="ja-JP" dirty="0" smtClean="0"/>
                <a:t>C</a:t>
              </a:r>
              <a:endParaRPr kumimoji="1" lang="ja-JP" altLang="en-US" dirty="0" smtClean="0"/>
            </a:p>
          </p:txBody>
        </p:sp>
        <p:sp>
          <p:nvSpPr>
            <p:cNvPr id="118" name="左中かっこ 117"/>
            <p:cNvSpPr/>
            <p:nvPr/>
          </p:nvSpPr>
          <p:spPr>
            <a:xfrm rot="16200000" flipH="1">
              <a:off x="3921342" y="4347102"/>
              <a:ext cx="108012" cy="576064"/>
            </a:xfrm>
            <a:prstGeom prst="lef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9" name="テキスト ボックス 118"/>
            <p:cNvSpPr txBox="1"/>
            <p:nvPr/>
          </p:nvSpPr>
          <p:spPr>
            <a:xfrm>
              <a:off x="3651312" y="4329100"/>
              <a:ext cx="651140" cy="307777"/>
            </a:xfrm>
            <a:prstGeom prst="rect">
              <a:avLst/>
            </a:prstGeom>
            <a:noFill/>
          </p:spPr>
          <p:txBody>
            <a:bodyPr wrap="none" rtlCol="0">
              <a:spAutoFit/>
            </a:bodyPr>
            <a:lstStyle/>
            <a:p>
              <a:r>
                <a:rPr kumimoji="1" lang="ja-JP" altLang="en-US" sz="1400" dirty="0" smtClean="0">
                  <a:solidFill>
                    <a:srgbClr val="0000FF"/>
                  </a:solidFill>
                </a:rPr>
                <a:t>ヘッダ</a:t>
              </a:r>
            </a:p>
          </p:txBody>
        </p:sp>
        <p:cxnSp>
          <p:nvCxnSpPr>
            <p:cNvPr id="120" name="直線コネクタ 119"/>
            <p:cNvCxnSpPr/>
            <p:nvPr/>
          </p:nvCxnSpPr>
          <p:spPr>
            <a:xfrm>
              <a:off x="7773924"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7737920" y="4689140"/>
              <a:ext cx="517642" cy="369332"/>
            </a:xfrm>
            <a:prstGeom prst="rect">
              <a:avLst/>
            </a:prstGeom>
            <a:noFill/>
          </p:spPr>
          <p:txBody>
            <a:bodyPr wrap="none" rtlCol="0">
              <a:spAutoFit/>
            </a:bodyPr>
            <a:lstStyle/>
            <a:p>
              <a:r>
                <a:rPr kumimoji="1" lang="en-US" altLang="ja-JP" dirty="0" smtClean="0"/>
                <a:t>FCS</a:t>
              </a:r>
              <a:endParaRPr kumimoji="1" lang="ja-JP" altLang="en-US" dirty="0" smtClean="0"/>
            </a:p>
          </p:txBody>
        </p:sp>
        <p:sp>
          <p:nvSpPr>
            <p:cNvPr id="122" name="テキスト ボックス 121"/>
            <p:cNvSpPr txBox="1"/>
            <p:nvPr/>
          </p:nvSpPr>
          <p:spPr>
            <a:xfrm>
              <a:off x="8169968" y="4689140"/>
              <a:ext cx="290464" cy="369332"/>
            </a:xfrm>
            <a:prstGeom prst="rect">
              <a:avLst/>
            </a:prstGeom>
            <a:noFill/>
          </p:spPr>
          <p:txBody>
            <a:bodyPr wrap="none" rtlCol="0">
              <a:spAutoFit/>
            </a:bodyPr>
            <a:lstStyle/>
            <a:p>
              <a:r>
                <a:rPr kumimoji="1" lang="en-US" altLang="ja-JP" dirty="0" smtClean="0"/>
                <a:t>F</a:t>
              </a:r>
              <a:endParaRPr kumimoji="1" lang="ja-JP" altLang="en-US" dirty="0" smtClean="0"/>
            </a:p>
          </p:txBody>
        </p:sp>
        <p:cxnSp>
          <p:nvCxnSpPr>
            <p:cNvPr id="123" name="直線コネクタ 122"/>
            <p:cNvCxnSpPr/>
            <p:nvPr/>
          </p:nvCxnSpPr>
          <p:spPr>
            <a:xfrm>
              <a:off x="8205972" y="4725144"/>
              <a:ext cx="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正方形/長方形 123"/>
            <p:cNvSpPr/>
            <p:nvPr/>
          </p:nvSpPr>
          <p:spPr>
            <a:xfrm>
              <a:off x="3687316" y="5157192"/>
              <a:ext cx="4737112" cy="28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25" name="直線コネクタ 124"/>
            <p:cNvCxnSpPr/>
            <p:nvPr/>
          </p:nvCxnSpPr>
          <p:spPr>
            <a:xfrm>
              <a:off x="8421996" y="501317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3687316" y="5013176"/>
              <a:ext cx="0" cy="1440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5277661" y="5111896"/>
              <a:ext cx="857927" cy="369332"/>
            </a:xfrm>
            <a:prstGeom prst="rect">
              <a:avLst/>
            </a:prstGeom>
            <a:noFill/>
          </p:spPr>
          <p:txBody>
            <a:bodyPr wrap="none" rtlCol="0">
              <a:spAutoFit/>
            </a:bodyPr>
            <a:lstStyle/>
            <a:p>
              <a:r>
                <a:rPr kumimoji="1" lang="en-US" altLang="ja-JP" dirty="0" smtClean="0"/>
                <a:t>FRAME</a:t>
              </a:r>
              <a:endParaRPr kumimoji="1" lang="ja-JP" altLang="en-US" dirty="0" smtClean="0"/>
            </a:p>
          </p:txBody>
        </p:sp>
        <p:sp>
          <p:nvSpPr>
            <p:cNvPr id="128" name="正方形/長方形 127"/>
            <p:cNvSpPr/>
            <p:nvPr/>
          </p:nvSpPr>
          <p:spPr>
            <a:xfrm>
              <a:off x="1167036" y="5553236"/>
              <a:ext cx="6969360" cy="4680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29" name="テキスト ボックス 128"/>
            <p:cNvSpPr txBox="1"/>
            <p:nvPr/>
          </p:nvSpPr>
          <p:spPr>
            <a:xfrm>
              <a:off x="1674038" y="5625244"/>
              <a:ext cx="5742278" cy="338554"/>
            </a:xfrm>
            <a:prstGeom prst="rect">
              <a:avLst/>
            </a:prstGeom>
            <a:noFill/>
          </p:spPr>
          <p:txBody>
            <a:bodyPr wrap="none" rtlCol="0">
              <a:spAutoFit/>
            </a:bodyPr>
            <a:lstStyle/>
            <a:p>
              <a:r>
                <a:rPr lang="ja-JP" altLang="en-US" sz="1600" dirty="0" smtClean="0"/>
                <a:t>伝送用媒体 </a:t>
              </a:r>
              <a:r>
                <a:rPr lang="en-US" altLang="ja-JP" sz="1600" dirty="0" smtClean="0"/>
                <a:t>(</a:t>
              </a:r>
              <a:r>
                <a:rPr lang="ja-JP" altLang="en-US" sz="1600" dirty="0" smtClean="0"/>
                <a:t>ツイストペア線、同軸ケーブル、光ファイバ、無線等</a:t>
              </a:r>
              <a:r>
                <a:rPr lang="en-US" altLang="ja-JP" sz="1600" dirty="0" smtClean="0"/>
                <a:t>)</a:t>
              </a:r>
              <a:endParaRPr kumimoji="1" lang="ja-JP" altLang="en-US" sz="1600" dirty="0"/>
            </a:p>
          </p:txBody>
        </p:sp>
      </p:grpSp>
      <p:sp>
        <p:nvSpPr>
          <p:cNvPr id="131" name="テキスト ボックス 130"/>
          <p:cNvSpPr txBox="1"/>
          <p:nvPr/>
        </p:nvSpPr>
        <p:spPr>
          <a:xfrm>
            <a:off x="2541059" y="6120008"/>
            <a:ext cx="4083169" cy="369332"/>
          </a:xfrm>
          <a:prstGeom prst="rect">
            <a:avLst/>
          </a:prstGeom>
          <a:noFill/>
        </p:spPr>
        <p:txBody>
          <a:bodyPr wrap="none" rtlCol="0">
            <a:spAutoFit/>
          </a:bodyPr>
          <a:lstStyle/>
          <a:p>
            <a:r>
              <a:rPr lang="en-US" altLang="ja-JP" dirty="0" smtClean="0"/>
              <a:t>OSI</a:t>
            </a:r>
            <a:r>
              <a:rPr lang="ja-JP" altLang="en-US" dirty="0" smtClean="0"/>
              <a:t>参照モデルでの各層の伝送のされ方</a:t>
            </a:r>
            <a:endParaRPr kumimoji="1" lang="ja-JP" altLang="en-US" dirty="0" smtClean="0"/>
          </a:p>
        </p:txBody>
      </p:sp>
      <p:sp>
        <p:nvSpPr>
          <p:cNvPr id="132" name="テキスト ボックス 131"/>
          <p:cNvSpPr txBox="1"/>
          <p:nvPr/>
        </p:nvSpPr>
        <p:spPr>
          <a:xfrm>
            <a:off x="755576" y="1124744"/>
            <a:ext cx="7668852" cy="646331"/>
          </a:xfrm>
          <a:prstGeom prst="rect">
            <a:avLst/>
          </a:prstGeom>
          <a:noFill/>
        </p:spPr>
        <p:txBody>
          <a:bodyPr wrap="square" rtlCol="0">
            <a:spAutoFit/>
          </a:bodyPr>
          <a:lstStyle/>
          <a:p>
            <a:r>
              <a:rPr kumimoji="1" lang="ja-JP" altLang="en-US" dirty="0" smtClean="0"/>
              <a:t>各層では、</a:t>
            </a:r>
            <a:r>
              <a:rPr lang="ja-JP" altLang="en-US" dirty="0" smtClean="0"/>
              <a:t>そ</a:t>
            </a:r>
            <a:r>
              <a:rPr kumimoji="1" lang="ja-JP" altLang="en-US" dirty="0" smtClean="0"/>
              <a:t>の直上のレイヤが送出したデータブロックを、各層プロトコルでのデータ部として取り込み、それに</a:t>
            </a:r>
            <a:r>
              <a:rPr kumimoji="1" lang="ja-JP" altLang="en-US" dirty="0" smtClean="0">
                <a:solidFill>
                  <a:srgbClr val="0000FF"/>
                </a:solidFill>
              </a:rPr>
              <a:t>ヘッダ</a:t>
            </a:r>
            <a:r>
              <a:rPr lang="ja-JP" altLang="en-US" dirty="0" smtClean="0"/>
              <a:t>を付けて</a:t>
            </a:r>
            <a:r>
              <a:rPr lang="ja-JP" altLang="en-US" dirty="0" smtClean="0">
                <a:solidFill>
                  <a:srgbClr val="0000FF"/>
                </a:solidFill>
              </a:rPr>
              <a:t>カプセル化</a:t>
            </a:r>
            <a:r>
              <a:rPr lang="ja-JP" altLang="en-US" dirty="0" smtClean="0"/>
              <a:t>し、下位層に渡す。</a:t>
            </a:r>
            <a:endParaRPr kumimoji="1" lang="ja-JP" altLang="en-US" dirty="0" smtClean="0"/>
          </a:p>
        </p:txBody>
      </p:sp>
      <p:sp>
        <p:nvSpPr>
          <p:cNvPr id="105" name="テキスト ボックス 104"/>
          <p:cNvSpPr txBox="1"/>
          <p:nvPr/>
        </p:nvSpPr>
        <p:spPr>
          <a:xfrm>
            <a:off x="3203848" y="2006841"/>
            <a:ext cx="2201244" cy="954107"/>
          </a:xfrm>
          <a:prstGeom prst="rect">
            <a:avLst/>
          </a:prstGeom>
          <a:noFill/>
        </p:spPr>
        <p:txBody>
          <a:bodyPr wrap="none" rtlCol="0">
            <a:spAutoFit/>
          </a:bodyPr>
          <a:lstStyle/>
          <a:p>
            <a:r>
              <a:rPr kumimoji="1" lang="en-US" altLang="ja-JP" sz="1400" dirty="0" smtClean="0"/>
              <a:t>F: Flag Sequence</a:t>
            </a:r>
            <a:endParaRPr kumimoji="1" lang="ja-JP" altLang="en-US" sz="1400" dirty="0" smtClean="0"/>
          </a:p>
          <a:p>
            <a:r>
              <a:rPr lang="en-US" altLang="ja-JP" sz="1400" dirty="0" smtClean="0"/>
              <a:t>A: Address field</a:t>
            </a:r>
          </a:p>
          <a:p>
            <a:r>
              <a:rPr kumimoji="1" lang="en-US" altLang="ja-JP" sz="1400" dirty="0" smtClean="0"/>
              <a:t>C: Control field</a:t>
            </a:r>
          </a:p>
          <a:p>
            <a:r>
              <a:rPr lang="en-US" altLang="ja-JP" sz="1400" dirty="0" smtClean="0"/>
              <a:t>FCS: Flame Check Sequence</a:t>
            </a:r>
            <a:endParaRPr kumimoji="1" lang="ja-JP" altLang="en-US"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5646" y="272262"/>
            <a:ext cx="2332691" cy="523220"/>
          </a:xfrm>
        </p:spPr>
        <p:txBody>
          <a:bodyPr wrap="none">
            <a:spAutoFit/>
          </a:bodyPr>
          <a:lstStyle/>
          <a:p>
            <a:r>
              <a:rPr kumimoji="1" lang="en-US" altLang="ja-JP" sz="2800" dirty="0" smtClean="0"/>
              <a:t>X.25</a:t>
            </a:r>
            <a:r>
              <a:rPr kumimoji="1" lang="ja-JP" altLang="en-US" sz="2800" dirty="0" smtClean="0"/>
              <a:t>プロトコル</a:t>
            </a:r>
            <a:endParaRPr kumimoji="1" lang="ja-JP" altLang="en-US" sz="2800" dirty="0"/>
          </a:p>
        </p:txBody>
      </p:sp>
      <p:sp>
        <p:nvSpPr>
          <p:cNvPr id="9" name="テキスト ボックス 8"/>
          <p:cNvSpPr txBox="1"/>
          <p:nvPr/>
        </p:nvSpPr>
        <p:spPr>
          <a:xfrm>
            <a:off x="647564" y="1076543"/>
            <a:ext cx="8100900" cy="1200329"/>
          </a:xfrm>
          <a:prstGeom prst="rect">
            <a:avLst/>
          </a:prstGeom>
          <a:noFill/>
        </p:spPr>
        <p:txBody>
          <a:bodyPr wrap="square" rtlCol="0">
            <a:spAutoFit/>
          </a:bodyPr>
          <a:lstStyle/>
          <a:p>
            <a:r>
              <a:rPr lang="en-US" altLang="ja-JP" dirty="0" smtClean="0"/>
              <a:t>X.25</a:t>
            </a:r>
            <a:r>
              <a:rPr lang="ja-JP" altLang="en-US" dirty="0" smtClean="0"/>
              <a:t>プロトコルは、最も古くからあるパケット交換サービスの</a:t>
            </a:r>
            <a:r>
              <a:rPr lang="en-US" altLang="ja-JP" dirty="0" smtClean="0"/>
              <a:t>1</a:t>
            </a:r>
            <a:r>
              <a:rPr lang="ja-JP" altLang="en-US" dirty="0" smtClean="0"/>
              <a:t>つで、</a:t>
            </a:r>
            <a:r>
              <a:rPr lang="en-US" altLang="ja-JP" dirty="0" smtClean="0"/>
              <a:t>OSI</a:t>
            </a:r>
            <a:r>
              <a:rPr lang="ja-JP" altLang="en-US" dirty="0" smtClean="0"/>
              <a:t>参照モデル以前に開発された国際標準のプロトコル。</a:t>
            </a:r>
            <a:r>
              <a:rPr lang="en-US" altLang="ja-JP" dirty="0" smtClean="0"/>
              <a:t>OSI</a:t>
            </a:r>
            <a:r>
              <a:rPr lang="ja-JP" altLang="en-US" dirty="0" smtClean="0"/>
              <a:t>の下位層に相当するレイヤ</a:t>
            </a:r>
            <a:r>
              <a:rPr lang="en-US" altLang="ja-JP" dirty="0" smtClean="0"/>
              <a:t>1</a:t>
            </a:r>
            <a:r>
              <a:rPr lang="ja-JP" altLang="en-US" dirty="0" smtClean="0"/>
              <a:t>からレイヤ</a:t>
            </a:r>
            <a:r>
              <a:rPr lang="en-US" altLang="ja-JP" dirty="0" smtClean="0"/>
              <a:t>3</a:t>
            </a:r>
            <a:r>
              <a:rPr lang="ja-JP" altLang="en-US" dirty="0" err="1" smtClean="0"/>
              <a:t>までを</a:t>
            </a:r>
            <a:r>
              <a:rPr lang="ja-JP" altLang="en-US" dirty="0" smtClean="0"/>
              <a:t>規定している。</a:t>
            </a:r>
            <a:r>
              <a:rPr lang="en-US" altLang="ja-JP" dirty="0" smtClean="0"/>
              <a:t>1980</a:t>
            </a:r>
            <a:r>
              <a:rPr lang="ja-JP" altLang="en-US" dirty="0" smtClean="0"/>
              <a:t>年代以来、銀行の</a:t>
            </a:r>
            <a:r>
              <a:rPr lang="en-US" altLang="ja-JP" dirty="0" smtClean="0"/>
              <a:t>ATM</a:t>
            </a:r>
            <a:r>
              <a:rPr lang="ja-JP" altLang="en-US" dirty="0" smtClean="0"/>
              <a:t>等でのパケット</a:t>
            </a:r>
            <a:r>
              <a:rPr kumimoji="1" lang="ja-JP" altLang="en-US" dirty="0" smtClean="0"/>
              <a:t>通信に</a:t>
            </a:r>
            <a:r>
              <a:rPr lang="ja-JP" altLang="en-US" dirty="0" smtClean="0"/>
              <a:t>広く用いられてきたが、現在それは </a:t>
            </a:r>
            <a:r>
              <a:rPr lang="en-US" altLang="ja-JP" dirty="0" smtClean="0"/>
              <a:t>IP</a:t>
            </a:r>
            <a:r>
              <a:rPr lang="ja-JP" altLang="en-US" dirty="0" smtClean="0"/>
              <a:t> </a:t>
            </a:r>
            <a:r>
              <a:rPr lang="en-US" altLang="ja-JP" dirty="0" smtClean="0"/>
              <a:t>(</a:t>
            </a:r>
            <a:r>
              <a:rPr lang="ja-JP" altLang="en-US" dirty="0" smtClean="0"/>
              <a:t>インターネット</a:t>
            </a:r>
            <a:r>
              <a:rPr lang="en-US" altLang="ja-JP" dirty="0" smtClean="0"/>
              <a:t>)</a:t>
            </a:r>
            <a:r>
              <a:rPr lang="ja-JP" altLang="en-US" dirty="0" smtClean="0"/>
              <a:t>に置き換わっている。</a:t>
            </a:r>
            <a:endParaRPr kumimoji="1" lang="en-US" altLang="ja-JP" dirty="0" smtClean="0"/>
          </a:p>
        </p:txBody>
      </p:sp>
      <p:grpSp>
        <p:nvGrpSpPr>
          <p:cNvPr id="109" name="グループ化 108"/>
          <p:cNvGrpSpPr/>
          <p:nvPr/>
        </p:nvGrpSpPr>
        <p:grpSpPr>
          <a:xfrm>
            <a:off x="-508" y="3537012"/>
            <a:ext cx="4608512" cy="2720045"/>
            <a:chOff x="-508" y="3537012"/>
            <a:chExt cx="4608512" cy="2720045"/>
          </a:xfrm>
        </p:grpSpPr>
        <p:sp>
          <p:nvSpPr>
            <p:cNvPr id="10" name="正方形/長方形 9"/>
            <p:cNvSpPr/>
            <p:nvPr/>
          </p:nvSpPr>
          <p:spPr>
            <a:xfrm>
              <a:off x="1943708" y="4941168"/>
              <a:ext cx="720080" cy="97210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 name="テキスト ボックス 10"/>
            <p:cNvSpPr txBox="1"/>
            <p:nvPr/>
          </p:nvSpPr>
          <p:spPr>
            <a:xfrm>
              <a:off x="1907704" y="5121188"/>
              <a:ext cx="792088" cy="523220"/>
            </a:xfrm>
            <a:prstGeom prst="rect">
              <a:avLst/>
            </a:prstGeom>
            <a:noFill/>
          </p:spPr>
          <p:txBody>
            <a:bodyPr wrap="square" rtlCol="0">
              <a:spAutoFit/>
            </a:bodyPr>
            <a:lstStyle/>
            <a:p>
              <a:r>
                <a:rPr kumimoji="1" lang="ja-JP" altLang="en-US" sz="1400" dirty="0" smtClean="0"/>
                <a:t>パケット交換網</a:t>
              </a:r>
            </a:p>
          </p:txBody>
        </p:sp>
        <p:sp>
          <p:nvSpPr>
            <p:cNvPr id="12" name="正方形/長方形 11"/>
            <p:cNvSpPr/>
            <p:nvPr/>
          </p:nvSpPr>
          <p:spPr>
            <a:xfrm>
              <a:off x="3743908" y="5625244"/>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 name="テキスト ボックス 12"/>
            <p:cNvSpPr txBox="1"/>
            <p:nvPr/>
          </p:nvSpPr>
          <p:spPr>
            <a:xfrm>
              <a:off x="3707904" y="5605499"/>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1</a:t>
              </a:r>
              <a:endParaRPr kumimoji="1" lang="ja-JP" altLang="en-US" sz="1400" dirty="0" smtClean="0"/>
            </a:p>
          </p:txBody>
        </p:sp>
        <p:sp>
          <p:nvSpPr>
            <p:cNvPr id="16" name="正方形/長方形 15"/>
            <p:cNvSpPr/>
            <p:nvPr/>
          </p:nvSpPr>
          <p:spPr>
            <a:xfrm>
              <a:off x="3743908" y="5284949"/>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7" name="テキスト ボックス 16"/>
            <p:cNvSpPr txBox="1"/>
            <p:nvPr/>
          </p:nvSpPr>
          <p:spPr>
            <a:xfrm>
              <a:off x="3707904" y="5265204"/>
              <a:ext cx="792088" cy="307777"/>
            </a:xfrm>
            <a:prstGeom prst="rect">
              <a:avLst/>
            </a:prstGeom>
            <a:noFill/>
          </p:spPr>
          <p:txBody>
            <a:bodyPr wrap="square" rtlCol="0">
              <a:spAutoFit/>
            </a:bodyPr>
            <a:lstStyle/>
            <a:p>
              <a:r>
                <a:rPr kumimoji="1" lang="ja-JP" altLang="en-US" sz="1400" dirty="0" smtClean="0"/>
                <a:t>レイヤ</a:t>
              </a:r>
              <a:r>
                <a:rPr lang="en-US" altLang="ja-JP" sz="1400" dirty="0" smtClean="0"/>
                <a:t>2</a:t>
              </a:r>
              <a:endParaRPr kumimoji="1" lang="ja-JP" altLang="en-US" sz="1400" dirty="0" smtClean="0"/>
            </a:p>
          </p:txBody>
        </p:sp>
        <p:sp>
          <p:nvSpPr>
            <p:cNvPr id="18" name="正方形/長方形 17"/>
            <p:cNvSpPr/>
            <p:nvPr/>
          </p:nvSpPr>
          <p:spPr>
            <a:xfrm>
              <a:off x="3743908" y="4941168"/>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 name="テキスト ボックス 18"/>
            <p:cNvSpPr txBox="1"/>
            <p:nvPr/>
          </p:nvSpPr>
          <p:spPr>
            <a:xfrm>
              <a:off x="3707904" y="4921423"/>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3</a:t>
              </a:r>
              <a:endParaRPr kumimoji="1" lang="ja-JP" altLang="en-US" sz="1400" dirty="0" smtClean="0"/>
            </a:p>
          </p:txBody>
        </p:sp>
        <p:cxnSp>
          <p:nvCxnSpPr>
            <p:cNvPr id="21" name="直線矢印コネクタ 20"/>
            <p:cNvCxnSpPr/>
            <p:nvPr/>
          </p:nvCxnSpPr>
          <p:spPr>
            <a:xfrm>
              <a:off x="2699792" y="5769260"/>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735796" y="5517232"/>
              <a:ext cx="923651" cy="276999"/>
            </a:xfrm>
            <a:prstGeom prst="rect">
              <a:avLst/>
            </a:prstGeom>
            <a:noFill/>
          </p:spPr>
          <p:txBody>
            <a:bodyPr wrap="none" rtlCol="0">
              <a:spAutoFit/>
            </a:bodyPr>
            <a:lstStyle/>
            <a:p>
              <a:r>
                <a:rPr kumimoji="1" lang="ja-JP" altLang="en-US" sz="1200" dirty="0" smtClean="0"/>
                <a:t>物理レベル</a:t>
              </a:r>
            </a:p>
          </p:txBody>
        </p:sp>
        <p:sp>
          <p:nvSpPr>
            <p:cNvPr id="23" name="テキスト ボックス 22"/>
            <p:cNvSpPr txBox="1"/>
            <p:nvPr/>
          </p:nvSpPr>
          <p:spPr>
            <a:xfrm>
              <a:off x="2647006" y="5193196"/>
              <a:ext cx="1168910" cy="276999"/>
            </a:xfrm>
            <a:prstGeom prst="rect">
              <a:avLst/>
            </a:prstGeom>
            <a:noFill/>
          </p:spPr>
          <p:txBody>
            <a:bodyPr wrap="none" rtlCol="0">
              <a:spAutoFit/>
            </a:bodyPr>
            <a:lstStyle/>
            <a:p>
              <a:r>
                <a:rPr kumimoji="1" lang="ja-JP" altLang="en-US" sz="1200" dirty="0" smtClean="0"/>
                <a:t>フレームレベル</a:t>
              </a:r>
            </a:p>
          </p:txBody>
        </p:sp>
        <p:sp>
          <p:nvSpPr>
            <p:cNvPr id="25" name="正方形/長方形 24"/>
            <p:cNvSpPr/>
            <p:nvPr/>
          </p:nvSpPr>
          <p:spPr>
            <a:xfrm>
              <a:off x="215516" y="5625244"/>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6" name="テキスト ボックス 25"/>
            <p:cNvSpPr txBox="1"/>
            <p:nvPr/>
          </p:nvSpPr>
          <p:spPr>
            <a:xfrm>
              <a:off x="179512" y="5605499"/>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1</a:t>
              </a:r>
              <a:endParaRPr kumimoji="1" lang="ja-JP" altLang="en-US" sz="1400" dirty="0" smtClean="0"/>
            </a:p>
          </p:txBody>
        </p:sp>
        <p:sp>
          <p:nvSpPr>
            <p:cNvPr id="27" name="正方形/長方形 26"/>
            <p:cNvSpPr/>
            <p:nvPr/>
          </p:nvSpPr>
          <p:spPr>
            <a:xfrm>
              <a:off x="215516" y="5284949"/>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8" name="テキスト ボックス 27"/>
            <p:cNvSpPr txBox="1"/>
            <p:nvPr/>
          </p:nvSpPr>
          <p:spPr>
            <a:xfrm>
              <a:off x="179512" y="5265204"/>
              <a:ext cx="792088" cy="307777"/>
            </a:xfrm>
            <a:prstGeom prst="rect">
              <a:avLst/>
            </a:prstGeom>
            <a:noFill/>
          </p:spPr>
          <p:txBody>
            <a:bodyPr wrap="square" rtlCol="0">
              <a:spAutoFit/>
            </a:bodyPr>
            <a:lstStyle/>
            <a:p>
              <a:r>
                <a:rPr kumimoji="1" lang="ja-JP" altLang="en-US" sz="1400" dirty="0" smtClean="0"/>
                <a:t>レイヤ</a:t>
              </a:r>
              <a:r>
                <a:rPr lang="en-US" altLang="ja-JP" sz="1400" dirty="0" smtClean="0"/>
                <a:t>2</a:t>
              </a:r>
              <a:endParaRPr kumimoji="1" lang="ja-JP" altLang="en-US" sz="1400" dirty="0" smtClean="0"/>
            </a:p>
          </p:txBody>
        </p:sp>
        <p:sp>
          <p:nvSpPr>
            <p:cNvPr id="29" name="正方形/長方形 28"/>
            <p:cNvSpPr/>
            <p:nvPr/>
          </p:nvSpPr>
          <p:spPr>
            <a:xfrm>
              <a:off x="215516" y="4941168"/>
              <a:ext cx="648072" cy="2880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 name="テキスト ボックス 29"/>
            <p:cNvSpPr txBox="1"/>
            <p:nvPr/>
          </p:nvSpPr>
          <p:spPr>
            <a:xfrm>
              <a:off x="179512" y="4921423"/>
              <a:ext cx="792088" cy="307777"/>
            </a:xfrm>
            <a:prstGeom prst="rect">
              <a:avLst/>
            </a:prstGeom>
            <a:noFill/>
          </p:spPr>
          <p:txBody>
            <a:bodyPr wrap="square" rtlCol="0">
              <a:spAutoFit/>
            </a:bodyPr>
            <a:lstStyle/>
            <a:p>
              <a:r>
                <a:rPr kumimoji="1" lang="ja-JP" altLang="en-US" sz="1400" dirty="0" smtClean="0"/>
                <a:t>レイヤ</a:t>
              </a:r>
              <a:r>
                <a:rPr kumimoji="1" lang="en-US" altLang="ja-JP" sz="1400" dirty="0" smtClean="0"/>
                <a:t>3</a:t>
              </a:r>
              <a:endParaRPr kumimoji="1" lang="ja-JP" altLang="en-US" sz="1400" dirty="0" smtClean="0"/>
            </a:p>
          </p:txBody>
        </p:sp>
        <p:cxnSp>
          <p:nvCxnSpPr>
            <p:cNvPr id="31" name="直線矢印コネクタ 30"/>
            <p:cNvCxnSpPr/>
            <p:nvPr/>
          </p:nvCxnSpPr>
          <p:spPr>
            <a:xfrm>
              <a:off x="2699912" y="544522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647006" y="4761148"/>
              <a:ext cx="1125629" cy="276999"/>
            </a:xfrm>
            <a:prstGeom prst="rect">
              <a:avLst/>
            </a:prstGeom>
            <a:noFill/>
          </p:spPr>
          <p:txBody>
            <a:bodyPr wrap="none" rtlCol="0">
              <a:spAutoFit/>
            </a:bodyPr>
            <a:lstStyle/>
            <a:p>
              <a:r>
                <a:rPr kumimoji="1" lang="ja-JP" altLang="en-US" sz="1200" dirty="0" smtClean="0"/>
                <a:t>パケットレベル</a:t>
              </a:r>
            </a:p>
          </p:txBody>
        </p:sp>
        <p:cxnSp>
          <p:nvCxnSpPr>
            <p:cNvPr id="33" name="直線矢印コネクタ 32"/>
            <p:cNvCxnSpPr/>
            <p:nvPr/>
          </p:nvCxnSpPr>
          <p:spPr>
            <a:xfrm>
              <a:off x="2699912" y="508518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899592" y="5769260"/>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942873" y="5517232"/>
              <a:ext cx="923651" cy="276999"/>
            </a:xfrm>
            <a:prstGeom prst="rect">
              <a:avLst/>
            </a:prstGeom>
            <a:noFill/>
          </p:spPr>
          <p:txBody>
            <a:bodyPr wrap="none" rtlCol="0">
              <a:spAutoFit/>
            </a:bodyPr>
            <a:lstStyle/>
            <a:p>
              <a:r>
                <a:rPr kumimoji="1" lang="ja-JP" altLang="en-US" sz="1200" dirty="0" smtClean="0"/>
                <a:t>物理レベル</a:t>
              </a:r>
            </a:p>
          </p:txBody>
        </p:sp>
        <p:sp>
          <p:nvSpPr>
            <p:cNvPr id="36" name="テキスト ボックス 35"/>
            <p:cNvSpPr txBox="1"/>
            <p:nvPr/>
          </p:nvSpPr>
          <p:spPr>
            <a:xfrm>
              <a:off x="827584" y="5193196"/>
              <a:ext cx="1168910" cy="276999"/>
            </a:xfrm>
            <a:prstGeom prst="rect">
              <a:avLst/>
            </a:prstGeom>
            <a:noFill/>
          </p:spPr>
          <p:txBody>
            <a:bodyPr wrap="none" rtlCol="0">
              <a:spAutoFit/>
            </a:bodyPr>
            <a:lstStyle/>
            <a:p>
              <a:r>
                <a:rPr kumimoji="1" lang="ja-JP" altLang="en-US" sz="1200" dirty="0" smtClean="0"/>
                <a:t>フレームレベル</a:t>
              </a:r>
            </a:p>
          </p:txBody>
        </p:sp>
        <p:cxnSp>
          <p:nvCxnSpPr>
            <p:cNvPr id="37" name="直線矢印コネクタ 36"/>
            <p:cNvCxnSpPr/>
            <p:nvPr/>
          </p:nvCxnSpPr>
          <p:spPr>
            <a:xfrm>
              <a:off x="899712" y="544522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854083" y="4761148"/>
              <a:ext cx="1125629" cy="276999"/>
            </a:xfrm>
            <a:prstGeom prst="rect">
              <a:avLst/>
            </a:prstGeom>
            <a:noFill/>
          </p:spPr>
          <p:txBody>
            <a:bodyPr wrap="none" rtlCol="0">
              <a:spAutoFit/>
            </a:bodyPr>
            <a:lstStyle/>
            <a:p>
              <a:r>
                <a:rPr kumimoji="1" lang="ja-JP" altLang="en-US" sz="1200" dirty="0" smtClean="0"/>
                <a:t>パケットレベル</a:t>
              </a:r>
            </a:p>
          </p:txBody>
        </p:sp>
        <p:cxnSp>
          <p:nvCxnSpPr>
            <p:cNvPr id="39" name="直線矢印コネクタ 38"/>
            <p:cNvCxnSpPr/>
            <p:nvPr/>
          </p:nvCxnSpPr>
          <p:spPr>
            <a:xfrm>
              <a:off x="899712" y="5085184"/>
              <a:ext cx="10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447764" y="5980058"/>
              <a:ext cx="1489510" cy="276999"/>
            </a:xfrm>
            <a:prstGeom prst="rect">
              <a:avLst/>
            </a:prstGeom>
            <a:noFill/>
          </p:spPr>
          <p:txBody>
            <a:bodyPr wrap="none" rtlCol="0">
              <a:spAutoFit/>
            </a:bodyPr>
            <a:lstStyle/>
            <a:p>
              <a:r>
                <a:rPr kumimoji="1" lang="en-US" altLang="ja-JP" sz="1200" dirty="0" smtClean="0"/>
                <a:t>X.25</a:t>
              </a:r>
              <a:r>
                <a:rPr kumimoji="1" lang="ja-JP" altLang="en-US" sz="1200" dirty="0" smtClean="0"/>
                <a:t>インターフェイス</a:t>
              </a:r>
            </a:p>
          </p:txBody>
        </p:sp>
        <p:sp>
          <p:nvSpPr>
            <p:cNvPr id="41" name="正方形/長方形 40"/>
            <p:cNvSpPr/>
            <p:nvPr/>
          </p:nvSpPr>
          <p:spPr>
            <a:xfrm>
              <a:off x="3743908" y="3969060"/>
              <a:ext cx="648072" cy="739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2" name="テキスト ボックス 41"/>
            <p:cNvSpPr txBox="1"/>
            <p:nvPr/>
          </p:nvSpPr>
          <p:spPr>
            <a:xfrm>
              <a:off x="3743908" y="4077072"/>
              <a:ext cx="684076" cy="523220"/>
            </a:xfrm>
            <a:prstGeom prst="rect">
              <a:avLst/>
            </a:prstGeom>
            <a:noFill/>
          </p:spPr>
          <p:txBody>
            <a:bodyPr wrap="square" rtlCol="0">
              <a:spAutoFit/>
            </a:bodyPr>
            <a:lstStyle/>
            <a:p>
              <a:r>
                <a:rPr kumimoji="1" lang="ja-JP" altLang="en-US" sz="1400" dirty="0" smtClean="0"/>
                <a:t>上位</a:t>
              </a:r>
            </a:p>
            <a:p>
              <a:r>
                <a:rPr kumimoji="1" lang="ja-JP" altLang="en-US" sz="1400" dirty="0" smtClean="0"/>
                <a:t>レイヤ</a:t>
              </a:r>
            </a:p>
          </p:txBody>
        </p:sp>
        <p:cxnSp>
          <p:nvCxnSpPr>
            <p:cNvPr id="43" name="直線矢印コネクタ 42"/>
            <p:cNvCxnSpPr/>
            <p:nvPr/>
          </p:nvCxnSpPr>
          <p:spPr>
            <a:xfrm>
              <a:off x="899592" y="4545124"/>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899592" y="4401108"/>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899592" y="4257092"/>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899592" y="4113076"/>
              <a:ext cx="28080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215516" y="3969060"/>
              <a:ext cx="648072" cy="7398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1" name="テキスト ボックス 50"/>
            <p:cNvSpPr txBox="1"/>
            <p:nvPr/>
          </p:nvSpPr>
          <p:spPr>
            <a:xfrm>
              <a:off x="215516" y="4077072"/>
              <a:ext cx="684076" cy="523220"/>
            </a:xfrm>
            <a:prstGeom prst="rect">
              <a:avLst/>
            </a:prstGeom>
            <a:noFill/>
          </p:spPr>
          <p:txBody>
            <a:bodyPr wrap="square" rtlCol="0">
              <a:spAutoFit/>
            </a:bodyPr>
            <a:lstStyle/>
            <a:p>
              <a:r>
                <a:rPr kumimoji="1" lang="ja-JP" altLang="en-US" sz="1400" dirty="0" smtClean="0"/>
                <a:t>上位</a:t>
              </a:r>
            </a:p>
            <a:p>
              <a:r>
                <a:rPr kumimoji="1" lang="ja-JP" altLang="en-US" sz="1400" dirty="0" smtClean="0"/>
                <a:t>レイヤ</a:t>
              </a:r>
            </a:p>
          </p:txBody>
        </p:sp>
        <p:sp>
          <p:nvSpPr>
            <p:cNvPr id="52" name="テキスト ボックス 51"/>
            <p:cNvSpPr txBox="1"/>
            <p:nvPr/>
          </p:nvSpPr>
          <p:spPr>
            <a:xfrm>
              <a:off x="3469551" y="3537012"/>
              <a:ext cx="1138453" cy="307777"/>
            </a:xfrm>
            <a:prstGeom prst="rect">
              <a:avLst/>
            </a:prstGeom>
            <a:noFill/>
          </p:spPr>
          <p:txBody>
            <a:bodyPr wrap="none" rtlCol="0">
              <a:spAutoFit/>
            </a:bodyPr>
            <a:lstStyle/>
            <a:p>
              <a:r>
                <a:rPr kumimoji="1" lang="ja-JP" altLang="en-US" sz="1400" dirty="0" smtClean="0"/>
                <a:t>パケット端末</a:t>
              </a:r>
            </a:p>
          </p:txBody>
        </p:sp>
        <p:sp>
          <p:nvSpPr>
            <p:cNvPr id="53" name="正方形/長方形 52"/>
            <p:cNvSpPr/>
            <p:nvPr/>
          </p:nvSpPr>
          <p:spPr>
            <a:xfrm>
              <a:off x="3707904" y="3825044"/>
              <a:ext cx="720080" cy="22159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4" name="正方形/長方形 53"/>
            <p:cNvSpPr/>
            <p:nvPr/>
          </p:nvSpPr>
          <p:spPr>
            <a:xfrm>
              <a:off x="179512" y="3825044"/>
              <a:ext cx="720080" cy="22159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5" name="テキスト ボックス 54"/>
            <p:cNvSpPr txBox="1"/>
            <p:nvPr/>
          </p:nvSpPr>
          <p:spPr>
            <a:xfrm>
              <a:off x="-508" y="3537012"/>
              <a:ext cx="1138453" cy="307777"/>
            </a:xfrm>
            <a:prstGeom prst="rect">
              <a:avLst/>
            </a:prstGeom>
            <a:noFill/>
          </p:spPr>
          <p:txBody>
            <a:bodyPr wrap="none" rtlCol="0">
              <a:spAutoFit/>
            </a:bodyPr>
            <a:lstStyle/>
            <a:p>
              <a:r>
                <a:rPr kumimoji="1" lang="ja-JP" altLang="en-US" sz="1400" dirty="0" smtClean="0"/>
                <a:t>パケット端末</a:t>
              </a:r>
            </a:p>
          </p:txBody>
        </p:sp>
        <p:cxnSp>
          <p:nvCxnSpPr>
            <p:cNvPr id="57" name="直線コネクタ 56"/>
            <p:cNvCxnSpPr/>
            <p:nvPr/>
          </p:nvCxnSpPr>
          <p:spPr>
            <a:xfrm>
              <a:off x="2483768" y="6221053"/>
              <a:ext cx="14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2483768" y="6077053"/>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3923928" y="6077037"/>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647564" y="5980058"/>
              <a:ext cx="1489510" cy="276999"/>
            </a:xfrm>
            <a:prstGeom prst="rect">
              <a:avLst/>
            </a:prstGeom>
            <a:noFill/>
          </p:spPr>
          <p:txBody>
            <a:bodyPr wrap="none" rtlCol="0">
              <a:spAutoFit/>
            </a:bodyPr>
            <a:lstStyle/>
            <a:p>
              <a:r>
                <a:rPr kumimoji="1" lang="en-US" altLang="ja-JP" sz="1200" dirty="0" smtClean="0"/>
                <a:t>X.25</a:t>
              </a:r>
              <a:r>
                <a:rPr kumimoji="1" lang="ja-JP" altLang="en-US" sz="1200" dirty="0" smtClean="0"/>
                <a:t>インターフェイス</a:t>
              </a:r>
            </a:p>
          </p:txBody>
        </p:sp>
        <p:cxnSp>
          <p:nvCxnSpPr>
            <p:cNvPr id="63" name="直線コネクタ 62"/>
            <p:cNvCxnSpPr/>
            <p:nvPr/>
          </p:nvCxnSpPr>
          <p:spPr>
            <a:xfrm>
              <a:off x="683568" y="6221053"/>
              <a:ext cx="14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683568" y="6077053"/>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23728" y="6077037"/>
              <a:ext cx="0" cy="144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67" name="テキスト ボックス 66"/>
          <p:cNvSpPr txBox="1"/>
          <p:nvPr/>
        </p:nvSpPr>
        <p:spPr>
          <a:xfrm>
            <a:off x="683568" y="6366810"/>
            <a:ext cx="3466013" cy="338554"/>
          </a:xfrm>
          <a:prstGeom prst="rect">
            <a:avLst/>
          </a:prstGeom>
          <a:noFill/>
        </p:spPr>
        <p:txBody>
          <a:bodyPr wrap="none" rtlCol="0">
            <a:spAutoFit/>
          </a:bodyPr>
          <a:lstStyle/>
          <a:p>
            <a:r>
              <a:rPr kumimoji="1" lang="ja-JP" altLang="en-US" sz="1600" dirty="0" smtClean="0"/>
              <a:t>パケット交換網における</a:t>
            </a:r>
            <a:r>
              <a:rPr kumimoji="1" lang="en-US" altLang="ja-JP" sz="1600" dirty="0" smtClean="0"/>
              <a:t>X.25</a:t>
            </a:r>
            <a:r>
              <a:rPr kumimoji="1" lang="ja-JP" altLang="en-US" sz="1600" dirty="0" smtClean="0"/>
              <a:t>プロトコル</a:t>
            </a:r>
          </a:p>
        </p:txBody>
      </p:sp>
      <p:sp>
        <p:nvSpPr>
          <p:cNvPr id="68" name="正方形/長方形 67"/>
          <p:cNvSpPr/>
          <p:nvPr/>
        </p:nvSpPr>
        <p:spPr>
          <a:xfrm>
            <a:off x="5004048" y="4705399"/>
            <a:ext cx="3492388"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70" name="直線コネクタ 69"/>
          <p:cNvCxnSpPr/>
          <p:nvPr/>
        </p:nvCxnSpPr>
        <p:spPr>
          <a:xfrm>
            <a:off x="5292080"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5004048" y="4705399"/>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cxnSp>
        <p:nvCxnSpPr>
          <p:cNvPr id="73" name="直線コネクタ 72"/>
          <p:cNvCxnSpPr/>
          <p:nvPr/>
        </p:nvCxnSpPr>
        <p:spPr>
          <a:xfrm>
            <a:off x="5580112"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5292080" y="4705399"/>
            <a:ext cx="288862" cy="307777"/>
          </a:xfrm>
          <a:prstGeom prst="rect">
            <a:avLst/>
          </a:prstGeom>
          <a:noFill/>
        </p:spPr>
        <p:txBody>
          <a:bodyPr wrap="none" rtlCol="0">
            <a:spAutoFit/>
          </a:bodyPr>
          <a:lstStyle/>
          <a:p>
            <a:r>
              <a:rPr kumimoji="1" lang="en-US" altLang="ja-JP" sz="1400" dirty="0" smtClean="0"/>
              <a:t>A</a:t>
            </a:r>
            <a:endParaRPr kumimoji="1" lang="ja-JP" altLang="en-US" sz="1400" dirty="0" smtClean="0"/>
          </a:p>
        </p:txBody>
      </p:sp>
      <p:cxnSp>
        <p:nvCxnSpPr>
          <p:cNvPr id="75" name="直線コネクタ 74"/>
          <p:cNvCxnSpPr/>
          <p:nvPr/>
        </p:nvCxnSpPr>
        <p:spPr>
          <a:xfrm>
            <a:off x="5868144"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5580112" y="4705399"/>
            <a:ext cx="280846" cy="307777"/>
          </a:xfrm>
          <a:prstGeom prst="rect">
            <a:avLst/>
          </a:prstGeom>
          <a:noFill/>
        </p:spPr>
        <p:txBody>
          <a:bodyPr wrap="none" rtlCol="0">
            <a:spAutoFit/>
          </a:bodyPr>
          <a:lstStyle/>
          <a:p>
            <a:r>
              <a:rPr lang="en-US" altLang="ja-JP" sz="1400" dirty="0" smtClean="0"/>
              <a:t>C</a:t>
            </a:r>
            <a:endParaRPr kumimoji="1" lang="ja-JP" altLang="en-US" sz="1400" dirty="0" smtClean="0"/>
          </a:p>
        </p:txBody>
      </p:sp>
      <p:sp>
        <p:nvSpPr>
          <p:cNvPr id="77" name="テキスト ボックス 76"/>
          <p:cNvSpPr txBox="1"/>
          <p:nvPr/>
        </p:nvSpPr>
        <p:spPr>
          <a:xfrm>
            <a:off x="5868144" y="4705399"/>
            <a:ext cx="1946367" cy="307777"/>
          </a:xfrm>
          <a:prstGeom prst="rect">
            <a:avLst/>
          </a:prstGeom>
          <a:noFill/>
        </p:spPr>
        <p:txBody>
          <a:bodyPr wrap="none" rtlCol="0">
            <a:spAutoFit/>
          </a:bodyPr>
          <a:lstStyle/>
          <a:p>
            <a:r>
              <a:rPr lang="ja-JP" altLang="en-US" sz="1400" dirty="0" smtClean="0"/>
              <a:t>データリンク層のデータ</a:t>
            </a:r>
            <a:endParaRPr kumimoji="1" lang="ja-JP" altLang="en-US" sz="1400" dirty="0" smtClean="0"/>
          </a:p>
        </p:txBody>
      </p:sp>
      <p:cxnSp>
        <p:nvCxnSpPr>
          <p:cNvPr id="78" name="直線コネクタ 77"/>
          <p:cNvCxnSpPr/>
          <p:nvPr/>
        </p:nvCxnSpPr>
        <p:spPr>
          <a:xfrm>
            <a:off x="8208404"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7765654" y="4705399"/>
            <a:ext cx="442750" cy="307777"/>
          </a:xfrm>
          <a:prstGeom prst="rect">
            <a:avLst/>
          </a:prstGeom>
          <a:noFill/>
        </p:spPr>
        <p:txBody>
          <a:bodyPr wrap="none" rtlCol="0">
            <a:spAutoFit/>
          </a:bodyPr>
          <a:lstStyle/>
          <a:p>
            <a:r>
              <a:rPr kumimoji="1" lang="en-US" altLang="ja-JP" sz="1400" dirty="0" smtClean="0"/>
              <a:t>FCS</a:t>
            </a:r>
            <a:endParaRPr kumimoji="1" lang="ja-JP" altLang="en-US" sz="1400" dirty="0" smtClean="0"/>
          </a:p>
        </p:txBody>
      </p:sp>
      <p:cxnSp>
        <p:nvCxnSpPr>
          <p:cNvPr id="80" name="直線コネクタ 79"/>
          <p:cNvCxnSpPr/>
          <p:nvPr/>
        </p:nvCxnSpPr>
        <p:spPr>
          <a:xfrm>
            <a:off x="7812360" y="4705399"/>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8208404" y="4705399"/>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sp>
        <p:nvSpPr>
          <p:cNvPr id="82" name="テキスト ボックス 81"/>
          <p:cNvSpPr txBox="1"/>
          <p:nvPr/>
        </p:nvSpPr>
        <p:spPr>
          <a:xfrm>
            <a:off x="4535996" y="5409220"/>
            <a:ext cx="2426946" cy="954107"/>
          </a:xfrm>
          <a:prstGeom prst="rect">
            <a:avLst/>
          </a:prstGeom>
          <a:noFill/>
        </p:spPr>
        <p:txBody>
          <a:bodyPr wrap="none" rtlCol="0">
            <a:spAutoFit/>
          </a:bodyPr>
          <a:lstStyle/>
          <a:p>
            <a:r>
              <a:rPr kumimoji="1" lang="en-US" altLang="ja-JP" sz="1400" dirty="0" smtClean="0"/>
              <a:t>GFI: General Format Identifier</a:t>
            </a:r>
          </a:p>
          <a:p>
            <a:r>
              <a:rPr lang="en-US" altLang="ja-JP" sz="1400" dirty="0" smtClean="0"/>
              <a:t>LCGN: </a:t>
            </a:r>
            <a:r>
              <a:rPr lang="ja-JP" altLang="en-US" sz="1200" dirty="0" smtClean="0"/>
              <a:t>論理チャネルグループ番号</a:t>
            </a:r>
          </a:p>
          <a:p>
            <a:r>
              <a:rPr kumimoji="1" lang="en-US" altLang="ja-JP" sz="1400" dirty="0" smtClean="0"/>
              <a:t>LCN:</a:t>
            </a:r>
            <a:r>
              <a:rPr lang="ja-JP" altLang="en-US" sz="1200" dirty="0" smtClean="0"/>
              <a:t>論理チャネル番号</a:t>
            </a:r>
            <a:endParaRPr lang="en-US" altLang="ja-JP" sz="1200" dirty="0" smtClean="0"/>
          </a:p>
          <a:p>
            <a:r>
              <a:rPr kumimoji="1" lang="en-US" altLang="ja-JP" sz="1400" dirty="0" smtClean="0"/>
              <a:t>TYP: </a:t>
            </a:r>
            <a:r>
              <a:rPr kumimoji="1" lang="ja-JP" altLang="en-US" sz="1200" dirty="0" smtClean="0"/>
              <a:t>パケットタイプ識別子</a:t>
            </a:r>
          </a:p>
        </p:txBody>
      </p:sp>
      <p:sp>
        <p:nvSpPr>
          <p:cNvPr id="83" name="テキスト ボックス 82"/>
          <p:cNvSpPr txBox="1"/>
          <p:nvPr/>
        </p:nvSpPr>
        <p:spPr>
          <a:xfrm>
            <a:off x="5112060" y="4993431"/>
            <a:ext cx="3470822" cy="307777"/>
          </a:xfrm>
          <a:prstGeom prst="rect">
            <a:avLst/>
          </a:prstGeom>
          <a:noFill/>
        </p:spPr>
        <p:txBody>
          <a:bodyPr wrap="none" rtlCol="0">
            <a:spAutoFit/>
          </a:bodyPr>
          <a:lstStyle/>
          <a:p>
            <a:r>
              <a:rPr kumimoji="1" lang="en-US" altLang="ja-JP" sz="1400" dirty="0" smtClean="0"/>
              <a:t>(X.25</a:t>
            </a:r>
            <a:r>
              <a:rPr kumimoji="1" lang="ja-JP" altLang="en-US" sz="1400" dirty="0" smtClean="0"/>
              <a:t>レイヤ</a:t>
            </a:r>
            <a:r>
              <a:rPr kumimoji="1" lang="en-US" altLang="ja-JP" sz="1400" dirty="0" smtClean="0"/>
              <a:t>2=</a:t>
            </a:r>
            <a:r>
              <a:rPr kumimoji="1" lang="ja-JP" altLang="en-US" sz="1400" dirty="0" smtClean="0"/>
              <a:t>フレームレベルのフォーマット</a:t>
            </a:r>
            <a:r>
              <a:rPr kumimoji="1" lang="en-US" altLang="ja-JP" sz="1400" dirty="0" smtClean="0"/>
              <a:t>)</a:t>
            </a:r>
            <a:endParaRPr kumimoji="1" lang="ja-JP" altLang="en-US" sz="1400" dirty="0" smtClean="0"/>
          </a:p>
        </p:txBody>
      </p:sp>
      <p:sp>
        <p:nvSpPr>
          <p:cNvPr id="84" name="正方形/長方形 83"/>
          <p:cNvSpPr/>
          <p:nvPr/>
        </p:nvSpPr>
        <p:spPr>
          <a:xfrm>
            <a:off x="5112060" y="3825044"/>
            <a:ext cx="3240360"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85" name="テキスト ボックス 84"/>
          <p:cNvSpPr txBox="1"/>
          <p:nvPr/>
        </p:nvSpPr>
        <p:spPr>
          <a:xfrm>
            <a:off x="6186315" y="3841303"/>
            <a:ext cx="2238113" cy="307777"/>
          </a:xfrm>
          <a:prstGeom prst="rect">
            <a:avLst/>
          </a:prstGeom>
          <a:noFill/>
        </p:spPr>
        <p:txBody>
          <a:bodyPr wrap="none" rtlCol="0">
            <a:spAutoFit/>
          </a:bodyPr>
          <a:lstStyle/>
          <a:p>
            <a:r>
              <a:rPr lang="ja-JP" altLang="en-US" sz="1400" dirty="0" smtClean="0"/>
              <a:t>ユーザデータまたは個別部</a:t>
            </a:r>
            <a:endParaRPr kumimoji="1" lang="ja-JP" altLang="en-US" sz="1400" dirty="0" smtClean="0"/>
          </a:p>
        </p:txBody>
      </p:sp>
      <p:cxnSp>
        <p:nvCxnSpPr>
          <p:cNvPr id="86" name="直線コネクタ 85"/>
          <p:cNvCxnSpPr/>
          <p:nvPr/>
        </p:nvCxnSpPr>
        <p:spPr>
          <a:xfrm>
            <a:off x="5580112" y="382504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5070229" y="3812065"/>
            <a:ext cx="581891" cy="409023"/>
          </a:xfrm>
          <a:prstGeom prst="rect">
            <a:avLst/>
          </a:prstGeom>
          <a:noFill/>
        </p:spPr>
        <p:txBody>
          <a:bodyPr wrap="none" rtlCol="0">
            <a:spAutoFit/>
          </a:bodyPr>
          <a:lstStyle/>
          <a:p>
            <a:pPr>
              <a:lnSpc>
                <a:spcPts val="1200"/>
              </a:lnSpc>
            </a:pPr>
            <a:r>
              <a:rPr kumimoji="1" lang="en-US" altLang="ja-JP" sz="1400" dirty="0" smtClean="0"/>
              <a:t>GFI</a:t>
            </a:r>
          </a:p>
          <a:p>
            <a:pPr>
              <a:lnSpc>
                <a:spcPts val="1200"/>
              </a:lnSpc>
            </a:pPr>
            <a:r>
              <a:rPr lang="en-US" altLang="ja-JP" sz="1400" dirty="0" smtClean="0"/>
              <a:t>LCGN</a:t>
            </a:r>
            <a:endParaRPr kumimoji="1" lang="ja-JP" altLang="en-US" sz="1400" dirty="0" smtClean="0"/>
          </a:p>
        </p:txBody>
      </p:sp>
      <p:cxnSp>
        <p:nvCxnSpPr>
          <p:cNvPr id="88" name="直線コネクタ 87"/>
          <p:cNvCxnSpPr/>
          <p:nvPr/>
        </p:nvCxnSpPr>
        <p:spPr>
          <a:xfrm>
            <a:off x="5904148" y="382504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5506476" y="3825044"/>
            <a:ext cx="469680" cy="307777"/>
          </a:xfrm>
          <a:prstGeom prst="rect">
            <a:avLst/>
          </a:prstGeom>
          <a:noFill/>
        </p:spPr>
        <p:txBody>
          <a:bodyPr wrap="none" rtlCol="0">
            <a:spAutoFit/>
          </a:bodyPr>
          <a:lstStyle/>
          <a:p>
            <a:r>
              <a:rPr kumimoji="1" lang="en-US" altLang="ja-JP" sz="1400" dirty="0" smtClean="0"/>
              <a:t>LCN</a:t>
            </a:r>
            <a:endParaRPr kumimoji="1" lang="ja-JP" altLang="en-US" sz="1400" dirty="0" smtClean="0"/>
          </a:p>
        </p:txBody>
      </p:sp>
      <p:cxnSp>
        <p:nvCxnSpPr>
          <p:cNvPr id="90" name="直線コネクタ 89"/>
          <p:cNvCxnSpPr/>
          <p:nvPr/>
        </p:nvCxnSpPr>
        <p:spPr>
          <a:xfrm>
            <a:off x="6228184" y="382504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5832140" y="3825044"/>
            <a:ext cx="453970" cy="307777"/>
          </a:xfrm>
          <a:prstGeom prst="rect">
            <a:avLst/>
          </a:prstGeom>
          <a:noFill/>
        </p:spPr>
        <p:txBody>
          <a:bodyPr wrap="none" rtlCol="0">
            <a:spAutoFit/>
          </a:bodyPr>
          <a:lstStyle/>
          <a:p>
            <a:r>
              <a:rPr lang="en-US" altLang="ja-JP" sz="1400" dirty="0" smtClean="0"/>
              <a:t>TYP</a:t>
            </a:r>
            <a:endParaRPr kumimoji="1" lang="ja-JP" altLang="en-US" sz="1400" dirty="0" smtClean="0"/>
          </a:p>
        </p:txBody>
      </p:sp>
      <p:sp>
        <p:nvSpPr>
          <p:cNvPr id="92" name="テキスト ボックス 91"/>
          <p:cNvSpPr txBox="1"/>
          <p:nvPr/>
        </p:nvSpPr>
        <p:spPr>
          <a:xfrm>
            <a:off x="5058666" y="3537012"/>
            <a:ext cx="3421129" cy="307777"/>
          </a:xfrm>
          <a:prstGeom prst="rect">
            <a:avLst/>
          </a:prstGeom>
          <a:noFill/>
        </p:spPr>
        <p:txBody>
          <a:bodyPr wrap="none" rtlCol="0">
            <a:spAutoFit/>
          </a:bodyPr>
          <a:lstStyle/>
          <a:p>
            <a:r>
              <a:rPr kumimoji="1" lang="en-US" altLang="ja-JP" sz="1400" dirty="0" smtClean="0"/>
              <a:t>(X.25</a:t>
            </a:r>
            <a:r>
              <a:rPr kumimoji="1" lang="ja-JP" altLang="en-US" sz="1400" dirty="0" smtClean="0"/>
              <a:t>レイヤ</a:t>
            </a:r>
            <a:r>
              <a:rPr kumimoji="1" lang="en-US" altLang="ja-JP" sz="1400" dirty="0" smtClean="0"/>
              <a:t>3=</a:t>
            </a:r>
            <a:r>
              <a:rPr kumimoji="1" lang="ja-JP" altLang="en-US" sz="1400" dirty="0" smtClean="0"/>
              <a:t>パケットレベルのフォーマット</a:t>
            </a:r>
            <a:r>
              <a:rPr kumimoji="1" lang="en-US" altLang="ja-JP" sz="1400" dirty="0" smtClean="0"/>
              <a:t>)</a:t>
            </a:r>
            <a:endParaRPr kumimoji="1" lang="ja-JP" altLang="en-US" sz="1400" dirty="0" smtClean="0"/>
          </a:p>
        </p:txBody>
      </p:sp>
      <p:cxnSp>
        <p:nvCxnSpPr>
          <p:cNvPr id="94" name="直線コネクタ 93"/>
          <p:cNvCxnSpPr/>
          <p:nvPr/>
        </p:nvCxnSpPr>
        <p:spPr>
          <a:xfrm>
            <a:off x="5112060" y="4149080"/>
            <a:ext cx="756084" cy="54006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7812360" y="4149080"/>
            <a:ext cx="540060" cy="5400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9" name="右中かっこ 98"/>
          <p:cNvSpPr/>
          <p:nvPr/>
        </p:nvSpPr>
        <p:spPr>
          <a:xfrm rot="5400000">
            <a:off x="7218294" y="3194974"/>
            <a:ext cx="144016" cy="2124236"/>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テキスト ボックス 101"/>
          <p:cNvSpPr txBox="1"/>
          <p:nvPr/>
        </p:nvSpPr>
        <p:spPr>
          <a:xfrm>
            <a:off x="6876256" y="4293096"/>
            <a:ext cx="848309" cy="307777"/>
          </a:xfrm>
          <a:prstGeom prst="rect">
            <a:avLst/>
          </a:prstGeom>
          <a:noFill/>
        </p:spPr>
        <p:txBody>
          <a:bodyPr wrap="none" rtlCol="0">
            <a:spAutoFit/>
          </a:bodyPr>
          <a:lstStyle/>
          <a:p>
            <a:r>
              <a:rPr lang="ja-JP" altLang="en-US" sz="1400" dirty="0" smtClean="0">
                <a:solidFill>
                  <a:srgbClr val="0000FF"/>
                </a:solidFill>
              </a:rPr>
              <a:t>データ部</a:t>
            </a:r>
            <a:endParaRPr kumimoji="1" lang="ja-JP" altLang="en-US" sz="1400" dirty="0" smtClean="0">
              <a:solidFill>
                <a:srgbClr val="0000FF"/>
              </a:solidFill>
            </a:endParaRPr>
          </a:p>
        </p:txBody>
      </p:sp>
      <p:sp>
        <p:nvSpPr>
          <p:cNvPr id="103" name="右中かっこ 102"/>
          <p:cNvSpPr/>
          <p:nvPr/>
        </p:nvSpPr>
        <p:spPr>
          <a:xfrm rot="5400000">
            <a:off x="5598114" y="3735034"/>
            <a:ext cx="144016" cy="104411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4" name="テキスト ボックス 103"/>
          <p:cNvSpPr txBox="1"/>
          <p:nvPr/>
        </p:nvSpPr>
        <p:spPr>
          <a:xfrm>
            <a:off x="5040052" y="4257092"/>
            <a:ext cx="1335622" cy="307777"/>
          </a:xfrm>
          <a:prstGeom prst="rect">
            <a:avLst/>
          </a:prstGeom>
          <a:noFill/>
        </p:spPr>
        <p:txBody>
          <a:bodyPr wrap="none" rtlCol="0">
            <a:spAutoFit/>
          </a:bodyPr>
          <a:lstStyle/>
          <a:p>
            <a:r>
              <a:rPr lang="ja-JP" altLang="en-US" sz="1400" dirty="0" smtClean="0">
                <a:solidFill>
                  <a:srgbClr val="0000FF"/>
                </a:solidFill>
              </a:rPr>
              <a:t>パケット・ヘッダ</a:t>
            </a:r>
            <a:endParaRPr kumimoji="1" lang="ja-JP" altLang="en-US" sz="1400" dirty="0" smtClean="0">
              <a:solidFill>
                <a:srgbClr val="0000FF"/>
              </a:solidFill>
            </a:endParaRPr>
          </a:p>
        </p:txBody>
      </p:sp>
      <p:sp>
        <p:nvSpPr>
          <p:cNvPr id="105" name="テキスト ボックス 104"/>
          <p:cNvSpPr txBox="1"/>
          <p:nvPr/>
        </p:nvSpPr>
        <p:spPr>
          <a:xfrm>
            <a:off x="6948264" y="5409220"/>
            <a:ext cx="2201244" cy="954107"/>
          </a:xfrm>
          <a:prstGeom prst="rect">
            <a:avLst/>
          </a:prstGeom>
          <a:noFill/>
        </p:spPr>
        <p:txBody>
          <a:bodyPr wrap="none" rtlCol="0">
            <a:spAutoFit/>
          </a:bodyPr>
          <a:lstStyle/>
          <a:p>
            <a:r>
              <a:rPr kumimoji="1" lang="en-US" altLang="ja-JP" sz="1400" dirty="0" smtClean="0"/>
              <a:t>F: Flag Sequence</a:t>
            </a:r>
            <a:endParaRPr kumimoji="1" lang="ja-JP" altLang="en-US" sz="1400" dirty="0" smtClean="0"/>
          </a:p>
          <a:p>
            <a:r>
              <a:rPr lang="en-US" altLang="ja-JP" sz="1400" dirty="0" smtClean="0"/>
              <a:t>A: Address field</a:t>
            </a:r>
          </a:p>
          <a:p>
            <a:r>
              <a:rPr kumimoji="1" lang="en-US" altLang="ja-JP" sz="1400" dirty="0" smtClean="0"/>
              <a:t>C: Control field</a:t>
            </a:r>
          </a:p>
          <a:p>
            <a:r>
              <a:rPr lang="en-US" altLang="ja-JP" sz="1400" dirty="0" smtClean="0"/>
              <a:t>FCS: Flame Check Sequence</a:t>
            </a:r>
            <a:endParaRPr kumimoji="1" lang="ja-JP" altLang="en-US" sz="1400" dirty="0" smtClean="0"/>
          </a:p>
        </p:txBody>
      </p:sp>
      <p:sp>
        <p:nvSpPr>
          <p:cNvPr id="106" name="テキスト ボックス 105"/>
          <p:cNvSpPr txBox="1"/>
          <p:nvPr/>
        </p:nvSpPr>
        <p:spPr>
          <a:xfrm>
            <a:off x="5540330" y="6381328"/>
            <a:ext cx="2416046" cy="338554"/>
          </a:xfrm>
          <a:prstGeom prst="rect">
            <a:avLst/>
          </a:prstGeom>
          <a:noFill/>
        </p:spPr>
        <p:txBody>
          <a:bodyPr wrap="none" rtlCol="0">
            <a:spAutoFit/>
          </a:bodyPr>
          <a:lstStyle/>
          <a:p>
            <a:r>
              <a:rPr lang="ja-JP" altLang="en-US" sz="1600" dirty="0" smtClean="0"/>
              <a:t>レイヤ</a:t>
            </a:r>
            <a:r>
              <a:rPr lang="en-US" altLang="ja-JP" sz="1600" dirty="0" smtClean="0"/>
              <a:t>2</a:t>
            </a:r>
            <a:r>
              <a:rPr lang="ja-JP" altLang="en-US" sz="1600" dirty="0" smtClean="0"/>
              <a:t>とレイヤ</a:t>
            </a:r>
            <a:r>
              <a:rPr lang="en-US" altLang="ja-JP" sz="1600" dirty="0" smtClean="0"/>
              <a:t>3</a:t>
            </a:r>
            <a:r>
              <a:rPr lang="ja-JP" altLang="en-US" sz="1600" dirty="0" smtClean="0"/>
              <a:t>との関係</a:t>
            </a:r>
          </a:p>
        </p:txBody>
      </p:sp>
      <p:sp>
        <p:nvSpPr>
          <p:cNvPr id="107" name="テキスト ボックス 106"/>
          <p:cNvSpPr txBox="1"/>
          <p:nvPr/>
        </p:nvSpPr>
        <p:spPr>
          <a:xfrm>
            <a:off x="647564" y="2420888"/>
            <a:ext cx="6881114" cy="369332"/>
          </a:xfrm>
          <a:prstGeom prst="rect">
            <a:avLst/>
          </a:prstGeom>
          <a:noFill/>
        </p:spPr>
        <p:txBody>
          <a:bodyPr wrap="none" rtlCol="0">
            <a:spAutoFit/>
          </a:bodyPr>
          <a:lstStyle/>
          <a:p>
            <a:r>
              <a:rPr kumimoji="1" lang="ja-JP" altLang="en-US" dirty="0" smtClean="0"/>
              <a:t>レイヤ</a:t>
            </a:r>
            <a:r>
              <a:rPr kumimoji="1" lang="en-US" altLang="ja-JP" dirty="0" smtClean="0"/>
              <a:t>2</a:t>
            </a:r>
            <a:r>
              <a:rPr kumimoji="1" lang="ja-JP" altLang="en-US" dirty="0" smtClean="0"/>
              <a:t>のフレームレベルのプロトコルは、</a:t>
            </a:r>
            <a:r>
              <a:rPr kumimoji="1" lang="en-US" altLang="ja-JP" dirty="0" smtClean="0"/>
              <a:t>HDLC</a:t>
            </a:r>
            <a:r>
              <a:rPr kumimoji="1" lang="ja-JP" altLang="en-US" dirty="0" smtClean="0"/>
              <a:t>フォーマットにより伝送</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2442" y="272262"/>
            <a:ext cx="2339103" cy="523220"/>
          </a:xfrm>
        </p:spPr>
        <p:txBody>
          <a:bodyPr wrap="none">
            <a:spAutoFit/>
          </a:bodyPr>
          <a:lstStyle/>
          <a:p>
            <a:r>
              <a:rPr kumimoji="1" lang="ja-JP" altLang="en-US" sz="2800" dirty="0" smtClean="0"/>
              <a:t>伝送</a:t>
            </a:r>
            <a:r>
              <a:rPr lang="ja-JP" altLang="en-US" sz="2800" dirty="0" smtClean="0"/>
              <a:t>制御手順</a:t>
            </a:r>
            <a:endParaRPr kumimoji="1" lang="ja-JP" altLang="en-US" sz="2800" dirty="0"/>
          </a:p>
        </p:txBody>
      </p:sp>
      <p:sp>
        <p:nvSpPr>
          <p:cNvPr id="14" name="テキスト ボックス 13"/>
          <p:cNvSpPr txBox="1"/>
          <p:nvPr/>
        </p:nvSpPr>
        <p:spPr>
          <a:xfrm>
            <a:off x="898554" y="4833156"/>
            <a:ext cx="3625864" cy="369332"/>
          </a:xfrm>
          <a:prstGeom prst="rect">
            <a:avLst/>
          </a:prstGeom>
          <a:noFill/>
        </p:spPr>
        <p:txBody>
          <a:bodyPr wrap="none" rtlCol="0">
            <a:spAutoFit/>
          </a:bodyPr>
          <a:lstStyle/>
          <a:p>
            <a:r>
              <a:rPr lang="en-US" altLang="ja-JP" dirty="0" smtClean="0"/>
              <a:t>2) </a:t>
            </a:r>
            <a:r>
              <a:rPr lang="en-US" altLang="ja-JP" dirty="0" smtClean="0">
                <a:solidFill>
                  <a:srgbClr val="0000FF"/>
                </a:solidFill>
              </a:rPr>
              <a:t>HDLC</a:t>
            </a:r>
            <a:r>
              <a:rPr lang="en-US" altLang="ja-JP" dirty="0" smtClean="0"/>
              <a:t>(High Data Link Control)</a:t>
            </a:r>
            <a:r>
              <a:rPr lang="ja-JP" altLang="en-US" dirty="0" smtClean="0"/>
              <a:t>手順</a:t>
            </a:r>
            <a:endParaRPr kumimoji="1" lang="ja-JP" altLang="en-US" dirty="0" smtClean="0"/>
          </a:p>
        </p:txBody>
      </p:sp>
      <p:sp>
        <p:nvSpPr>
          <p:cNvPr id="16" name="テキスト ボックス 15"/>
          <p:cNvSpPr txBox="1"/>
          <p:nvPr/>
        </p:nvSpPr>
        <p:spPr>
          <a:xfrm>
            <a:off x="431540" y="980728"/>
            <a:ext cx="8244916" cy="646331"/>
          </a:xfrm>
          <a:prstGeom prst="rect">
            <a:avLst/>
          </a:prstGeom>
          <a:noFill/>
        </p:spPr>
        <p:txBody>
          <a:bodyPr wrap="square" rtlCol="0">
            <a:spAutoFit/>
          </a:bodyPr>
          <a:lstStyle/>
          <a:p>
            <a:r>
              <a:rPr lang="ja-JP" altLang="en-US" dirty="0" smtClean="0"/>
              <a:t>コンピュータ間で確実にデータを送受信するために、</a:t>
            </a:r>
            <a:r>
              <a:rPr lang="en-US" altLang="ja-JP" dirty="0" smtClean="0"/>
              <a:t>OSI</a:t>
            </a:r>
            <a:r>
              <a:rPr lang="ja-JP" altLang="en-US" dirty="0" smtClean="0"/>
              <a:t>参照モデルの各層において、様々な</a:t>
            </a:r>
            <a:r>
              <a:rPr lang="ja-JP" altLang="en-US" dirty="0" smtClean="0">
                <a:solidFill>
                  <a:srgbClr val="0000FF"/>
                </a:solidFill>
              </a:rPr>
              <a:t>伝送制御手順</a:t>
            </a:r>
            <a:r>
              <a:rPr lang="en-US" altLang="ja-JP" dirty="0" smtClean="0"/>
              <a:t>(Data transmission control procedure)</a:t>
            </a:r>
            <a:r>
              <a:rPr lang="ja-JP" altLang="en-US" dirty="0" smtClean="0"/>
              <a:t>が設けられている。</a:t>
            </a:r>
            <a:endParaRPr kumimoji="1" lang="ja-JP" altLang="en-US" dirty="0" smtClean="0"/>
          </a:p>
        </p:txBody>
      </p:sp>
      <p:sp>
        <p:nvSpPr>
          <p:cNvPr id="17" name="テキスト ボックス 16"/>
          <p:cNvSpPr txBox="1"/>
          <p:nvPr/>
        </p:nvSpPr>
        <p:spPr>
          <a:xfrm>
            <a:off x="719572" y="1700808"/>
            <a:ext cx="2828018" cy="369332"/>
          </a:xfrm>
          <a:prstGeom prst="rect">
            <a:avLst/>
          </a:prstGeom>
          <a:noFill/>
        </p:spPr>
        <p:txBody>
          <a:bodyPr wrap="none" rtlCol="0">
            <a:spAutoFit/>
          </a:bodyPr>
          <a:lstStyle/>
          <a:p>
            <a:r>
              <a:rPr kumimoji="1" lang="ja-JP" altLang="en-US" dirty="0" smtClean="0"/>
              <a:t>正しく相手に接続されたか</a:t>
            </a:r>
            <a:r>
              <a:rPr kumimoji="1" lang="en-US" altLang="ja-JP" dirty="0" smtClean="0"/>
              <a:t>?</a:t>
            </a:r>
            <a:endParaRPr kumimoji="1" lang="ja-JP" altLang="en-US" dirty="0" smtClean="0"/>
          </a:p>
        </p:txBody>
      </p:sp>
      <p:sp>
        <p:nvSpPr>
          <p:cNvPr id="18" name="テキスト ボックス 17"/>
          <p:cNvSpPr txBox="1"/>
          <p:nvPr/>
        </p:nvSpPr>
        <p:spPr>
          <a:xfrm>
            <a:off x="719572" y="2096852"/>
            <a:ext cx="3793026" cy="369332"/>
          </a:xfrm>
          <a:prstGeom prst="rect">
            <a:avLst/>
          </a:prstGeom>
          <a:noFill/>
        </p:spPr>
        <p:txBody>
          <a:bodyPr wrap="none" rtlCol="0">
            <a:spAutoFit/>
          </a:bodyPr>
          <a:lstStyle/>
          <a:p>
            <a:r>
              <a:rPr lang="ja-JP" altLang="en-US" dirty="0" smtClean="0"/>
              <a:t>受け取ったデータが確実に届いたか</a:t>
            </a:r>
            <a:r>
              <a:rPr kumimoji="1" lang="en-US" altLang="ja-JP" dirty="0" smtClean="0"/>
              <a:t>?</a:t>
            </a:r>
            <a:endParaRPr kumimoji="1" lang="ja-JP" altLang="en-US" dirty="0" smtClean="0"/>
          </a:p>
        </p:txBody>
      </p:sp>
      <p:sp>
        <p:nvSpPr>
          <p:cNvPr id="19" name="テキスト ボックス 18"/>
          <p:cNvSpPr txBox="1"/>
          <p:nvPr/>
        </p:nvSpPr>
        <p:spPr>
          <a:xfrm>
            <a:off x="5138178" y="1916832"/>
            <a:ext cx="2140330" cy="369332"/>
          </a:xfrm>
          <a:prstGeom prst="rect">
            <a:avLst/>
          </a:prstGeom>
          <a:noFill/>
        </p:spPr>
        <p:txBody>
          <a:bodyPr wrap="none" rtlCol="0">
            <a:spAutoFit/>
          </a:bodyPr>
          <a:lstStyle/>
          <a:p>
            <a:r>
              <a:rPr lang="ja-JP" altLang="en-US" dirty="0" smtClean="0"/>
              <a:t>これらを</a:t>
            </a:r>
            <a:r>
              <a:rPr kumimoji="1" lang="ja-JP" altLang="en-US" dirty="0" smtClean="0"/>
              <a:t>チェックする</a:t>
            </a:r>
          </a:p>
        </p:txBody>
      </p:sp>
      <p:sp>
        <p:nvSpPr>
          <p:cNvPr id="20" name="テキスト ボックス 19"/>
          <p:cNvSpPr txBox="1"/>
          <p:nvPr/>
        </p:nvSpPr>
        <p:spPr>
          <a:xfrm>
            <a:off x="467544" y="2600908"/>
            <a:ext cx="8797601" cy="369332"/>
          </a:xfrm>
          <a:prstGeom prst="rect">
            <a:avLst/>
          </a:prstGeom>
          <a:noFill/>
        </p:spPr>
        <p:txBody>
          <a:bodyPr wrap="none" rtlCol="0">
            <a:spAutoFit/>
          </a:bodyPr>
          <a:lstStyle/>
          <a:p>
            <a:r>
              <a:rPr kumimoji="1" lang="en-US" altLang="ja-JP" dirty="0" smtClean="0"/>
              <a:t>OSI</a:t>
            </a:r>
            <a:r>
              <a:rPr kumimoji="1" lang="ja-JP" altLang="en-US" dirty="0" smtClean="0"/>
              <a:t>参照モデルのデータリンク層での代表的伝送制御手順として、以下の</a:t>
            </a:r>
            <a:r>
              <a:rPr kumimoji="1" lang="en-US" altLang="ja-JP" dirty="0" smtClean="0"/>
              <a:t>3</a:t>
            </a:r>
            <a:r>
              <a:rPr kumimoji="1" lang="ja-JP" altLang="en-US" dirty="0" smtClean="0"/>
              <a:t>つ</a:t>
            </a:r>
            <a:r>
              <a:rPr kumimoji="1" lang="en-US" altLang="ja-JP" dirty="0" smtClean="0"/>
              <a:t>(2</a:t>
            </a:r>
            <a:r>
              <a:rPr kumimoji="1" lang="ja-JP" altLang="en-US" dirty="0" smtClean="0"/>
              <a:t>つ</a:t>
            </a:r>
            <a:r>
              <a:rPr kumimoji="1" lang="en-US" altLang="ja-JP" dirty="0" smtClean="0"/>
              <a:t>)</a:t>
            </a:r>
            <a:r>
              <a:rPr kumimoji="1" lang="ja-JP" altLang="en-US" dirty="0" smtClean="0"/>
              <a:t>がある。</a:t>
            </a:r>
          </a:p>
        </p:txBody>
      </p:sp>
      <p:sp>
        <p:nvSpPr>
          <p:cNvPr id="21" name="テキスト ボックス 20"/>
          <p:cNvSpPr txBox="1"/>
          <p:nvPr/>
        </p:nvSpPr>
        <p:spPr>
          <a:xfrm>
            <a:off x="871564" y="3864530"/>
            <a:ext cx="1888659" cy="369332"/>
          </a:xfrm>
          <a:prstGeom prst="rect">
            <a:avLst/>
          </a:prstGeom>
          <a:noFill/>
        </p:spPr>
        <p:txBody>
          <a:bodyPr wrap="none" rtlCol="0">
            <a:spAutoFit/>
          </a:bodyPr>
          <a:lstStyle/>
          <a:p>
            <a:r>
              <a:rPr lang="en-US" altLang="ja-JP" dirty="0" smtClean="0"/>
              <a:t>1) </a:t>
            </a:r>
            <a:r>
              <a:rPr lang="ja-JP" altLang="en-US" dirty="0" smtClean="0">
                <a:solidFill>
                  <a:srgbClr val="0000FF"/>
                </a:solidFill>
              </a:rPr>
              <a:t>ベーシック手順</a:t>
            </a:r>
            <a:endParaRPr kumimoji="1" lang="ja-JP" altLang="en-US" dirty="0" smtClean="0">
              <a:solidFill>
                <a:srgbClr val="0000FF"/>
              </a:solidFill>
            </a:endParaRPr>
          </a:p>
        </p:txBody>
      </p:sp>
      <p:sp>
        <p:nvSpPr>
          <p:cNvPr id="22" name="テキスト ボックス 21"/>
          <p:cNvSpPr txBox="1"/>
          <p:nvPr/>
        </p:nvSpPr>
        <p:spPr>
          <a:xfrm>
            <a:off x="2699793" y="3837818"/>
            <a:ext cx="5976664" cy="923330"/>
          </a:xfrm>
          <a:prstGeom prst="rect">
            <a:avLst/>
          </a:prstGeom>
          <a:noFill/>
        </p:spPr>
        <p:txBody>
          <a:bodyPr wrap="square" rtlCol="0">
            <a:spAutoFit/>
          </a:bodyPr>
          <a:lstStyle/>
          <a:p>
            <a:r>
              <a:rPr kumimoji="1" lang="en-US" altLang="ja-JP" dirty="0" smtClean="0"/>
              <a:t>ATM</a:t>
            </a:r>
            <a:r>
              <a:rPr kumimoji="1" lang="ja-JP" altLang="en-US" dirty="0" smtClean="0"/>
              <a:t>等の端末とホストコンピュータ間での通信など、データ通信の初期から</a:t>
            </a:r>
            <a:r>
              <a:rPr kumimoji="1" lang="en-US" altLang="ja-JP" dirty="0" smtClean="0"/>
              <a:t>20</a:t>
            </a:r>
            <a:r>
              <a:rPr kumimoji="1" lang="ja-JP" altLang="en-US" dirty="0" smtClean="0"/>
              <a:t>年以上に渡り使われてきた方式だが</a:t>
            </a:r>
            <a:r>
              <a:rPr lang="ja-JP" altLang="en-US" dirty="0" smtClean="0"/>
              <a:t>、既に過去のものとなりつつある。テキストデータのみしか扱えない。</a:t>
            </a:r>
            <a:endParaRPr kumimoji="1" lang="ja-JP" altLang="en-US" dirty="0" smtClean="0"/>
          </a:p>
        </p:txBody>
      </p:sp>
      <p:sp>
        <p:nvSpPr>
          <p:cNvPr id="23" name="テキスト ボックス 22"/>
          <p:cNvSpPr txBox="1"/>
          <p:nvPr/>
        </p:nvSpPr>
        <p:spPr>
          <a:xfrm>
            <a:off x="1979712" y="5157192"/>
            <a:ext cx="6172652" cy="369332"/>
          </a:xfrm>
          <a:prstGeom prst="rect">
            <a:avLst/>
          </a:prstGeom>
          <a:noFill/>
        </p:spPr>
        <p:txBody>
          <a:bodyPr wrap="none" rtlCol="0">
            <a:spAutoFit/>
          </a:bodyPr>
          <a:lstStyle/>
          <a:p>
            <a:r>
              <a:rPr kumimoji="1" lang="en-US" altLang="ja-JP" dirty="0" smtClean="0"/>
              <a:t>1974</a:t>
            </a:r>
            <a:r>
              <a:rPr kumimoji="1" lang="ja-JP" altLang="en-US" dirty="0" smtClean="0"/>
              <a:t>年制定の伝送手順で、</a:t>
            </a:r>
            <a:r>
              <a:rPr kumimoji="1" lang="en-US" altLang="ja-JP" dirty="0" smtClean="0"/>
              <a:t>LAN</a:t>
            </a:r>
            <a:r>
              <a:rPr kumimoji="1" lang="ja-JP" altLang="en-US" dirty="0" smtClean="0"/>
              <a:t>や</a:t>
            </a:r>
            <a:r>
              <a:rPr kumimoji="1" lang="en-US" altLang="ja-JP" dirty="0" smtClean="0"/>
              <a:t>WAN</a:t>
            </a:r>
            <a:r>
              <a:rPr kumimoji="1" lang="ja-JP" altLang="en-US" dirty="0" smtClean="0"/>
              <a:t>で広く使用されている。</a:t>
            </a:r>
          </a:p>
        </p:txBody>
      </p:sp>
      <p:sp>
        <p:nvSpPr>
          <p:cNvPr id="24" name="テキスト ボックス 23"/>
          <p:cNvSpPr txBox="1"/>
          <p:nvPr/>
        </p:nvSpPr>
        <p:spPr>
          <a:xfrm>
            <a:off x="886525" y="3140968"/>
            <a:ext cx="1117614" cy="369332"/>
          </a:xfrm>
          <a:prstGeom prst="rect">
            <a:avLst/>
          </a:prstGeom>
          <a:noFill/>
        </p:spPr>
        <p:txBody>
          <a:bodyPr wrap="none" rtlCol="0">
            <a:spAutoFit/>
          </a:bodyPr>
          <a:lstStyle/>
          <a:p>
            <a:r>
              <a:rPr kumimoji="1" lang="en-US" altLang="ja-JP" dirty="0" smtClean="0"/>
              <a:t>0) </a:t>
            </a:r>
            <a:r>
              <a:rPr kumimoji="1" lang="ja-JP" altLang="en-US" dirty="0" smtClean="0"/>
              <a:t>無手順</a:t>
            </a:r>
          </a:p>
        </p:txBody>
      </p:sp>
      <p:sp>
        <p:nvSpPr>
          <p:cNvPr id="25" name="テキスト ボックス 24"/>
          <p:cNvSpPr txBox="1"/>
          <p:nvPr/>
        </p:nvSpPr>
        <p:spPr>
          <a:xfrm>
            <a:off x="1907704" y="3140968"/>
            <a:ext cx="6876764" cy="646331"/>
          </a:xfrm>
          <a:prstGeom prst="rect">
            <a:avLst/>
          </a:prstGeom>
          <a:noFill/>
        </p:spPr>
        <p:txBody>
          <a:bodyPr wrap="square" rtlCol="0">
            <a:spAutoFit/>
          </a:bodyPr>
          <a:lstStyle/>
          <a:p>
            <a:r>
              <a:rPr lang="ja-JP" altLang="en-US" dirty="0">
                <a:solidFill>
                  <a:srgbClr val="0000FF"/>
                </a:solidFill>
              </a:rPr>
              <a:t>調歩同期</a:t>
            </a:r>
            <a:r>
              <a:rPr kumimoji="1" lang="ja-JP" altLang="en-US" dirty="0" smtClean="0"/>
              <a:t>とも呼ばれ</a:t>
            </a:r>
            <a:r>
              <a:rPr lang="ja-JP" altLang="en-US" dirty="0" smtClean="0"/>
              <a:t>、テキストデータのみで、それも</a:t>
            </a:r>
            <a:r>
              <a:rPr lang="en-US" altLang="ja-JP" dirty="0" smtClean="0"/>
              <a:t>1</a:t>
            </a:r>
            <a:r>
              <a:rPr lang="ja-JP" altLang="en-US" dirty="0" smtClean="0"/>
              <a:t>文字単位の伝送しか行えない。厳密には伝送制御手順とは言えない。</a:t>
            </a:r>
            <a:endParaRPr lang="en-US" altLang="ja-JP" dirty="0" smtClean="0"/>
          </a:p>
        </p:txBody>
      </p:sp>
      <p:cxnSp>
        <p:nvCxnSpPr>
          <p:cNvPr id="27" name="直線矢印コネクタ 26"/>
          <p:cNvCxnSpPr/>
          <p:nvPr/>
        </p:nvCxnSpPr>
        <p:spPr>
          <a:xfrm flipH="1" flipV="1">
            <a:off x="4103948" y="1916832"/>
            <a:ext cx="1044116"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9" idx="1"/>
          </p:cNvCxnSpPr>
          <p:nvPr/>
        </p:nvCxnSpPr>
        <p:spPr>
          <a:xfrm flipH="1">
            <a:off x="4463988" y="2101498"/>
            <a:ext cx="674190" cy="17537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左中かっこ 25"/>
          <p:cNvSpPr/>
          <p:nvPr/>
        </p:nvSpPr>
        <p:spPr>
          <a:xfrm>
            <a:off x="827584" y="4077072"/>
            <a:ext cx="72008" cy="93610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401923" y="4156338"/>
            <a:ext cx="461665" cy="784830"/>
          </a:xfrm>
          <a:prstGeom prst="rect">
            <a:avLst/>
          </a:prstGeom>
          <a:noFill/>
        </p:spPr>
        <p:txBody>
          <a:bodyPr vert="eaVert" wrap="none" rtlCol="0">
            <a:spAutoFit/>
          </a:bodyPr>
          <a:lstStyle/>
          <a:p>
            <a:r>
              <a:rPr kumimoji="1" lang="ja-JP" altLang="en-US" dirty="0" smtClean="0"/>
              <a:t>有手順</a:t>
            </a:r>
          </a:p>
        </p:txBody>
      </p:sp>
      <p:sp>
        <p:nvSpPr>
          <p:cNvPr id="30" name="テキスト ボックス 29"/>
          <p:cNvSpPr txBox="1"/>
          <p:nvPr/>
        </p:nvSpPr>
        <p:spPr>
          <a:xfrm>
            <a:off x="467544" y="5553236"/>
            <a:ext cx="5338321" cy="369332"/>
          </a:xfrm>
          <a:prstGeom prst="rect">
            <a:avLst/>
          </a:prstGeom>
          <a:noFill/>
        </p:spPr>
        <p:txBody>
          <a:bodyPr wrap="none" rtlCol="0">
            <a:spAutoFit/>
          </a:bodyPr>
          <a:lstStyle/>
          <a:p>
            <a:r>
              <a:rPr kumimoji="1" lang="ja-JP" altLang="en-US" dirty="0" smtClean="0"/>
              <a:t>有手順の伝送には、以下の</a:t>
            </a:r>
            <a:r>
              <a:rPr kumimoji="1" lang="en-US" altLang="ja-JP" dirty="0" smtClean="0"/>
              <a:t>3</a:t>
            </a:r>
            <a:r>
              <a:rPr kumimoji="1" lang="ja-JP" altLang="en-US" dirty="0" err="1" smtClean="0"/>
              <a:t>つの</a:t>
            </a:r>
            <a:r>
              <a:rPr kumimoji="1" lang="ja-JP" altLang="en-US" dirty="0" smtClean="0"/>
              <a:t>フェーズが必ずある</a:t>
            </a:r>
          </a:p>
        </p:txBody>
      </p:sp>
      <p:sp>
        <p:nvSpPr>
          <p:cNvPr id="31" name="テキスト ボックス 30"/>
          <p:cNvSpPr txBox="1"/>
          <p:nvPr/>
        </p:nvSpPr>
        <p:spPr>
          <a:xfrm>
            <a:off x="899592" y="5877272"/>
            <a:ext cx="4822154" cy="923330"/>
          </a:xfrm>
          <a:prstGeom prst="rect">
            <a:avLst/>
          </a:prstGeom>
          <a:noFill/>
        </p:spPr>
        <p:txBody>
          <a:bodyPr wrap="none" rtlCol="0">
            <a:spAutoFit/>
          </a:bodyPr>
          <a:lstStyle/>
          <a:p>
            <a:r>
              <a:rPr kumimoji="1" lang="ja-JP" altLang="en-US" dirty="0" smtClean="0"/>
              <a:t>・ 情報の転送に先立ちデータリンク</a:t>
            </a:r>
            <a:r>
              <a:rPr kumimoji="1" lang="en-US" altLang="ja-JP" dirty="0" smtClean="0"/>
              <a:t>(</a:t>
            </a:r>
            <a:r>
              <a:rPr kumimoji="1" lang="ja-JP" altLang="en-US" dirty="0" smtClean="0"/>
              <a:t>回線</a:t>
            </a:r>
            <a:r>
              <a:rPr kumimoji="1" lang="en-US" altLang="ja-JP" dirty="0" smtClean="0"/>
              <a:t>)</a:t>
            </a:r>
            <a:r>
              <a:rPr kumimoji="1" lang="ja-JP" altLang="en-US" dirty="0" smtClean="0"/>
              <a:t>を設定</a:t>
            </a:r>
          </a:p>
          <a:p>
            <a:r>
              <a:rPr lang="ja-JP" altLang="en-US" dirty="0" smtClean="0"/>
              <a:t>・ 誤り制御を行いながらのデータ転送</a:t>
            </a:r>
          </a:p>
          <a:p>
            <a:r>
              <a:rPr kumimoji="1" lang="ja-JP" altLang="en-US" dirty="0" smtClean="0"/>
              <a:t>・ データリンク</a:t>
            </a:r>
            <a:r>
              <a:rPr kumimoji="1" lang="en-US" altLang="ja-JP" dirty="0" smtClean="0"/>
              <a:t>(</a:t>
            </a:r>
            <a:r>
              <a:rPr kumimoji="1" lang="ja-JP" altLang="en-US" dirty="0" smtClean="0"/>
              <a:t>回線</a:t>
            </a:r>
            <a:r>
              <a:rPr kumimoji="1" lang="en-US" altLang="ja-JP" dirty="0" smtClean="0"/>
              <a:t>)</a:t>
            </a:r>
            <a:r>
              <a:rPr kumimoji="1" lang="ja-JP" altLang="en-US" dirty="0" smtClean="0"/>
              <a:t>の</a:t>
            </a:r>
            <a:r>
              <a:rPr lang="ja-JP" altLang="en-US" dirty="0" smtClean="0"/>
              <a:t>開放</a:t>
            </a:r>
            <a:endParaRPr kumimoji="1" lang="ja-JP"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7335" y="272262"/>
            <a:ext cx="2669320" cy="523220"/>
          </a:xfrm>
        </p:spPr>
        <p:txBody>
          <a:bodyPr wrap="none">
            <a:spAutoFit/>
          </a:bodyPr>
          <a:lstStyle/>
          <a:p>
            <a:r>
              <a:rPr lang="ja-JP" altLang="en-US" sz="2800" dirty="0" smtClean="0"/>
              <a:t>データ通信とは</a:t>
            </a:r>
            <a:r>
              <a:rPr lang="en-US" altLang="ja-JP" sz="2800" dirty="0" smtClean="0"/>
              <a:t>?</a:t>
            </a:r>
            <a:endParaRPr kumimoji="1" lang="ja-JP" altLang="en-US" sz="2800" dirty="0"/>
          </a:p>
        </p:txBody>
      </p:sp>
      <p:sp>
        <p:nvSpPr>
          <p:cNvPr id="9" name="テキスト ボックス 8"/>
          <p:cNvSpPr txBox="1"/>
          <p:nvPr/>
        </p:nvSpPr>
        <p:spPr>
          <a:xfrm>
            <a:off x="1018723" y="944724"/>
            <a:ext cx="7117673" cy="646331"/>
          </a:xfrm>
          <a:prstGeom prst="rect">
            <a:avLst/>
          </a:prstGeom>
          <a:noFill/>
        </p:spPr>
        <p:txBody>
          <a:bodyPr wrap="square" rtlCol="0">
            <a:spAutoFit/>
          </a:bodyPr>
          <a:lstStyle/>
          <a:p>
            <a:r>
              <a:rPr lang="ja-JP" altLang="en-US" dirty="0" smtClean="0"/>
              <a:t>初期の電話や</a:t>
            </a:r>
            <a:r>
              <a:rPr lang="en-US" altLang="ja-JP" dirty="0" smtClean="0"/>
              <a:t>TV</a:t>
            </a:r>
            <a:r>
              <a:rPr lang="ja-JP" altLang="en-US" dirty="0" smtClean="0"/>
              <a:t>による音声や映像等のアナログ信号の伝送とは異なり、コンピューター同志の通信等、主に</a:t>
            </a:r>
            <a:r>
              <a:rPr kumimoji="1" lang="ja-JP" altLang="en-US" dirty="0" smtClean="0">
                <a:solidFill>
                  <a:srgbClr val="0000FF"/>
                </a:solidFill>
              </a:rPr>
              <a:t>デジタル信号の伝送を扱う通信</a:t>
            </a:r>
            <a:endParaRPr kumimoji="1" lang="ja-JP" altLang="en-US" dirty="0">
              <a:solidFill>
                <a:srgbClr val="0000FF"/>
              </a:solidFill>
            </a:endParaRPr>
          </a:p>
        </p:txBody>
      </p:sp>
      <p:sp>
        <p:nvSpPr>
          <p:cNvPr id="10" name="テキスト ボックス 9"/>
          <p:cNvSpPr txBox="1"/>
          <p:nvPr/>
        </p:nvSpPr>
        <p:spPr>
          <a:xfrm>
            <a:off x="1043608" y="1592796"/>
            <a:ext cx="7308812" cy="646331"/>
          </a:xfrm>
          <a:prstGeom prst="rect">
            <a:avLst/>
          </a:prstGeom>
          <a:noFill/>
        </p:spPr>
        <p:txBody>
          <a:bodyPr wrap="square" rtlCol="0">
            <a:spAutoFit/>
          </a:bodyPr>
          <a:lstStyle/>
          <a:p>
            <a:r>
              <a:rPr lang="ja-JP" altLang="en-US" dirty="0" smtClean="0"/>
              <a:t>企業、大学、官庁、病院等の情報ネットワーク システムとして広く使用</a:t>
            </a:r>
            <a:endParaRPr lang="en-US" altLang="ja-JP" dirty="0" smtClean="0"/>
          </a:p>
          <a:p>
            <a:r>
              <a:rPr lang="en-US" altLang="ja-JP" dirty="0" smtClean="0"/>
              <a:t>Ex.) </a:t>
            </a:r>
            <a:r>
              <a:rPr lang="ja-JP" altLang="en-US" dirty="0" smtClean="0"/>
              <a:t>銀行の</a:t>
            </a:r>
            <a:r>
              <a:rPr lang="en-US" altLang="ja-JP" dirty="0" smtClean="0"/>
              <a:t>ATM</a:t>
            </a:r>
            <a:r>
              <a:rPr lang="ja-JP" altLang="en-US" dirty="0" smtClean="0"/>
              <a:t>オンラインシステム、</a:t>
            </a:r>
            <a:r>
              <a:rPr lang="en-US" altLang="ja-JP" dirty="0" smtClean="0"/>
              <a:t>JR</a:t>
            </a:r>
            <a:r>
              <a:rPr lang="ja-JP" altLang="en-US" dirty="0" smtClean="0"/>
              <a:t>みどりの窓口、病院の電子カルテ等</a:t>
            </a:r>
            <a:endParaRPr kumimoji="1" lang="ja-JP" altLang="en-US" dirty="0"/>
          </a:p>
        </p:txBody>
      </p:sp>
      <p:pic>
        <p:nvPicPr>
          <p:cNvPr id="19458" name="Picture 2" descr="「音声通信 データ通信」の画像検索結果"/>
          <p:cNvPicPr>
            <a:picLocks noChangeAspect="1" noChangeArrowheads="1"/>
          </p:cNvPicPr>
          <p:nvPr/>
        </p:nvPicPr>
        <p:blipFill>
          <a:blip r:embed="rId2" cstate="print"/>
          <a:srcRect/>
          <a:stretch>
            <a:fillRect/>
          </a:stretch>
        </p:blipFill>
        <p:spPr bwMode="auto">
          <a:xfrm>
            <a:off x="1714500" y="2515889"/>
            <a:ext cx="5715000" cy="4081463"/>
          </a:xfrm>
          <a:prstGeom prst="rect">
            <a:avLst/>
          </a:prstGeom>
          <a:noFill/>
        </p:spPr>
      </p:pic>
      <p:sp>
        <p:nvSpPr>
          <p:cNvPr id="13" name="テキスト ボックス 12"/>
          <p:cNvSpPr txBox="1"/>
          <p:nvPr/>
        </p:nvSpPr>
        <p:spPr>
          <a:xfrm>
            <a:off x="3554218" y="6536377"/>
            <a:ext cx="5285999" cy="276999"/>
          </a:xfrm>
          <a:prstGeom prst="rect">
            <a:avLst/>
          </a:prstGeom>
          <a:noFill/>
        </p:spPr>
        <p:txBody>
          <a:bodyPr wrap="none" rtlCol="0">
            <a:spAutoFit/>
          </a:bodyPr>
          <a:lstStyle/>
          <a:p>
            <a:r>
              <a:rPr lang="ja-JP" altLang="en-US" sz="1200" dirty="0" smtClean="0"/>
              <a:t>インターネット動向調査レポート「</a:t>
            </a:r>
            <a:r>
              <a:rPr lang="en-US" altLang="ja-JP" sz="1200" dirty="0" err="1" smtClean="0"/>
              <a:t>Akamai’s</a:t>
            </a:r>
            <a:r>
              <a:rPr lang="en-US" altLang="ja-JP" sz="1200" dirty="0" smtClean="0"/>
              <a:t> State of the Internet</a:t>
            </a:r>
            <a:r>
              <a:rPr lang="ja-JP" altLang="en-US" sz="1200" dirty="0" smtClean="0"/>
              <a:t>：</a:t>
            </a:r>
            <a:r>
              <a:rPr lang="en-US" altLang="ja-JP" sz="1200" dirty="0" smtClean="0"/>
              <a:t>Q1 2015 Report</a:t>
            </a:r>
            <a:r>
              <a:rPr lang="ja-JP" altLang="en-US" sz="1200" dirty="0" smtClean="0"/>
              <a:t>」</a:t>
            </a:r>
            <a:endParaRPr kumimoji="1" lang="ja-JP" altLang="en-US" sz="1200" dirty="0"/>
          </a:p>
        </p:txBody>
      </p:sp>
      <p:sp>
        <p:nvSpPr>
          <p:cNvPr id="14" name="テキスト ボックス 13"/>
          <p:cNvSpPr txBox="1"/>
          <p:nvPr/>
        </p:nvSpPr>
        <p:spPr>
          <a:xfrm>
            <a:off x="935597" y="2276872"/>
            <a:ext cx="7308812" cy="369332"/>
          </a:xfrm>
          <a:prstGeom prst="rect">
            <a:avLst/>
          </a:prstGeom>
          <a:noFill/>
        </p:spPr>
        <p:txBody>
          <a:bodyPr wrap="square" rtlCol="0">
            <a:spAutoFit/>
          </a:bodyPr>
          <a:lstStyle/>
          <a:p>
            <a:r>
              <a:rPr lang="ja-JP" altLang="en-US" dirty="0" smtClean="0">
                <a:solidFill>
                  <a:srgbClr val="0000FF"/>
                </a:solidFill>
              </a:rPr>
              <a:t>現在では、データ通信量が音声による電話の通信量を大きく上回っている</a:t>
            </a:r>
            <a:endParaRPr kumimoji="1" lang="ja-JP" altLang="en-US" dirty="0">
              <a:solidFill>
                <a:srgbClr val="0000FF"/>
              </a:solidFill>
            </a:endParaRPr>
          </a:p>
        </p:txBody>
      </p:sp>
      <p:sp>
        <p:nvSpPr>
          <p:cNvPr id="15" name="テキスト ボックス 14"/>
          <p:cNvSpPr txBox="1"/>
          <p:nvPr/>
        </p:nvSpPr>
        <p:spPr>
          <a:xfrm>
            <a:off x="1331640" y="3861048"/>
            <a:ext cx="461665" cy="784830"/>
          </a:xfrm>
          <a:prstGeom prst="rect">
            <a:avLst/>
          </a:prstGeom>
          <a:noFill/>
        </p:spPr>
        <p:txBody>
          <a:bodyPr vert="eaVert" wrap="none" rtlCol="0">
            <a:spAutoFit/>
          </a:bodyPr>
          <a:lstStyle/>
          <a:p>
            <a:r>
              <a:rPr kumimoji="1" lang="ja-JP" altLang="en-US" dirty="0" smtClean="0"/>
              <a:t>通信量</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61514" y="272262"/>
            <a:ext cx="1620957" cy="523220"/>
          </a:xfrm>
        </p:spPr>
        <p:txBody>
          <a:bodyPr wrap="none">
            <a:spAutoFit/>
          </a:bodyPr>
          <a:lstStyle/>
          <a:p>
            <a:r>
              <a:rPr lang="ja-JP" altLang="en-US" sz="2800" dirty="0"/>
              <a:t>調歩同期</a:t>
            </a:r>
            <a:endParaRPr kumimoji="1" lang="ja-JP" altLang="en-US" sz="2800" dirty="0"/>
          </a:p>
        </p:txBody>
      </p:sp>
      <p:sp>
        <p:nvSpPr>
          <p:cNvPr id="6" name="テキスト ボックス 5"/>
          <p:cNvSpPr txBox="1"/>
          <p:nvPr/>
        </p:nvSpPr>
        <p:spPr>
          <a:xfrm>
            <a:off x="1223628" y="3212976"/>
            <a:ext cx="1826141" cy="369332"/>
          </a:xfrm>
          <a:prstGeom prst="rect">
            <a:avLst/>
          </a:prstGeom>
          <a:noFill/>
        </p:spPr>
        <p:txBody>
          <a:bodyPr wrap="none" rtlCol="0">
            <a:spAutoFit/>
          </a:bodyPr>
          <a:lstStyle/>
          <a:p>
            <a:r>
              <a:rPr lang="ja-JP" altLang="en-US" dirty="0" smtClean="0"/>
              <a:t>スタートビット</a:t>
            </a:r>
            <a:r>
              <a:rPr lang="en-US" altLang="ja-JP" dirty="0" smtClean="0"/>
              <a:t>:”</a:t>
            </a:r>
            <a:r>
              <a:rPr lang="en-US" altLang="ja-JP" dirty="0" smtClean="0">
                <a:solidFill>
                  <a:srgbClr val="0000FF"/>
                </a:solidFill>
              </a:rPr>
              <a:t>0</a:t>
            </a:r>
            <a:r>
              <a:rPr lang="en-US" altLang="ja-JP" dirty="0" smtClean="0"/>
              <a:t>”</a:t>
            </a:r>
            <a:endParaRPr kumimoji="1" lang="ja-JP" altLang="en-US" dirty="0"/>
          </a:p>
        </p:txBody>
      </p:sp>
      <p:sp>
        <p:nvSpPr>
          <p:cNvPr id="7" name="テキスト ボックス 6"/>
          <p:cNvSpPr txBox="1"/>
          <p:nvPr/>
        </p:nvSpPr>
        <p:spPr>
          <a:xfrm>
            <a:off x="5550862" y="3212976"/>
            <a:ext cx="1805302" cy="369332"/>
          </a:xfrm>
          <a:prstGeom prst="rect">
            <a:avLst/>
          </a:prstGeom>
          <a:noFill/>
        </p:spPr>
        <p:txBody>
          <a:bodyPr wrap="none" rtlCol="0">
            <a:spAutoFit/>
          </a:bodyPr>
          <a:lstStyle/>
          <a:p>
            <a:r>
              <a:rPr lang="ja-JP" altLang="en-US" dirty="0" smtClean="0"/>
              <a:t>ストップビット</a:t>
            </a:r>
            <a:r>
              <a:rPr lang="en-US" altLang="ja-JP" dirty="0" smtClean="0"/>
              <a:t>:”</a:t>
            </a:r>
            <a:r>
              <a:rPr lang="en-US" altLang="ja-JP" dirty="0" smtClean="0">
                <a:solidFill>
                  <a:srgbClr val="FF0000"/>
                </a:solidFill>
              </a:rPr>
              <a:t>1</a:t>
            </a:r>
            <a:r>
              <a:rPr lang="en-US" altLang="ja-JP" dirty="0" smtClean="0"/>
              <a:t>”</a:t>
            </a:r>
            <a:endParaRPr kumimoji="1" lang="ja-JP" altLang="en-US" dirty="0"/>
          </a:p>
        </p:txBody>
      </p:sp>
      <p:sp>
        <p:nvSpPr>
          <p:cNvPr id="8" name="テキスト ボックス 7"/>
          <p:cNvSpPr txBox="1"/>
          <p:nvPr/>
        </p:nvSpPr>
        <p:spPr>
          <a:xfrm>
            <a:off x="616110" y="980728"/>
            <a:ext cx="3792641" cy="369332"/>
          </a:xfrm>
          <a:prstGeom prst="rect">
            <a:avLst/>
          </a:prstGeom>
          <a:noFill/>
        </p:spPr>
        <p:txBody>
          <a:bodyPr wrap="none" rtlCol="0">
            <a:spAutoFit/>
          </a:bodyPr>
          <a:lstStyle/>
          <a:p>
            <a:r>
              <a:rPr lang="ja-JP" altLang="en-US" dirty="0" smtClean="0"/>
              <a:t>テキスト文字</a:t>
            </a:r>
            <a:r>
              <a:rPr lang="en-US" altLang="ja-JP" dirty="0" smtClean="0"/>
              <a:t>“</a:t>
            </a:r>
            <a:r>
              <a:rPr kumimoji="1" lang="en-US" altLang="ja-JP" dirty="0" smtClean="0"/>
              <a:t>H”</a:t>
            </a:r>
            <a:r>
              <a:rPr kumimoji="1" lang="ja-JP" altLang="en-US" dirty="0" smtClean="0"/>
              <a:t>と</a:t>
            </a:r>
            <a:r>
              <a:rPr kumimoji="1" lang="en-US" altLang="ja-JP" dirty="0" smtClean="0"/>
              <a:t>”Y”</a:t>
            </a:r>
            <a:r>
              <a:rPr kumimoji="1" lang="ja-JP" altLang="en-US" dirty="0" smtClean="0"/>
              <a:t>を伝送する場合</a:t>
            </a:r>
          </a:p>
        </p:txBody>
      </p:sp>
      <p:sp>
        <p:nvSpPr>
          <p:cNvPr id="9" name="テキスト ボックス 8"/>
          <p:cNvSpPr txBox="1"/>
          <p:nvPr/>
        </p:nvSpPr>
        <p:spPr>
          <a:xfrm>
            <a:off x="611560" y="1376772"/>
            <a:ext cx="6381491" cy="369332"/>
          </a:xfrm>
          <a:prstGeom prst="rect">
            <a:avLst/>
          </a:prstGeom>
          <a:noFill/>
        </p:spPr>
        <p:txBody>
          <a:bodyPr wrap="none" rtlCol="0">
            <a:spAutoFit/>
          </a:bodyPr>
          <a:lstStyle/>
          <a:p>
            <a:r>
              <a:rPr kumimoji="1" lang="en-US" altLang="ja-JP" dirty="0" smtClean="0"/>
              <a:t>“H”</a:t>
            </a:r>
            <a:r>
              <a:rPr kumimoji="1" lang="ja-JP" altLang="en-US" dirty="0" smtClean="0"/>
              <a:t>と</a:t>
            </a:r>
            <a:r>
              <a:rPr kumimoji="1" lang="en-US" altLang="ja-JP" dirty="0" smtClean="0"/>
              <a:t>”Y”</a:t>
            </a:r>
            <a:r>
              <a:rPr lang="ja-JP" altLang="en-US" dirty="0" smtClean="0"/>
              <a:t>の</a:t>
            </a:r>
            <a:r>
              <a:rPr lang="en-US" altLang="ja-JP" dirty="0" smtClean="0"/>
              <a:t>ASCII(JIS</a:t>
            </a:r>
            <a:r>
              <a:rPr lang="ja-JP" altLang="en-US" dirty="0" smtClean="0"/>
              <a:t>も同じ</a:t>
            </a:r>
            <a:r>
              <a:rPr lang="en-US" altLang="ja-JP" dirty="0" smtClean="0"/>
              <a:t>)</a:t>
            </a:r>
            <a:r>
              <a:rPr lang="ja-JP" altLang="en-US" dirty="0" smtClean="0"/>
              <a:t>コードは各々</a:t>
            </a:r>
            <a:r>
              <a:rPr lang="en-US" altLang="ja-JP" dirty="0" smtClean="0"/>
              <a:t>”01001000”</a:t>
            </a:r>
            <a:r>
              <a:rPr lang="ja-JP" altLang="en-US" dirty="0" smtClean="0"/>
              <a:t>と</a:t>
            </a:r>
            <a:r>
              <a:rPr lang="en-US" altLang="ja-JP" dirty="0" smtClean="0"/>
              <a:t>”01011001”</a:t>
            </a:r>
            <a:endParaRPr kumimoji="1" lang="ja-JP" altLang="en-US" dirty="0" smtClean="0"/>
          </a:p>
        </p:txBody>
      </p:sp>
      <p:sp>
        <p:nvSpPr>
          <p:cNvPr id="10" name="テキスト ボックス 9"/>
          <p:cNvSpPr txBox="1"/>
          <p:nvPr/>
        </p:nvSpPr>
        <p:spPr>
          <a:xfrm>
            <a:off x="611560" y="1808820"/>
            <a:ext cx="7812868" cy="646331"/>
          </a:xfrm>
          <a:prstGeom prst="rect">
            <a:avLst/>
          </a:prstGeom>
          <a:noFill/>
        </p:spPr>
        <p:txBody>
          <a:bodyPr wrap="square" rtlCol="0">
            <a:spAutoFit/>
          </a:bodyPr>
          <a:lstStyle/>
          <a:p>
            <a:r>
              <a:rPr kumimoji="1" lang="ja-JP" altLang="en-US" dirty="0" smtClean="0"/>
              <a:t>通常は下位ビットから回線に送り出されるので、</a:t>
            </a:r>
            <a:r>
              <a:rPr lang="en-US" altLang="ja-JP" dirty="0" smtClean="0"/>
              <a:t>”00010010”</a:t>
            </a:r>
            <a:r>
              <a:rPr lang="ja-JP" altLang="en-US" dirty="0" smtClean="0"/>
              <a:t>と</a:t>
            </a:r>
            <a:r>
              <a:rPr lang="en-US" altLang="ja-JP" dirty="0" smtClean="0"/>
              <a:t>”10011010”</a:t>
            </a:r>
            <a:r>
              <a:rPr lang="ja-JP" altLang="en-US" dirty="0" smtClean="0"/>
              <a:t>として送り出される。</a:t>
            </a:r>
            <a:endParaRPr kumimoji="1" lang="ja-JP" altLang="en-US" dirty="0" smtClean="0"/>
          </a:p>
        </p:txBody>
      </p:sp>
      <p:sp>
        <p:nvSpPr>
          <p:cNvPr id="12" name="テキスト ボックス 11"/>
          <p:cNvSpPr txBox="1"/>
          <p:nvPr/>
        </p:nvSpPr>
        <p:spPr>
          <a:xfrm>
            <a:off x="611561" y="2528900"/>
            <a:ext cx="8172400" cy="646331"/>
          </a:xfrm>
          <a:prstGeom prst="rect">
            <a:avLst/>
          </a:prstGeom>
          <a:noFill/>
        </p:spPr>
        <p:txBody>
          <a:bodyPr wrap="square" rtlCol="0">
            <a:spAutoFit/>
          </a:bodyPr>
          <a:lstStyle/>
          <a:p>
            <a:r>
              <a:rPr kumimoji="1" lang="ja-JP" altLang="en-US" dirty="0" smtClean="0"/>
              <a:t>歩調同期をとるために、この文字を表すビット列の先頭に</a:t>
            </a:r>
            <a:r>
              <a:rPr lang="ja-JP" altLang="en-US" dirty="0" smtClean="0">
                <a:solidFill>
                  <a:srgbClr val="0000FF"/>
                </a:solidFill>
              </a:rPr>
              <a:t>スタートビット</a:t>
            </a:r>
            <a:r>
              <a:rPr lang="ja-JP" altLang="en-US" dirty="0" smtClean="0"/>
              <a:t>として</a:t>
            </a:r>
            <a:r>
              <a:rPr lang="en-US" altLang="ja-JP" dirty="0" smtClean="0"/>
              <a:t>”0”</a:t>
            </a:r>
            <a:r>
              <a:rPr lang="ja-JP" altLang="en-US" dirty="0" smtClean="0"/>
              <a:t>を、末尾に</a:t>
            </a:r>
            <a:r>
              <a:rPr lang="ja-JP" altLang="en-US" dirty="0" smtClean="0">
                <a:solidFill>
                  <a:srgbClr val="0000FF"/>
                </a:solidFill>
              </a:rPr>
              <a:t>ストップビット</a:t>
            </a:r>
            <a:r>
              <a:rPr lang="ja-JP" altLang="en-US" dirty="0" smtClean="0"/>
              <a:t>として</a:t>
            </a:r>
            <a:r>
              <a:rPr lang="en-US" altLang="ja-JP" dirty="0" smtClean="0"/>
              <a:t>”1”</a:t>
            </a:r>
            <a:r>
              <a:rPr lang="ja-JP" altLang="en-US" dirty="0" smtClean="0"/>
              <a:t>を付加して送ることとする。</a:t>
            </a:r>
            <a:endParaRPr kumimoji="1" lang="ja-JP" altLang="en-US" dirty="0" smtClean="0"/>
          </a:p>
        </p:txBody>
      </p:sp>
      <p:sp>
        <p:nvSpPr>
          <p:cNvPr id="13" name="テキスト ボックス 12"/>
          <p:cNvSpPr txBox="1"/>
          <p:nvPr/>
        </p:nvSpPr>
        <p:spPr>
          <a:xfrm>
            <a:off x="611560" y="3645024"/>
            <a:ext cx="4320480" cy="369332"/>
          </a:xfrm>
          <a:prstGeom prst="rect">
            <a:avLst/>
          </a:prstGeom>
          <a:noFill/>
        </p:spPr>
        <p:txBody>
          <a:bodyPr wrap="square" rtlCol="0">
            <a:spAutoFit/>
          </a:bodyPr>
          <a:lstStyle/>
          <a:p>
            <a:r>
              <a:rPr lang="en-US" altLang="ja-JP" dirty="0" smtClean="0"/>
              <a:t>”</a:t>
            </a:r>
            <a:r>
              <a:rPr lang="en-US" altLang="ja-JP" dirty="0" smtClean="0">
                <a:solidFill>
                  <a:srgbClr val="0000FF"/>
                </a:solidFill>
              </a:rPr>
              <a:t>0</a:t>
            </a:r>
            <a:r>
              <a:rPr lang="en-US" altLang="ja-JP" dirty="0" smtClean="0"/>
              <a:t>00010010</a:t>
            </a:r>
            <a:r>
              <a:rPr lang="en-US" altLang="ja-JP" dirty="0" smtClean="0">
                <a:solidFill>
                  <a:srgbClr val="FF0000"/>
                </a:solidFill>
              </a:rPr>
              <a:t>1</a:t>
            </a:r>
            <a:r>
              <a:rPr lang="en-US" altLang="ja-JP" dirty="0" smtClean="0"/>
              <a:t>”</a:t>
            </a:r>
            <a:r>
              <a:rPr lang="ja-JP" altLang="en-US" dirty="0" smtClean="0"/>
              <a:t>と</a:t>
            </a:r>
            <a:r>
              <a:rPr lang="en-US" altLang="ja-JP" dirty="0" smtClean="0"/>
              <a:t>”</a:t>
            </a:r>
            <a:r>
              <a:rPr lang="en-US" altLang="ja-JP" dirty="0" smtClean="0">
                <a:solidFill>
                  <a:srgbClr val="0000FF"/>
                </a:solidFill>
              </a:rPr>
              <a:t>0</a:t>
            </a:r>
            <a:r>
              <a:rPr lang="en-US" altLang="ja-JP" dirty="0" smtClean="0"/>
              <a:t>10011010</a:t>
            </a:r>
            <a:r>
              <a:rPr lang="en-US" altLang="ja-JP" dirty="0" smtClean="0">
                <a:solidFill>
                  <a:srgbClr val="FF0000"/>
                </a:solidFill>
              </a:rPr>
              <a:t>1</a:t>
            </a:r>
            <a:r>
              <a:rPr lang="en-US" altLang="ja-JP" dirty="0" smtClean="0"/>
              <a:t>”</a:t>
            </a:r>
            <a:r>
              <a:rPr lang="ja-JP" altLang="en-US" dirty="0" smtClean="0"/>
              <a:t>となる。</a:t>
            </a:r>
            <a:endParaRPr kumimoji="1" lang="ja-JP" altLang="en-US" dirty="0" smtClean="0"/>
          </a:p>
        </p:txBody>
      </p:sp>
      <p:sp>
        <p:nvSpPr>
          <p:cNvPr id="14" name="テキスト ボックス 13"/>
          <p:cNvSpPr txBox="1"/>
          <p:nvPr/>
        </p:nvSpPr>
        <p:spPr>
          <a:xfrm>
            <a:off x="611560" y="4149080"/>
            <a:ext cx="7776864" cy="923330"/>
          </a:xfrm>
          <a:prstGeom prst="rect">
            <a:avLst/>
          </a:prstGeom>
          <a:noFill/>
        </p:spPr>
        <p:txBody>
          <a:bodyPr wrap="square" rtlCol="0">
            <a:spAutoFit/>
          </a:bodyPr>
          <a:lstStyle/>
          <a:p>
            <a:r>
              <a:rPr kumimoji="1" lang="ja-JP" altLang="en-US" dirty="0" smtClean="0"/>
              <a:t>送信側から何も送られていない状態の時、受信側ではストップビット</a:t>
            </a:r>
            <a:r>
              <a:rPr kumimoji="1" lang="en-US" altLang="ja-JP" dirty="0" smtClean="0"/>
              <a:t>”1”</a:t>
            </a:r>
            <a:r>
              <a:rPr kumimoji="1" lang="ja-JP" altLang="en-US" dirty="0" smtClean="0"/>
              <a:t>の連続を受信している。受信側でスタートビットを受信、即ち</a:t>
            </a:r>
            <a:r>
              <a:rPr kumimoji="1" lang="en-US" altLang="ja-JP" dirty="0" smtClean="0"/>
              <a:t>”1”</a:t>
            </a:r>
            <a:r>
              <a:rPr lang="ja-JP" altLang="en-US" dirty="0" smtClean="0"/>
              <a:t>から</a:t>
            </a:r>
            <a:r>
              <a:rPr lang="en-US" altLang="ja-JP" dirty="0" smtClean="0"/>
              <a:t>”0”</a:t>
            </a:r>
            <a:r>
              <a:rPr lang="ja-JP" altLang="en-US" dirty="0" smtClean="0"/>
              <a:t>へ変わった時点で文字の受信動作を開始する。</a:t>
            </a:r>
            <a:endParaRPr kumimoji="1" lang="ja-JP" altLang="en-US" dirty="0" smtClean="0"/>
          </a:p>
        </p:txBody>
      </p:sp>
      <p:grpSp>
        <p:nvGrpSpPr>
          <p:cNvPr id="25" name="グループ化 24"/>
          <p:cNvGrpSpPr/>
          <p:nvPr/>
        </p:nvGrpSpPr>
        <p:grpSpPr>
          <a:xfrm>
            <a:off x="3887924" y="4797152"/>
            <a:ext cx="4320480" cy="745051"/>
            <a:chOff x="3887924" y="4797152"/>
            <a:chExt cx="4320480" cy="745051"/>
          </a:xfrm>
        </p:grpSpPr>
        <p:sp>
          <p:nvSpPr>
            <p:cNvPr id="16" name="テキスト ボックス 15"/>
            <p:cNvSpPr txBox="1"/>
            <p:nvPr/>
          </p:nvSpPr>
          <p:spPr>
            <a:xfrm>
              <a:off x="3887924" y="4797152"/>
              <a:ext cx="4320480" cy="369332"/>
            </a:xfrm>
            <a:prstGeom prst="rect">
              <a:avLst/>
            </a:prstGeom>
            <a:noFill/>
          </p:spPr>
          <p:txBody>
            <a:bodyPr wrap="square" rtlCol="0">
              <a:spAutoFit/>
            </a:bodyPr>
            <a:lstStyle/>
            <a:p>
              <a:r>
                <a:rPr lang="en-US" altLang="ja-JP" dirty="0" smtClean="0"/>
                <a:t>1111111111111111</a:t>
              </a:r>
              <a:r>
                <a:rPr lang="en-US" altLang="ja-JP" dirty="0" smtClean="0">
                  <a:solidFill>
                    <a:srgbClr val="0000FF"/>
                  </a:solidFill>
                </a:rPr>
                <a:t>0</a:t>
              </a:r>
              <a:r>
                <a:rPr lang="en-US" altLang="ja-JP" dirty="0" smtClean="0"/>
                <a:t>00010010</a:t>
              </a:r>
              <a:r>
                <a:rPr lang="en-US" altLang="ja-JP" dirty="0" smtClean="0">
                  <a:solidFill>
                    <a:srgbClr val="FF0000"/>
                  </a:solidFill>
                </a:rPr>
                <a:t>1111111111</a:t>
              </a:r>
              <a:endParaRPr kumimoji="1" lang="ja-JP" altLang="en-US" dirty="0" smtClean="0"/>
            </a:p>
          </p:txBody>
        </p:sp>
        <p:cxnSp>
          <p:nvCxnSpPr>
            <p:cNvPr id="18" name="直線矢印コネクタ 17"/>
            <p:cNvCxnSpPr/>
            <p:nvPr/>
          </p:nvCxnSpPr>
          <p:spPr>
            <a:xfrm flipV="1">
              <a:off x="5904148" y="5085184"/>
              <a:ext cx="0" cy="21602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048307" y="5265204"/>
              <a:ext cx="1035861" cy="276999"/>
            </a:xfrm>
            <a:prstGeom prst="rect">
              <a:avLst/>
            </a:prstGeom>
            <a:noFill/>
          </p:spPr>
          <p:txBody>
            <a:bodyPr wrap="none" rtlCol="0">
              <a:spAutoFit/>
            </a:bodyPr>
            <a:lstStyle/>
            <a:p>
              <a:r>
                <a:rPr kumimoji="1" lang="ja-JP" altLang="en-US" sz="1200" dirty="0" smtClean="0"/>
                <a:t>スタートビット</a:t>
              </a:r>
            </a:p>
          </p:txBody>
        </p:sp>
        <p:sp>
          <p:nvSpPr>
            <p:cNvPr id="21" name="右中かっこ 20"/>
            <p:cNvSpPr/>
            <p:nvPr/>
          </p:nvSpPr>
          <p:spPr>
            <a:xfrm rot="5400000">
              <a:off x="6354198" y="4779150"/>
              <a:ext cx="144016" cy="82809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6012160" y="5265204"/>
              <a:ext cx="954107" cy="276999"/>
            </a:xfrm>
            <a:prstGeom prst="rect">
              <a:avLst/>
            </a:prstGeom>
            <a:noFill/>
          </p:spPr>
          <p:txBody>
            <a:bodyPr wrap="none" rtlCol="0">
              <a:spAutoFit/>
            </a:bodyPr>
            <a:lstStyle/>
            <a:p>
              <a:r>
                <a:rPr kumimoji="1" lang="ja-JP" altLang="en-US" sz="1200" dirty="0" smtClean="0"/>
                <a:t>文字の受信</a:t>
              </a:r>
            </a:p>
          </p:txBody>
        </p:sp>
        <p:sp>
          <p:nvSpPr>
            <p:cNvPr id="23" name="右中かっこ 22"/>
            <p:cNvSpPr/>
            <p:nvPr/>
          </p:nvSpPr>
          <p:spPr>
            <a:xfrm rot="5400000">
              <a:off x="7398314" y="4635134"/>
              <a:ext cx="144016" cy="111612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6972549" y="5265204"/>
              <a:ext cx="1019831" cy="276999"/>
            </a:xfrm>
            <a:prstGeom prst="rect">
              <a:avLst/>
            </a:prstGeom>
            <a:noFill/>
          </p:spPr>
          <p:txBody>
            <a:bodyPr wrap="none" rtlCol="0">
              <a:spAutoFit/>
            </a:bodyPr>
            <a:lstStyle/>
            <a:p>
              <a:r>
                <a:rPr kumimoji="1" lang="ja-JP" altLang="en-US" sz="1200" dirty="0" smtClean="0"/>
                <a:t>ストップビット</a:t>
              </a:r>
            </a:p>
          </p:txBody>
        </p:sp>
      </p:grpSp>
      <p:sp>
        <p:nvSpPr>
          <p:cNvPr id="26" name="テキスト ボックス 25"/>
          <p:cNvSpPr txBox="1"/>
          <p:nvPr/>
        </p:nvSpPr>
        <p:spPr>
          <a:xfrm>
            <a:off x="611560" y="5541039"/>
            <a:ext cx="7992888" cy="1200329"/>
          </a:xfrm>
          <a:prstGeom prst="rect">
            <a:avLst/>
          </a:prstGeom>
          <a:noFill/>
        </p:spPr>
        <p:txBody>
          <a:bodyPr wrap="square" rtlCol="0">
            <a:spAutoFit/>
          </a:bodyPr>
          <a:lstStyle/>
          <a:p>
            <a:r>
              <a:rPr kumimoji="1" lang="ja-JP" altLang="en-US" dirty="0" smtClean="0"/>
              <a:t>データ通信の開始に先立ち、送信側と受信側の</a:t>
            </a:r>
            <a:r>
              <a:rPr lang="ja-JP" altLang="en-US" dirty="0" smtClean="0"/>
              <a:t>双方で伝送速度を取り決めて</a:t>
            </a:r>
            <a:r>
              <a:rPr kumimoji="1" lang="ja-JP" altLang="en-US" dirty="0" smtClean="0"/>
              <a:t>おくので、受信信号の</a:t>
            </a:r>
            <a:r>
              <a:rPr kumimoji="1" lang="en-US" altLang="ja-JP" dirty="0" smtClean="0"/>
              <a:t>1</a:t>
            </a:r>
            <a:r>
              <a:rPr kumimoji="1" lang="ja-JP" altLang="en-US" dirty="0" smtClean="0"/>
              <a:t>ビット長は予め分かっており、正しいサンプリングタイミングでビットを取り込む</a:t>
            </a:r>
            <a:r>
              <a:rPr kumimoji="1" lang="en-US" altLang="ja-JP" dirty="0" smtClean="0"/>
              <a:t>(</a:t>
            </a:r>
            <a:r>
              <a:rPr kumimoji="1" lang="ja-JP" altLang="en-US" dirty="0" smtClean="0"/>
              <a:t>ビット同期</a:t>
            </a:r>
            <a:r>
              <a:rPr kumimoji="1" lang="en-US" altLang="ja-JP" dirty="0" smtClean="0"/>
              <a:t>)</a:t>
            </a:r>
            <a:r>
              <a:rPr kumimoji="1" lang="ja-JP" altLang="en-US" dirty="0" smtClean="0"/>
              <a:t>ことができるとする。その</a:t>
            </a:r>
            <a:r>
              <a:rPr lang="ja-JP" altLang="en-US" dirty="0"/>
              <a:t>上</a:t>
            </a:r>
            <a:r>
              <a:rPr lang="ja-JP" altLang="en-US" dirty="0" smtClean="0"/>
              <a:t>で、</a:t>
            </a:r>
            <a:r>
              <a:rPr kumimoji="1" lang="ja-JP" altLang="en-US" dirty="0" smtClean="0"/>
              <a:t>スタートビットからストップビットまでを</a:t>
            </a:r>
            <a:r>
              <a:rPr kumimoji="1" lang="en-US" altLang="ja-JP" dirty="0" smtClean="0"/>
              <a:t>1</a:t>
            </a:r>
            <a:r>
              <a:rPr kumimoji="1" lang="ja-JP" altLang="en-US" dirty="0" smtClean="0"/>
              <a:t>文字としてキャラクタを認識し、文字単位での伝送となる。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40725" y="272262"/>
            <a:ext cx="2462534" cy="523220"/>
          </a:xfrm>
        </p:spPr>
        <p:txBody>
          <a:bodyPr wrap="none">
            <a:spAutoFit/>
          </a:bodyPr>
          <a:lstStyle/>
          <a:p>
            <a:r>
              <a:rPr kumimoji="1" lang="ja-JP" altLang="en-US" sz="2800" dirty="0" smtClean="0"/>
              <a:t>ベーシック手順</a:t>
            </a:r>
            <a:endParaRPr kumimoji="1" lang="ja-JP" altLang="en-US" sz="2800" dirty="0"/>
          </a:p>
        </p:txBody>
      </p:sp>
      <p:sp>
        <p:nvSpPr>
          <p:cNvPr id="4" name="テキスト ボックス 3"/>
          <p:cNvSpPr txBox="1"/>
          <p:nvPr/>
        </p:nvSpPr>
        <p:spPr>
          <a:xfrm>
            <a:off x="722996" y="980728"/>
            <a:ext cx="8133480" cy="923330"/>
          </a:xfrm>
          <a:prstGeom prst="rect">
            <a:avLst/>
          </a:prstGeom>
          <a:noFill/>
        </p:spPr>
        <p:txBody>
          <a:bodyPr wrap="square" rtlCol="0">
            <a:spAutoFit/>
          </a:bodyPr>
          <a:lstStyle/>
          <a:p>
            <a:r>
              <a:rPr kumimoji="1" lang="en-US" altLang="ja-JP" dirty="0" smtClean="0"/>
              <a:t>1964</a:t>
            </a:r>
            <a:r>
              <a:rPr kumimoji="1" lang="ja-JP" altLang="en-US" dirty="0" smtClean="0"/>
              <a:t>年に</a:t>
            </a:r>
            <a:r>
              <a:rPr kumimoji="1" lang="en-US" altLang="ja-JP" dirty="0" smtClean="0"/>
              <a:t>IBM</a:t>
            </a:r>
            <a:r>
              <a:rPr kumimoji="1" lang="ja-JP" altLang="en-US" dirty="0" smtClean="0"/>
              <a:t>が開発した手法で、</a:t>
            </a:r>
            <a:r>
              <a:rPr kumimoji="1" lang="ja-JP" altLang="en-US" dirty="0" smtClean="0">
                <a:solidFill>
                  <a:srgbClr val="0000FF"/>
                </a:solidFill>
              </a:rPr>
              <a:t>伝送制御文字</a:t>
            </a:r>
            <a:r>
              <a:rPr kumimoji="1" lang="en-US" altLang="ja-JP" dirty="0" smtClean="0"/>
              <a:t>(</a:t>
            </a:r>
            <a:r>
              <a:rPr kumimoji="1" lang="ja-JP" altLang="en-US" dirty="0" smtClean="0"/>
              <a:t>コード</a:t>
            </a:r>
            <a:r>
              <a:rPr kumimoji="1" lang="en-US" altLang="ja-JP" dirty="0" smtClean="0"/>
              <a:t>)</a:t>
            </a:r>
            <a:r>
              <a:rPr kumimoji="1" lang="ja-JP" altLang="en-US" dirty="0" smtClean="0"/>
              <a:t>を使って同期やメッセージの始まり</a:t>
            </a:r>
            <a:r>
              <a:rPr lang="ja-JP" altLang="en-US" dirty="0" smtClean="0"/>
              <a:t>、</a:t>
            </a:r>
            <a:r>
              <a:rPr kumimoji="1" lang="ja-JP" altLang="en-US" dirty="0" smtClean="0"/>
              <a:t>終わり、或いは応答</a:t>
            </a:r>
            <a:r>
              <a:rPr kumimoji="1" lang="en-US" altLang="ja-JP" dirty="0" smtClean="0"/>
              <a:t>(</a:t>
            </a:r>
            <a:r>
              <a:rPr kumimoji="1" lang="ja-JP" altLang="en-US" dirty="0" smtClean="0"/>
              <a:t>肯定応答、否定応答</a:t>
            </a:r>
            <a:r>
              <a:rPr kumimoji="1" lang="en-US" altLang="ja-JP" dirty="0" smtClean="0"/>
              <a:t>)</a:t>
            </a:r>
            <a:r>
              <a:rPr kumimoji="1" lang="ja-JP" altLang="en-US" dirty="0" smtClean="0"/>
              <a:t>等を行うことにより、伝送制御の各ステップを進める。</a:t>
            </a:r>
          </a:p>
        </p:txBody>
      </p:sp>
      <p:sp>
        <p:nvSpPr>
          <p:cNvPr id="5" name="テキスト ボックス 4"/>
          <p:cNvSpPr txBox="1"/>
          <p:nvPr/>
        </p:nvSpPr>
        <p:spPr>
          <a:xfrm>
            <a:off x="1929297" y="1974902"/>
            <a:ext cx="5270995" cy="923330"/>
          </a:xfrm>
          <a:prstGeom prst="rect">
            <a:avLst/>
          </a:prstGeom>
          <a:noFill/>
        </p:spPr>
        <p:txBody>
          <a:bodyPr wrap="none" rtlCol="0">
            <a:spAutoFit/>
          </a:bodyPr>
          <a:lstStyle/>
          <a:p>
            <a:pPr marL="342900" indent="-342900">
              <a:buAutoNum type="arabicParenR"/>
            </a:pPr>
            <a:r>
              <a:rPr lang="ja-JP" altLang="en-US" dirty="0" smtClean="0"/>
              <a:t>半</a:t>
            </a:r>
            <a:r>
              <a:rPr lang="en-US" altLang="ja-JP" dirty="0" smtClean="0"/>
              <a:t>2</a:t>
            </a:r>
            <a:r>
              <a:rPr lang="ja-JP" altLang="en-US" dirty="0" smtClean="0"/>
              <a:t>重のデータ通信を基本とする</a:t>
            </a:r>
          </a:p>
          <a:p>
            <a:pPr marL="342900" indent="-342900">
              <a:buAutoNum type="arabicParenR"/>
            </a:pPr>
            <a:r>
              <a:rPr kumimoji="1" lang="ja-JP" altLang="en-US" dirty="0" smtClean="0"/>
              <a:t>同期通信を使い、スタート</a:t>
            </a:r>
            <a:r>
              <a:rPr kumimoji="1" lang="en-US" altLang="ja-JP" dirty="0" smtClean="0"/>
              <a:t>/</a:t>
            </a:r>
            <a:r>
              <a:rPr kumimoji="1" lang="ja-JP" altLang="en-US" dirty="0" smtClean="0"/>
              <a:t>ストップビットは不使用</a:t>
            </a:r>
          </a:p>
          <a:p>
            <a:pPr marL="342900" indent="-342900">
              <a:buAutoNum type="arabicParenR"/>
            </a:pPr>
            <a:r>
              <a:rPr lang="ja-JP" altLang="en-US" dirty="0" smtClean="0"/>
              <a:t>文字単位ではなく、メッセージ単位で伝送</a:t>
            </a:r>
            <a:endParaRPr kumimoji="1" lang="ja-JP" altLang="en-US" dirty="0" smtClean="0"/>
          </a:p>
        </p:txBody>
      </p:sp>
      <p:graphicFrame>
        <p:nvGraphicFramePr>
          <p:cNvPr id="7" name="表 6"/>
          <p:cNvGraphicFramePr>
            <a:graphicFrameLocks noGrp="1"/>
          </p:cNvGraphicFramePr>
          <p:nvPr/>
        </p:nvGraphicFramePr>
        <p:xfrm>
          <a:off x="1824470" y="3258272"/>
          <a:ext cx="5483834" cy="3424320"/>
        </p:xfrm>
        <a:graphic>
          <a:graphicData uri="http://schemas.openxmlformats.org/drawingml/2006/table">
            <a:tbl>
              <a:tblPr firstRow="1" bandRow="1">
                <a:tableStyleId>{5C22544A-7EE6-4342-B048-85BDC9FD1C3A}</a:tableStyleId>
              </a:tblPr>
              <a:tblGrid>
                <a:gridCol w="602234"/>
                <a:gridCol w="2085912"/>
                <a:gridCol w="1762443"/>
                <a:gridCol w="1033245"/>
              </a:tblGrid>
              <a:tr h="213508">
                <a:tc>
                  <a:txBody>
                    <a:bodyPr/>
                    <a:lstStyle/>
                    <a:p>
                      <a:pPr algn="ctr"/>
                      <a:r>
                        <a:rPr kumimoji="1" lang="ja-JP" altLang="en-US" sz="1400" dirty="0" smtClean="0"/>
                        <a:t>符号</a:t>
                      </a:r>
                      <a:endParaRPr kumimoji="1" lang="ja-JP" altLang="en-US" sz="1400" dirty="0"/>
                    </a:p>
                  </a:txBody>
                  <a:tcPr marT="36000" marB="36000"/>
                </a:tc>
                <a:tc>
                  <a:txBody>
                    <a:bodyPr/>
                    <a:lstStyle/>
                    <a:p>
                      <a:endParaRPr kumimoji="1" lang="ja-JP" altLang="en-US" sz="1400" dirty="0"/>
                    </a:p>
                  </a:txBody>
                  <a:tcPr marT="36000" marB="36000"/>
                </a:tc>
                <a:tc>
                  <a:txBody>
                    <a:bodyPr/>
                    <a:lstStyle/>
                    <a:p>
                      <a:pPr algn="ctr"/>
                      <a:r>
                        <a:rPr kumimoji="1" lang="ja-JP" altLang="en-US" sz="1400" dirty="0" smtClean="0"/>
                        <a:t>意味</a:t>
                      </a:r>
                      <a:endParaRPr kumimoji="1" lang="ja-JP" altLang="en-US" sz="1400" dirty="0"/>
                    </a:p>
                  </a:txBody>
                  <a:tcPr marT="36000" marB="36000"/>
                </a:tc>
                <a:tc>
                  <a:txBody>
                    <a:bodyPr/>
                    <a:lstStyle/>
                    <a:p>
                      <a:pPr algn="ctr"/>
                      <a:r>
                        <a:rPr kumimoji="1" lang="en-US" altLang="ja-JP" sz="1400" dirty="0" smtClean="0"/>
                        <a:t>ASCII</a:t>
                      </a:r>
                      <a:r>
                        <a:rPr kumimoji="1" lang="ja-JP" altLang="en-US" sz="1400" dirty="0" smtClean="0"/>
                        <a:t>コード</a:t>
                      </a:r>
                      <a:endParaRPr kumimoji="1" lang="ja-JP" altLang="en-US" sz="1400" dirty="0"/>
                    </a:p>
                  </a:txBody>
                  <a:tcPr marT="36000" marB="36000"/>
                </a:tc>
              </a:tr>
              <a:tr h="213508">
                <a:tc>
                  <a:txBody>
                    <a:bodyPr/>
                    <a:lstStyle/>
                    <a:p>
                      <a:pPr algn="ctr"/>
                      <a:r>
                        <a:rPr kumimoji="1" lang="en-US" altLang="ja-JP" sz="1400" dirty="0" smtClean="0"/>
                        <a:t>DLE</a:t>
                      </a:r>
                      <a:endParaRPr kumimoji="1" lang="ja-JP" altLang="en-US" sz="1400" dirty="0"/>
                    </a:p>
                  </a:txBody>
                  <a:tcPr marT="36000" marB="36000"/>
                </a:tc>
                <a:tc>
                  <a:txBody>
                    <a:bodyPr/>
                    <a:lstStyle/>
                    <a:p>
                      <a:r>
                        <a:rPr kumimoji="1" lang="en-US" altLang="ja-JP" sz="1400" dirty="0" smtClean="0"/>
                        <a:t>Data Link Escape</a:t>
                      </a:r>
                      <a:endParaRPr kumimoji="1" lang="ja-JP" altLang="en-US" sz="1400" dirty="0"/>
                    </a:p>
                  </a:txBody>
                  <a:tcPr marT="36000" marB="36000"/>
                </a:tc>
                <a:tc>
                  <a:txBody>
                    <a:bodyPr/>
                    <a:lstStyle/>
                    <a:p>
                      <a:r>
                        <a:rPr kumimoji="1" lang="ja-JP" altLang="en-US" sz="1400" dirty="0" smtClean="0"/>
                        <a:t>伝送制御の拡張</a:t>
                      </a:r>
                      <a:endParaRPr kumimoji="1" lang="ja-JP" altLang="en-US" sz="1400" dirty="0"/>
                    </a:p>
                  </a:txBody>
                  <a:tcPr marT="36000" marB="36000"/>
                </a:tc>
                <a:tc>
                  <a:txBody>
                    <a:bodyPr/>
                    <a:lstStyle/>
                    <a:p>
                      <a:pPr algn="ctr"/>
                      <a:r>
                        <a:rPr kumimoji="1" lang="en-US" altLang="ja-JP" sz="1400" dirty="0" smtClean="0"/>
                        <a:t>10</a:t>
                      </a:r>
                      <a:endParaRPr kumimoji="1" lang="ja-JP" altLang="en-US" sz="1400" dirty="0"/>
                    </a:p>
                  </a:txBody>
                  <a:tcPr marT="36000" marB="36000"/>
                </a:tc>
              </a:tr>
              <a:tr h="213508">
                <a:tc>
                  <a:txBody>
                    <a:bodyPr/>
                    <a:lstStyle/>
                    <a:p>
                      <a:pPr algn="ctr"/>
                      <a:r>
                        <a:rPr kumimoji="1" lang="en-US" altLang="ja-JP" sz="1400" dirty="0" smtClean="0"/>
                        <a:t>SYN</a:t>
                      </a:r>
                      <a:endParaRPr kumimoji="1" lang="ja-JP" altLang="en-US" sz="1400" dirty="0"/>
                    </a:p>
                  </a:txBody>
                  <a:tcPr marT="36000" marB="36000"/>
                </a:tc>
                <a:tc>
                  <a:txBody>
                    <a:bodyPr/>
                    <a:lstStyle/>
                    <a:p>
                      <a:r>
                        <a:rPr kumimoji="1" lang="en-US" altLang="ja-JP" sz="1400" dirty="0" smtClean="0"/>
                        <a:t>Synchronous</a:t>
                      </a:r>
                      <a:endParaRPr kumimoji="1" lang="ja-JP" altLang="en-US" sz="1400" dirty="0"/>
                    </a:p>
                  </a:txBody>
                  <a:tcPr marT="36000" marB="36000"/>
                </a:tc>
                <a:tc>
                  <a:txBody>
                    <a:bodyPr/>
                    <a:lstStyle/>
                    <a:p>
                      <a:r>
                        <a:rPr kumimoji="1" lang="ja-JP" altLang="en-US" sz="1400" dirty="0" smtClean="0"/>
                        <a:t>文字同期</a:t>
                      </a:r>
                      <a:endParaRPr kumimoji="1" lang="ja-JP" altLang="en-US" sz="1400" dirty="0"/>
                    </a:p>
                  </a:txBody>
                  <a:tcPr marT="36000" marB="36000"/>
                </a:tc>
                <a:tc>
                  <a:txBody>
                    <a:bodyPr/>
                    <a:lstStyle/>
                    <a:p>
                      <a:pPr algn="ctr"/>
                      <a:r>
                        <a:rPr kumimoji="1" lang="en-US" altLang="ja-JP" sz="1400" dirty="0" smtClean="0"/>
                        <a:t>16</a:t>
                      </a:r>
                      <a:endParaRPr kumimoji="1" lang="ja-JP" altLang="en-US" sz="1400" dirty="0" smtClean="0"/>
                    </a:p>
                  </a:txBody>
                  <a:tcPr marT="36000" marB="36000"/>
                </a:tc>
              </a:tr>
              <a:tr h="213508">
                <a:tc>
                  <a:txBody>
                    <a:bodyPr/>
                    <a:lstStyle/>
                    <a:p>
                      <a:pPr algn="ctr"/>
                      <a:r>
                        <a:rPr kumimoji="1" lang="en-US" altLang="ja-JP" sz="1400" dirty="0" smtClean="0"/>
                        <a:t>SOH</a:t>
                      </a:r>
                      <a:endParaRPr kumimoji="1" lang="ja-JP" altLang="en-US" sz="1400" dirty="0"/>
                    </a:p>
                  </a:txBody>
                  <a:tcPr marT="36000" marB="36000"/>
                </a:tc>
                <a:tc>
                  <a:txBody>
                    <a:bodyPr/>
                    <a:lstStyle/>
                    <a:p>
                      <a:r>
                        <a:rPr kumimoji="1" lang="en-US" altLang="ja-JP" sz="1400" dirty="0" smtClean="0"/>
                        <a:t>Start of Heading</a:t>
                      </a:r>
                      <a:endParaRPr kumimoji="1" lang="ja-JP" altLang="en-US" sz="1400" dirty="0"/>
                    </a:p>
                  </a:txBody>
                  <a:tcPr marT="36000" marB="36000"/>
                </a:tc>
                <a:tc>
                  <a:txBody>
                    <a:bodyPr/>
                    <a:lstStyle/>
                    <a:p>
                      <a:r>
                        <a:rPr kumimoji="1" lang="ja-JP" altLang="en-US" sz="1400" dirty="0" smtClean="0"/>
                        <a:t>ヘディング開始</a:t>
                      </a:r>
                      <a:endParaRPr kumimoji="1" lang="ja-JP" altLang="en-US" sz="1400" dirty="0"/>
                    </a:p>
                  </a:txBody>
                  <a:tcPr marT="36000" marB="36000"/>
                </a:tc>
                <a:tc>
                  <a:txBody>
                    <a:bodyPr/>
                    <a:lstStyle/>
                    <a:p>
                      <a:pPr algn="ctr"/>
                      <a:r>
                        <a:rPr kumimoji="1" lang="en-US" altLang="ja-JP" sz="1400" dirty="0" smtClean="0"/>
                        <a:t>01</a:t>
                      </a:r>
                      <a:endParaRPr kumimoji="1" lang="ja-JP" altLang="en-US" sz="1400" dirty="0"/>
                    </a:p>
                  </a:txBody>
                  <a:tcPr marT="36000" marB="36000"/>
                </a:tc>
              </a:tr>
              <a:tr h="213508">
                <a:tc>
                  <a:txBody>
                    <a:bodyPr/>
                    <a:lstStyle/>
                    <a:p>
                      <a:pPr algn="ctr"/>
                      <a:r>
                        <a:rPr kumimoji="1" lang="en-US" altLang="ja-JP" sz="1400" dirty="0" smtClean="0"/>
                        <a:t>STX</a:t>
                      </a:r>
                      <a:endParaRPr kumimoji="1" lang="ja-JP" altLang="en-US" sz="1400" dirty="0"/>
                    </a:p>
                  </a:txBody>
                  <a:tcPr marT="36000" marB="36000"/>
                </a:tc>
                <a:tc>
                  <a:txBody>
                    <a:bodyPr/>
                    <a:lstStyle/>
                    <a:p>
                      <a:r>
                        <a:rPr kumimoji="1" lang="en-US" altLang="ja-JP" sz="1400" dirty="0" smtClean="0"/>
                        <a:t>Start of Text</a:t>
                      </a:r>
                      <a:endParaRPr kumimoji="1" lang="ja-JP" altLang="en-US" sz="1400" dirty="0"/>
                    </a:p>
                  </a:txBody>
                  <a:tcPr marT="36000" marB="36000"/>
                </a:tc>
                <a:tc>
                  <a:txBody>
                    <a:bodyPr/>
                    <a:lstStyle/>
                    <a:p>
                      <a:r>
                        <a:rPr kumimoji="1" lang="ja-JP" altLang="en-US" sz="1400" dirty="0" smtClean="0"/>
                        <a:t>テキスト開始</a:t>
                      </a:r>
                      <a:endParaRPr kumimoji="1" lang="ja-JP" altLang="en-US" sz="1400" dirty="0"/>
                    </a:p>
                  </a:txBody>
                  <a:tcPr marT="36000" marB="36000"/>
                </a:tc>
                <a:tc>
                  <a:txBody>
                    <a:bodyPr/>
                    <a:lstStyle/>
                    <a:p>
                      <a:pPr algn="ctr"/>
                      <a:r>
                        <a:rPr kumimoji="1" lang="en-US" altLang="ja-JP" sz="1400" dirty="0" smtClean="0"/>
                        <a:t>02</a:t>
                      </a:r>
                      <a:endParaRPr kumimoji="1" lang="ja-JP" altLang="en-US" sz="1400" dirty="0"/>
                    </a:p>
                  </a:txBody>
                  <a:tcPr marT="36000" marB="36000"/>
                </a:tc>
              </a:tr>
              <a:tr h="213508">
                <a:tc>
                  <a:txBody>
                    <a:bodyPr/>
                    <a:lstStyle/>
                    <a:p>
                      <a:pPr algn="ctr"/>
                      <a:r>
                        <a:rPr kumimoji="1" lang="en-US" altLang="ja-JP" sz="1400" dirty="0" smtClean="0"/>
                        <a:t>ETX</a:t>
                      </a:r>
                      <a:endParaRPr kumimoji="1" lang="ja-JP" altLang="en-US" sz="1400" dirty="0"/>
                    </a:p>
                  </a:txBody>
                  <a:tcPr marT="36000" marB="36000"/>
                </a:tc>
                <a:tc>
                  <a:txBody>
                    <a:bodyPr/>
                    <a:lstStyle/>
                    <a:p>
                      <a:r>
                        <a:rPr kumimoji="1" lang="en-US" altLang="ja-JP" sz="1400" dirty="0" smtClean="0"/>
                        <a:t>End of Text</a:t>
                      </a:r>
                      <a:endParaRPr kumimoji="1" lang="ja-JP" altLang="en-US" sz="1400" dirty="0"/>
                    </a:p>
                  </a:txBody>
                  <a:tcPr marT="36000" marB="36000"/>
                </a:tc>
                <a:tc>
                  <a:txBody>
                    <a:bodyPr/>
                    <a:lstStyle/>
                    <a:p>
                      <a:r>
                        <a:rPr kumimoji="1" lang="ja-JP" altLang="en-US" sz="1400" dirty="0" smtClean="0"/>
                        <a:t>テキスト終了</a:t>
                      </a:r>
                      <a:endParaRPr kumimoji="1" lang="ja-JP" altLang="en-US" sz="1400" dirty="0"/>
                    </a:p>
                  </a:txBody>
                  <a:tcPr marT="36000" marB="36000"/>
                </a:tc>
                <a:tc>
                  <a:txBody>
                    <a:bodyPr/>
                    <a:lstStyle/>
                    <a:p>
                      <a:pPr algn="ctr"/>
                      <a:r>
                        <a:rPr kumimoji="1" lang="en-US" altLang="ja-JP" sz="1400" dirty="0" smtClean="0"/>
                        <a:t>03</a:t>
                      </a:r>
                      <a:endParaRPr kumimoji="1" lang="ja-JP" altLang="en-US" sz="1400" dirty="0"/>
                    </a:p>
                  </a:txBody>
                  <a:tcPr marT="36000" marB="36000"/>
                </a:tc>
              </a:tr>
              <a:tr h="213508">
                <a:tc>
                  <a:txBody>
                    <a:bodyPr/>
                    <a:lstStyle/>
                    <a:p>
                      <a:pPr algn="ctr"/>
                      <a:r>
                        <a:rPr kumimoji="1" lang="en-US" altLang="ja-JP" sz="1400" dirty="0" smtClean="0"/>
                        <a:t>ETB</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End of Transmission Block</a:t>
                      </a:r>
                      <a:endParaRPr kumimoji="1" lang="ja-JP" altLang="en-US" sz="1400" dirty="0" smtClean="0"/>
                    </a:p>
                  </a:txBody>
                  <a:tcPr marT="36000" marB="36000"/>
                </a:tc>
                <a:tc>
                  <a:txBody>
                    <a:bodyPr/>
                    <a:lstStyle/>
                    <a:p>
                      <a:r>
                        <a:rPr kumimoji="1" lang="ja-JP" altLang="en-US" sz="1400" dirty="0" smtClean="0"/>
                        <a:t>ブロック終了</a:t>
                      </a:r>
                      <a:endParaRPr kumimoji="1" lang="ja-JP" altLang="en-US" sz="1400" dirty="0"/>
                    </a:p>
                  </a:txBody>
                  <a:tcPr marT="36000" marB="36000"/>
                </a:tc>
                <a:tc>
                  <a:txBody>
                    <a:bodyPr/>
                    <a:lstStyle/>
                    <a:p>
                      <a:pPr algn="ctr"/>
                      <a:r>
                        <a:rPr kumimoji="1" lang="en-US" altLang="ja-JP" sz="1400" dirty="0" smtClean="0"/>
                        <a:t>17</a:t>
                      </a:r>
                      <a:endParaRPr kumimoji="1" lang="ja-JP" altLang="en-US" sz="1400" dirty="0"/>
                    </a:p>
                  </a:txBody>
                  <a:tcPr marT="36000" marB="36000"/>
                </a:tc>
              </a:tr>
              <a:tr h="213508">
                <a:tc>
                  <a:txBody>
                    <a:bodyPr/>
                    <a:lstStyle/>
                    <a:p>
                      <a:pPr algn="ctr"/>
                      <a:r>
                        <a:rPr kumimoji="1" lang="en-US" altLang="ja-JP" sz="1400" dirty="0" smtClean="0"/>
                        <a:t>EOT</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End of Transmission</a:t>
                      </a:r>
                      <a:endParaRPr kumimoji="1" lang="ja-JP" altLang="en-US" sz="1400" dirty="0" smtClean="0"/>
                    </a:p>
                  </a:txBody>
                  <a:tcPr marT="36000" marB="36000"/>
                </a:tc>
                <a:tc>
                  <a:txBody>
                    <a:bodyPr/>
                    <a:lstStyle/>
                    <a:p>
                      <a:r>
                        <a:rPr kumimoji="1" lang="ja-JP" altLang="en-US" sz="1400" dirty="0" smtClean="0"/>
                        <a:t>伝送終了</a:t>
                      </a:r>
                      <a:endParaRPr kumimoji="1" lang="ja-JP" altLang="en-US" sz="1400" dirty="0"/>
                    </a:p>
                  </a:txBody>
                  <a:tcPr marT="36000" marB="36000"/>
                </a:tc>
                <a:tc>
                  <a:txBody>
                    <a:bodyPr/>
                    <a:lstStyle/>
                    <a:p>
                      <a:pPr algn="ctr"/>
                      <a:r>
                        <a:rPr kumimoji="1" lang="en-US" altLang="ja-JP" sz="1400" dirty="0" smtClean="0"/>
                        <a:t>04</a:t>
                      </a:r>
                      <a:endParaRPr kumimoji="1" lang="ja-JP" altLang="en-US" sz="1400" dirty="0"/>
                    </a:p>
                  </a:txBody>
                  <a:tcPr marT="36000" marB="36000"/>
                </a:tc>
              </a:tr>
              <a:tr h="213508">
                <a:tc>
                  <a:txBody>
                    <a:bodyPr/>
                    <a:lstStyle/>
                    <a:p>
                      <a:pPr algn="ctr"/>
                      <a:r>
                        <a:rPr kumimoji="1" lang="en-US" altLang="ja-JP" sz="1400" dirty="0" smtClean="0"/>
                        <a:t>ENQ</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Enquiry</a:t>
                      </a:r>
                      <a:endParaRPr kumimoji="1" lang="ja-JP" altLang="en-US" sz="1400" dirty="0"/>
                    </a:p>
                  </a:txBody>
                  <a:tcPr marT="36000" marB="36000"/>
                </a:tc>
                <a:tc>
                  <a:txBody>
                    <a:bodyPr/>
                    <a:lstStyle/>
                    <a:p>
                      <a:r>
                        <a:rPr kumimoji="1" lang="ja-JP" altLang="en-US" sz="1400" dirty="0" smtClean="0"/>
                        <a:t>受信勧誘、応答督促</a:t>
                      </a:r>
                      <a:endParaRPr kumimoji="1" lang="ja-JP" altLang="en-US" sz="1400" dirty="0"/>
                    </a:p>
                  </a:txBody>
                  <a:tcPr marT="36000" marB="36000"/>
                </a:tc>
                <a:tc>
                  <a:txBody>
                    <a:bodyPr/>
                    <a:lstStyle/>
                    <a:p>
                      <a:pPr algn="ctr"/>
                      <a:r>
                        <a:rPr kumimoji="1" lang="en-US" altLang="ja-JP" sz="1400" dirty="0" smtClean="0"/>
                        <a:t>05</a:t>
                      </a:r>
                      <a:endParaRPr kumimoji="1" lang="ja-JP" altLang="en-US" sz="1400" dirty="0"/>
                    </a:p>
                  </a:txBody>
                  <a:tcPr marT="36000" marB="36000"/>
                </a:tc>
              </a:tr>
              <a:tr h="213508">
                <a:tc>
                  <a:txBody>
                    <a:bodyPr/>
                    <a:lstStyle/>
                    <a:p>
                      <a:pPr algn="ctr"/>
                      <a:r>
                        <a:rPr kumimoji="1" lang="en-US" altLang="ja-JP" sz="1400" dirty="0" smtClean="0"/>
                        <a:t>ACK0</a:t>
                      </a:r>
                      <a:endParaRPr kumimoji="1" lang="ja-JP" altLang="en-US" sz="1400" dirty="0"/>
                    </a:p>
                  </a:txBody>
                  <a:tcPr marT="36000" marB="36000"/>
                </a:tc>
                <a:tc>
                  <a:txBody>
                    <a:bodyPr/>
                    <a:lstStyle/>
                    <a:p>
                      <a:r>
                        <a:rPr kumimoji="1" lang="en-US" altLang="ja-JP" sz="1400" dirty="0" smtClean="0"/>
                        <a:t>Acknowledge</a:t>
                      </a:r>
                      <a:endParaRPr kumimoji="1" lang="ja-JP" altLang="en-US" sz="1400" dirty="0"/>
                    </a:p>
                  </a:txBody>
                  <a:tcPr marT="36000" marB="36000"/>
                </a:tc>
                <a:tc>
                  <a:txBody>
                    <a:bodyPr/>
                    <a:lstStyle/>
                    <a:p>
                      <a:r>
                        <a:rPr kumimoji="1" lang="ja-JP" altLang="en-US" sz="1400" dirty="0" smtClean="0"/>
                        <a:t>肯定応答</a:t>
                      </a:r>
                      <a:r>
                        <a:rPr kumimoji="1" lang="en-US" altLang="ja-JP" sz="1400" dirty="0" smtClean="0"/>
                        <a:t>(</a:t>
                      </a:r>
                      <a:r>
                        <a:rPr kumimoji="1" lang="ja-JP" altLang="en-US" sz="1400" dirty="0" smtClean="0"/>
                        <a:t>偶数</a:t>
                      </a:r>
                      <a:r>
                        <a:rPr kumimoji="1" lang="en-US" altLang="ja-JP" sz="1400" dirty="0" smtClean="0"/>
                        <a:t>)</a:t>
                      </a:r>
                      <a:endParaRPr kumimoji="1" lang="ja-JP" altLang="en-US" sz="1400" dirty="0"/>
                    </a:p>
                  </a:txBody>
                  <a:tcPr marT="36000" marB="36000"/>
                </a:tc>
                <a:tc>
                  <a:txBody>
                    <a:bodyPr/>
                    <a:lstStyle/>
                    <a:p>
                      <a:pPr algn="ctr"/>
                      <a:r>
                        <a:rPr kumimoji="1" lang="en-US" altLang="ja-JP" sz="1400" dirty="0" smtClean="0"/>
                        <a:t>10</a:t>
                      </a:r>
                      <a:r>
                        <a:rPr kumimoji="1" lang="ja-JP" altLang="en-US" sz="1400" dirty="0" smtClean="0"/>
                        <a:t>・</a:t>
                      </a:r>
                      <a:r>
                        <a:rPr kumimoji="1" lang="en-US" altLang="ja-JP" sz="1400" dirty="0" smtClean="0"/>
                        <a:t>30</a:t>
                      </a:r>
                      <a:endParaRPr kumimoji="1" lang="ja-JP" altLang="en-US" sz="1400" dirty="0"/>
                    </a:p>
                  </a:txBody>
                  <a:tcPr marT="36000" marB="36000"/>
                </a:tc>
              </a:tr>
              <a:tr h="213508">
                <a:tc>
                  <a:txBody>
                    <a:bodyPr/>
                    <a:lstStyle/>
                    <a:p>
                      <a:pPr algn="ctr"/>
                      <a:r>
                        <a:rPr kumimoji="1" lang="en-US" altLang="ja-JP" sz="1400" dirty="0" smtClean="0"/>
                        <a:t>ACK1</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Acknowledge</a:t>
                      </a:r>
                      <a:endParaRPr kumimoji="1" lang="ja-JP" altLang="en-US" sz="1400" dirty="0" smtClean="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肯定応答</a:t>
                      </a:r>
                      <a:r>
                        <a:rPr kumimoji="1" lang="en-US" altLang="ja-JP" sz="1400" dirty="0" smtClean="0"/>
                        <a:t>(</a:t>
                      </a:r>
                      <a:r>
                        <a:rPr kumimoji="1" lang="ja-JP" altLang="en-US" sz="1400" dirty="0" smtClean="0"/>
                        <a:t>奇数</a:t>
                      </a:r>
                      <a:r>
                        <a:rPr kumimoji="1" lang="en-US" altLang="ja-JP" sz="1400" dirty="0" smtClean="0"/>
                        <a:t>)</a:t>
                      </a:r>
                      <a:endParaRPr kumimoji="1" lang="ja-JP" altLang="en-US" sz="1400" dirty="0" smtClean="0"/>
                    </a:p>
                  </a:txBody>
                  <a:tcPr marT="36000" marB="36000"/>
                </a:tc>
                <a:tc>
                  <a:txBody>
                    <a:bodyPr/>
                    <a:lstStyle/>
                    <a:p>
                      <a:pPr algn="ctr"/>
                      <a:r>
                        <a:rPr kumimoji="1" lang="en-US" altLang="ja-JP" sz="1400" dirty="0" smtClean="0"/>
                        <a:t>10</a:t>
                      </a:r>
                      <a:r>
                        <a:rPr kumimoji="1" lang="ja-JP" altLang="en-US" sz="1400" dirty="0" smtClean="0"/>
                        <a:t>・</a:t>
                      </a:r>
                      <a:r>
                        <a:rPr kumimoji="1" lang="en-US" altLang="ja-JP" sz="1400" dirty="0" smtClean="0"/>
                        <a:t>31</a:t>
                      </a:r>
                      <a:endParaRPr kumimoji="1" lang="ja-JP" altLang="en-US" sz="1400" dirty="0"/>
                    </a:p>
                  </a:txBody>
                  <a:tcPr marT="36000" marB="36000"/>
                </a:tc>
              </a:tr>
              <a:tr h="213508">
                <a:tc>
                  <a:txBody>
                    <a:bodyPr/>
                    <a:lstStyle/>
                    <a:p>
                      <a:pPr algn="ctr"/>
                      <a:r>
                        <a:rPr kumimoji="1" lang="en-US" altLang="ja-JP" sz="1400" dirty="0" smtClean="0"/>
                        <a:t>NAK</a:t>
                      </a:r>
                      <a:endParaRPr kumimoji="1" lang="ja-JP" altLang="en-US" sz="1400" dirty="0"/>
                    </a:p>
                  </a:txBody>
                  <a:tcPr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Negative Acknowledge</a:t>
                      </a:r>
                      <a:endParaRPr kumimoji="1" lang="ja-JP" altLang="en-US" sz="1400" dirty="0" smtClean="0"/>
                    </a:p>
                  </a:txBody>
                  <a:tcPr marT="36000" marB="36000"/>
                </a:tc>
                <a:tc>
                  <a:txBody>
                    <a:bodyPr/>
                    <a:lstStyle/>
                    <a:p>
                      <a:r>
                        <a:rPr kumimoji="1" lang="ja-JP" altLang="en-US" sz="1400" dirty="0" smtClean="0"/>
                        <a:t>否定応答</a:t>
                      </a:r>
                      <a:endParaRPr kumimoji="1" lang="ja-JP" altLang="en-US" sz="1400" dirty="0"/>
                    </a:p>
                  </a:txBody>
                  <a:tcPr marT="36000" marB="36000"/>
                </a:tc>
                <a:tc>
                  <a:txBody>
                    <a:bodyPr/>
                    <a:lstStyle/>
                    <a:p>
                      <a:pPr algn="ctr"/>
                      <a:r>
                        <a:rPr kumimoji="1" lang="en-US" altLang="ja-JP" sz="1400" dirty="0" smtClean="0"/>
                        <a:t>15</a:t>
                      </a:r>
                      <a:endParaRPr kumimoji="1" lang="ja-JP" altLang="en-US" sz="1400" dirty="0"/>
                    </a:p>
                  </a:txBody>
                  <a:tcPr marT="36000" marB="36000"/>
                </a:tc>
              </a:tr>
            </a:tbl>
          </a:graphicData>
        </a:graphic>
      </p:graphicFrame>
      <p:sp>
        <p:nvSpPr>
          <p:cNvPr id="8" name="テキスト ボックス 7"/>
          <p:cNvSpPr txBox="1"/>
          <p:nvPr/>
        </p:nvSpPr>
        <p:spPr>
          <a:xfrm>
            <a:off x="1151620" y="1998132"/>
            <a:ext cx="708848" cy="369332"/>
          </a:xfrm>
          <a:prstGeom prst="rect">
            <a:avLst/>
          </a:prstGeom>
          <a:noFill/>
        </p:spPr>
        <p:txBody>
          <a:bodyPr wrap="none" rtlCol="0">
            <a:spAutoFit/>
          </a:bodyPr>
          <a:lstStyle/>
          <a:p>
            <a:r>
              <a:rPr kumimoji="1" lang="ja-JP" altLang="en-US" dirty="0" smtClean="0"/>
              <a:t>特徴</a:t>
            </a:r>
            <a:r>
              <a:rPr kumimoji="1" lang="en-US" altLang="ja-JP" dirty="0" smtClean="0"/>
              <a:t>:</a:t>
            </a:r>
            <a:endParaRPr kumimoji="1" lang="ja-JP" altLang="en-US" dirty="0" smtClean="0"/>
          </a:p>
        </p:txBody>
      </p:sp>
      <p:sp>
        <p:nvSpPr>
          <p:cNvPr id="9" name="テキスト ボックス 8"/>
          <p:cNvSpPr txBox="1"/>
          <p:nvPr/>
        </p:nvSpPr>
        <p:spPr>
          <a:xfrm>
            <a:off x="3463363" y="2950495"/>
            <a:ext cx="2217274" cy="307777"/>
          </a:xfrm>
          <a:prstGeom prst="rect">
            <a:avLst/>
          </a:prstGeom>
          <a:noFill/>
        </p:spPr>
        <p:txBody>
          <a:bodyPr wrap="none" rtlCol="0">
            <a:spAutoFit/>
          </a:bodyPr>
          <a:lstStyle/>
          <a:p>
            <a:r>
              <a:rPr lang="ja-JP" altLang="en-US" sz="1400" dirty="0" smtClean="0"/>
              <a:t>よく使われる伝送制御文字</a:t>
            </a:r>
            <a:endParaRPr kumimoji="1" lang="ja-JP" altLang="en-US" sz="1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40725" y="272262"/>
            <a:ext cx="2462534" cy="523220"/>
          </a:xfrm>
        </p:spPr>
        <p:txBody>
          <a:bodyPr wrap="none">
            <a:spAutoFit/>
          </a:bodyPr>
          <a:lstStyle/>
          <a:p>
            <a:r>
              <a:rPr kumimoji="1" lang="ja-JP" altLang="en-US" sz="2800" dirty="0" smtClean="0"/>
              <a:t>ベーシック手順</a:t>
            </a:r>
            <a:endParaRPr kumimoji="1" lang="ja-JP" altLang="en-US" sz="2800" dirty="0"/>
          </a:p>
        </p:txBody>
      </p:sp>
      <p:sp>
        <p:nvSpPr>
          <p:cNvPr id="3" name="テキスト ボックス 2"/>
          <p:cNvSpPr txBox="1"/>
          <p:nvPr/>
        </p:nvSpPr>
        <p:spPr>
          <a:xfrm>
            <a:off x="539552" y="980728"/>
            <a:ext cx="8064896" cy="646331"/>
          </a:xfrm>
          <a:prstGeom prst="rect">
            <a:avLst/>
          </a:prstGeom>
          <a:noFill/>
        </p:spPr>
        <p:txBody>
          <a:bodyPr wrap="square" rtlCol="0">
            <a:spAutoFit/>
          </a:bodyPr>
          <a:lstStyle/>
          <a:p>
            <a:r>
              <a:rPr kumimoji="1" lang="ja-JP" altLang="en-US" dirty="0" smtClean="0"/>
              <a:t>通信開始の際は</a:t>
            </a:r>
            <a:r>
              <a:rPr kumimoji="1" lang="en-US" altLang="ja-JP" dirty="0" smtClean="0"/>
              <a:t>SYN</a:t>
            </a:r>
            <a:r>
              <a:rPr kumimoji="1" lang="ja-JP" altLang="en-US" dirty="0" smtClean="0"/>
              <a:t>符号を</a:t>
            </a:r>
            <a:r>
              <a:rPr kumimoji="1" lang="en-US" altLang="ja-JP" dirty="0" smtClean="0"/>
              <a:t>2</a:t>
            </a:r>
            <a:r>
              <a:rPr kumimoji="1" lang="ja-JP" altLang="en-US" dirty="0" smtClean="0"/>
              <a:t>つ以上送信し、メッセージ</a:t>
            </a:r>
            <a:r>
              <a:rPr kumimoji="1" lang="en-US" altLang="ja-JP" dirty="0" smtClean="0"/>
              <a:t>(</a:t>
            </a:r>
            <a:r>
              <a:rPr kumimoji="1" lang="ja-JP" altLang="en-US" dirty="0" smtClean="0"/>
              <a:t>テキスト</a:t>
            </a:r>
            <a:r>
              <a:rPr kumimoji="1" lang="en-US" altLang="ja-JP" dirty="0" smtClean="0"/>
              <a:t>)</a:t>
            </a:r>
            <a:r>
              <a:rPr kumimoji="1" lang="ja-JP" altLang="en-US" dirty="0" smtClean="0"/>
              <a:t>は適当なサイズに分割され、その一つ一つのブロックが伝送データとして運ばれる。</a:t>
            </a:r>
          </a:p>
        </p:txBody>
      </p:sp>
      <p:grpSp>
        <p:nvGrpSpPr>
          <p:cNvPr id="123" name="グループ化 122"/>
          <p:cNvGrpSpPr/>
          <p:nvPr/>
        </p:nvGrpSpPr>
        <p:grpSpPr>
          <a:xfrm>
            <a:off x="935597" y="1772816"/>
            <a:ext cx="7256549" cy="1466083"/>
            <a:chOff x="935597" y="1772816"/>
            <a:chExt cx="7256549" cy="1466083"/>
          </a:xfrm>
        </p:grpSpPr>
        <p:sp>
          <p:nvSpPr>
            <p:cNvPr id="6" name="正方形/長方形 5"/>
            <p:cNvSpPr/>
            <p:nvPr/>
          </p:nvSpPr>
          <p:spPr>
            <a:xfrm>
              <a:off x="2411760" y="1827984"/>
              <a:ext cx="432048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7" name="テキスト ボックス 6"/>
            <p:cNvSpPr txBox="1"/>
            <p:nvPr/>
          </p:nvSpPr>
          <p:spPr>
            <a:xfrm>
              <a:off x="1467271" y="1772816"/>
              <a:ext cx="944489" cy="523220"/>
            </a:xfrm>
            <a:prstGeom prst="rect">
              <a:avLst/>
            </a:prstGeom>
            <a:noFill/>
          </p:spPr>
          <p:txBody>
            <a:bodyPr wrap="none" rtlCol="0">
              <a:spAutoFit/>
            </a:bodyPr>
            <a:lstStyle/>
            <a:p>
              <a:pPr algn="ctr"/>
              <a:r>
                <a:rPr kumimoji="1" lang="ja-JP" altLang="en-US" sz="1400" dirty="0" smtClean="0"/>
                <a:t>メッセージ</a:t>
              </a:r>
            </a:p>
            <a:p>
              <a:pPr algn="ctr"/>
              <a:r>
                <a:rPr lang="en-US" altLang="ja-JP" sz="1400" dirty="0" smtClean="0"/>
                <a:t>(</a:t>
              </a:r>
              <a:r>
                <a:rPr lang="ja-JP" altLang="en-US" sz="1400" dirty="0" smtClean="0"/>
                <a:t>テキスト</a:t>
              </a:r>
              <a:r>
                <a:rPr lang="en-US" altLang="ja-JP" sz="1400" dirty="0" smtClean="0"/>
                <a:t>)</a:t>
              </a:r>
              <a:endParaRPr kumimoji="1" lang="ja-JP" altLang="en-US" sz="1400" dirty="0" smtClean="0"/>
            </a:p>
          </p:txBody>
        </p:sp>
        <p:cxnSp>
          <p:nvCxnSpPr>
            <p:cNvPr id="9" name="直線コネクタ 8"/>
            <p:cNvCxnSpPr/>
            <p:nvPr/>
          </p:nvCxnSpPr>
          <p:spPr>
            <a:xfrm>
              <a:off x="3851920" y="1827984"/>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92080" y="1827984"/>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807804" y="1863988"/>
              <a:ext cx="620683" cy="307777"/>
            </a:xfrm>
            <a:prstGeom prst="rect">
              <a:avLst/>
            </a:prstGeom>
            <a:noFill/>
          </p:spPr>
          <p:txBody>
            <a:bodyPr wrap="none" rtlCol="0">
              <a:spAutoFit/>
            </a:bodyPr>
            <a:lstStyle/>
            <a:p>
              <a:r>
                <a:rPr kumimoji="1" lang="ja-JP" altLang="en-US" sz="1400" dirty="0" smtClean="0"/>
                <a:t>その</a:t>
              </a:r>
              <a:r>
                <a:rPr kumimoji="1" lang="en-US" altLang="ja-JP" sz="1400" dirty="0" smtClean="0"/>
                <a:t>1</a:t>
              </a:r>
              <a:endParaRPr kumimoji="1" lang="ja-JP" altLang="en-US" sz="1400" dirty="0" smtClean="0"/>
            </a:p>
          </p:txBody>
        </p:sp>
        <p:sp>
          <p:nvSpPr>
            <p:cNvPr id="18" name="テキスト ボックス 17"/>
            <p:cNvSpPr txBox="1"/>
            <p:nvPr/>
          </p:nvSpPr>
          <p:spPr>
            <a:xfrm>
              <a:off x="4261658" y="1863988"/>
              <a:ext cx="620683" cy="307777"/>
            </a:xfrm>
            <a:prstGeom prst="rect">
              <a:avLst/>
            </a:prstGeom>
            <a:noFill/>
          </p:spPr>
          <p:txBody>
            <a:bodyPr wrap="none" rtlCol="0">
              <a:spAutoFit/>
            </a:bodyPr>
            <a:lstStyle/>
            <a:p>
              <a:r>
                <a:rPr kumimoji="1" lang="ja-JP" altLang="en-US" sz="1400" dirty="0" smtClean="0"/>
                <a:t>その</a:t>
              </a:r>
              <a:r>
                <a:rPr lang="en-US" altLang="ja-JP" sz="1400" dirty="0" smtClean="0"/>
                <a:t>2</a:t>
              </a:r>
              <a:endParaRPr kumimoji="1" lang="ja-JP" altLang="en-US" sz="1400" dirty="0" smtClean="0"/>
            </a:p>
          </p:txBody>
        </p:sp>
        <p:sp>
          <p:nvSpPr>
            <p:cNvPr id="19" name="テキスト ボックス 18"/>
            <p:cNvSpPr txBox="1"/>
            <p:nvPr/>
          </p:nvSpPr>
          <p:spPr>
            <a:xfrm>
              <a:off x="5688124" y="1863988"/>
              <a:ext cx="620683" cy="307777"/>
            </a:xfrm>
            <a:prstGeom prst="rect">
              <a:avLst/>
            </a:prstGeom>
            <a:noFill/>
          </p:spPr>
          <p:txBody>
            <a:bodyPr wrap="none" rtlCol="0">
              <a:spAutoFit/>
            </a:bodyPr>
            <a:lstStyle/>
            <a:p>
              <a:r>
                <a:rPr kumimoji="1" lang="ja-JP" altLang="en-US" sz="1400" dirty="0" smtClean="0"/>
                <a:t>その</a:t>
              </a:r>
              <a:r>
                <a:rPr lang="en-US" altLang="ja-JP" sz="1400" dirty="0" smtClean="0"/>
                <a:t>3</a:t>
              </a:r>
              <a:endParaRPr kumimoji="1" lang="ja-JP" altLang="en-US" sz="1400" dirty="0" smtClean="0"/>
            </a:p>
          </p:txBody>
        </p:sp>
        <p:sp>
          <p:nvSpPr>
            <p:cNvPr id="20" name="正方形/長方形 19"/>
            <p:cNvSpPr/>
            <p:nvPr/>
          </p:nvSpPr>
          <p:spPr>
            <a:xfrm>
              <a:off x="971601" y="2800092"/>
              <a:ext cx="216024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1" name="直線コネクタ 20"/>
            <p:cNvCxnSpPr/>
            <p:nvPr/>
          </p:nvCxnSpPr>
          <p:spPr>
            <a:xfrm>
              <a:off x="1223629"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rot="16200000">
              <a:off x="866315" y="2855081"/>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25" name="テキスト ボックス 24"/>
            <p:cNvSpPr txBox="1"/>
            <p:nvPr/>
          </p:nvSpPr>
          <p:spPr>
            <a:xfrm>
              <a:off x="1619673" y="2857807"/>
              <a:ext cx="620683" cy="307777"/>
            </a:xfrm>
            <a:prstGeom prst="rect">
              <a:avLst/>
            </a:prstGeom>
            <a:noFill/>
          </p:spPr>
          <p:txBody>
            <a:bodyPr wrap="none" rtlCol="0">
              <a:spAutoFit/>
            </a:bodyPr>
            <a:lstStyle/>
            <a:p>
              <a:r>
                <a:rPr kumimoji="1" lang="ja-JP" altLang="en-US" sz="1400" dirty="0" smtClean="0"/>
                <a:t>その</a:t>
              </a:r>
              <a:r>
                <a:rPr kumimoji="1" lang="en-US" altLang="ja-JP" sz="1400" dirty="0" smtClean="0"/>
                <a:t>1</a:t>
              </a:r>
              <a:endParaRPr kumimoji="1" lang="ja-JP" altLang="en-US" sz="1400" dirty="0" smtClean="0"/>
            </a:p>
          </p:txBody>
        </p:sp>
        <p:cxnSp>
          <p:nvCxnSpPr>
            <p:cNvPr id="26" name="直線コネクタ 25"/>
            <p:cNvCxnSpPr/>
            <p:nvPr/>
          </p:nvCxnSpPr>
          <p:spPr>
            <a:xfrm>
              <a:off x="2879813"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rot="16200000">
              <a:off x="2760294" y="2847605"/>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28" name="直線コネクタ 27"/>
            <p:cNvCxnSpPr/>
            <p:nvPr/>
          </p:nvCxnSpPr>
          <p:spPr>
            <a:xfrm>
              <a:off x="2627785"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rot="16200000">
              <a:off x="2516281" y="2847605"/>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sp>
          <p:nvSpPr>
            <p:cNvPr id="30" name="右中かっこ 29"/>
            <p:cNvSpPr/>
            <p:nvPr/>
          </p:nvSpPr>
          <p:spPr>
            <a:xfrm rot="5400000">
              <a:off x="3059832" y="1683968"/>
              <a:ext cx="144016" cy="136815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右中かっこ 30"/>
            <p:cNvSpPr/>
            <p:nvPr/>
          </p:nvSpPr>
          <p:spPr>
            <a:xfrm rot="5400000">
              <a:off x="4499992" y="1683968"/>
              <a:ext cx="144016" cy="136815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中かっこ 31"/>
            <p:cNvSpPr/>
            <p:nvPr/>
          </p:nvSpPr>
          <p:spPr>
            <a:xfrm rot="5400000">
              <a:off x="5940152" y="1683968"/>
              <a:ext cx="144016" cy="136815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3491880" y="2800092"/>
              <a:ext cx="216024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4" name="直線コネクタ 33"/>
            <p:cNvCxnSpPr/>
            <p:nvPr/>
          </p:nvCxnSpPr>
          <p:spPr>
            <a:xfrm>
              <a:off x="3743908"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rot="16200000">
              <a:off x="3386594" y="2855081"/>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36" name="テキスト ボックス 35"/>
            <p:cNvSpPr txBox="1"/>
            <p:nvPr/>
          </p:nvSpPr>
          <p:spPr>
            <a:xfrm>
              <a:off x="4139952" y="2857807"/>
              <a:ext cx="620683" cy="307777"/>
            </a:xfrm>
            <a:prstGeom prst="rect">
              <a:avLst/>
            </a:prstGeom>
            <a:noFill/>
          </p:spPr>
          <p:txBody>
            <a:bodyPr wrap="none" rtlCol="0">
              <a:spAutoFit/>
            </a:bodyPr>
            <a:lstStyle/>
            <a:p>
              <a:r>
                <a:rPr kumimoji="1" lang="ja-JP" altLang="en-US" sz="1400" dirty="0" smtClean="0"/>
                <a:t>その</a:t>
              </a:r>
              <a:r>
                <a:rPr lang="en-US" altLang="ja-JP" sz="1400" dirty="0" smtClean="0"/>
                <a:t>2</a:t>
              </a:r>
              <a:endParaRPr kumimoji="1" lang="ja-JP" altLang="en-US" sz="1400" dirty="0" smtClean="0"/>
            </a:p>
          </p:txBody>
        </p:sp>
        <p:cxnSp>
          <p:nvCxnSpPr>
            <p:cNvPr id="37" name="直線コネクタ 36"/>
            <p:cNvCxnSpPr/>
            <p:nvPr/>
          </p:nvCxnSpPr>
          <p:spPr>
            <a:xfrm>
              <a:off x="5400092"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rot="16200000">
              <a:off x="5280573" y="2847605"/>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39" name="直線コネクタ 38"/>
            <p:cNvCxnSpPr/>
            <p:nvPr/>
          </p:nvCxnSpPr>
          <p:spPr>
            <a:xfrm>
              <a:off x="5148064"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rot="16200000">
              <a:off x="5036560" y="2847605"/>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sp>
          <p:nvSpPr>
            <p:cNvPr id="41" name="正方形/長方形 40"/>
            <p:cNvSpPr/>
            <p:nvPr/>
          </p:nvSpPr>
          <p:spPr>
            <a:xfrm>
              <a:off x="6012160" y="2800092"/>
              <a:ext cx="2160240"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42" name="直線コネクタ 41"/>
            <p:cNvCxnSpPr/>
            <p:nvPr/>
          </p:nvCxnSpPr>
          <p:spPr>
            <a:xfrm>
              <a:off x="6264188"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rot="16200000">
              <a:off x="5906874" y="2855081"/>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44" name="テキスト ボックス 43"/>
            <p:cNvSpPr txBox="1"/>
            <p:nvPr/>
          </p:nvSpPr>
          <p:spPr>
            <a:xfrm>
              <a:off x="6660232" y="2857807"/>
              <a:ext cx="620683" cy="307777"/>
            </a:xfrm>
            <a:prstGeom prst="rect">
              <a:avLst/>
            </a:prstGeom>
            <a:noFill/>
          </p:spPr>
          <p:txBody>
            <a:bodyPr wrap="none" rtlCol="0">
              <a:spAutoFit/>
            </a:bodyPr>
            <a:lstStyle/>
            <a:p>
              <a:r>
                <a:rPr kumimoji="1" lang="ja-JP" altLang="en-US" sz="1400" dirty="0" smtClean="0"/>
                <a:t>その</a:t>
              </a:r>
              <a:r>
                <a:rPr lang="en-US" altLang="ja-JP" sz="1400" dirty="0" smtClean="0"/>
                <a:t>3</a:t>
              </a:r>
              <a:endParaRPr kumimoji="1" lang="ja-JP" altLang="en-US" sz="1400" dirty="0" smtClean="0"/>
            </a:p>
          </p:txBody>
        </p:sp>
        <p:cxnSp>
          <p:nvCxnSpPr>
            <p:cNvPr id="45" name="直線コネクタ 44"/>
            <p:cNvCxnSpPr/>
            <p:nvPr/>
          </p:nvCxnSpPr>
          <p:spPr>
            <a:xfrm>
              <a:off x="7920372"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rot="16200000">
              <a:off x="7800853" y="2847605"/>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47" name="直線コネクタ 46"/>
            <p:cNvCxnSpPr/>
            <p:nvPr/>
          </p:nvCxnSpPr>
          <p:spPr>
            <a:xfrm>
              <a:off x="7668344" y="2800092"/>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rot="16200000">
              <a:off x="7559245" y="2847605"/>
              <a:ext cx="453970" cy="307777"/>
            </a:xfrm>
            <a:prstGeom prst="rect">
              <a:avLst/>
            </a:prstGeom>
            <a:noFill/>
          </p:spPr>
          <p:txBody>
            <a:bodyPr wrap="none" rtlCol="0">
              <a:spAutoFit/>
            </a:bodyPr>
            <a:lstStyle/>
            <a:p>
              <a:r>
                <a:rPr lang="en-US" altLang="ja-JP" sz="1400" dirty="0" smtClean="0"/>
                <a:t>ETX</a:t>
              </a:r>
              <a:endParaRPr kumimoji="1" lang="ja-JP" altLang="en-US" sz="1400" dirty="0" smtClean="0"/>
            </a:p>
          </p:txBody>
        </p:sp>
        <p:cxnSp>
          <p:nvCxnSpPr>
            <p:cNvPr id="50" name="直線矢印コネクタ 49"/>
            <p:cNvCxnSpPr>
              <a:endCxn id="20" idx="0"/>
            </p:cNvCxnSpPr>
            <p:nvPr/>
          </p:nvCxnSpPr>
          <p:spPr>
            <a:xfrm flipH="1">
              <a:off x="2051721" y="2440052"/>
              <a:ext cx="1080119"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a:endCxn id="33" idx="0"/>
            </p:cNvCxnSpPr>
            <p:nvPr/>
          </p:nvCxnSpPr>
          <p:spPr>
            <a:xfrm flipH="1">
              <a:off x="4572000" y="2476056"/>
              <a:ext cx="1" cy="3240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41" idx="0"/>
            </p:cNvCxnSpPr>
            <p:nvPr/>
          </p:nvCxnSpPr>
          <p:spPr>
            <a:xfrm>
              <a:off x="6012162" y="2440052"/>
              <a:ext cx="1080118"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テキスト ボックス 55"/>
          <p:cNvSpPr txBox="1"/>
          <p:nvPr/>
        </p:nvSpPr>
        <p:spPr>
          <a:xfrm>
            <a:off x="4393547" y="3301243"/>
            <a:ext cx="3922869" cy="307777"/>
          </a:xfrm>
          <a:prstGeom prst="rect">
            <a:avLst/>
          </a:prstGeom>
          <a:noFill/>
        </p:spPr>
        <p:txBody>
          <a:bodyPr wrap="none" rtlCol="0">
            <a:spAutoFit/>
          </a:bodyPr>
          <a:lstStyle/>
          <a:p>
            <a:r>
              <a:rPr kumimoji="1" lang="en-US" altLang="ja-JP" sz="1400" dirty="0" smtClean="0"/>
              <a:t>BCC: Block Check Code (2</a:t>
            </a:r>
            <a:r>
              <a:rPr kumimoji="1" lang="ja-JP" altLang="en-US" sz="1400" dirty="0" smtClean="0"/>
              <a:t>バイトの誤り検出用符号</a:t>
            </a:r>
            <a:r>
              <a:rPr kumimoji="1" lang="en-US" altLang="ja-JP" sz="1400" dirty="0" smtClean="0"/>
              <a:t>)</a:t>
            </a:r>
            <a:endParaRPr kumimoji="1" lang="ja-JP" altLang="en-US" sz="1400" dirty="0" smtClean="0"/>
          </a:p>
        </p:txBody>
      </p:sp>
      <p:grpSp>
        <p:nvGrpSpPr>
          <p:cNvPr id="81" name="グループ化 80"/>
          <p:cNvGrpSpPr/>
          <p:nvPr/>
        </p:nvGrpSpPr>
        <p:grpSpPr>
          <a:xfrm>
            <a:off x="647564" y="3753036"/>
            <a:ext cx="4214066" cy="2700300"/>
            <a:chOff x="3130242" y="3933056"/>
            <a:chExt cx="4214066" cy="2700300"/>
          </a:xfrm>
        </p:grpSpPr>
        <p:cxnSp>
          <p:nvCxnSpPr>
            <p:cNvPr id="59" name="直線コネクタ 58"/>
            <p:cNvCxnSpPr/>
            <p:nvPr/>
          </p:nvCxnSpPr>
          <p:spPr>
            <a:xfrm>
              <a:off x="3491880" y="4221088"/>
              <a:ext cx="0" cy="24122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652120" y="4221088"/>
              <a:ext cx="0" cy="24122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130242" y="3933056"/>
              <a:ext cx="723275" cy="307777"/>
            </a:xfrm>
            <a:prstGeom prst="rect">
              <a:avLst/>
            </a:prstGeom>
            <a:noFill/>
          </p:spPr>
          <p:txBody>
            <a:bodyPr wrap="none" rtlCol="0">
              <a:spAutoFit/>
            </a:bodyPr>
            <a:lstStyle/>
            <a:p>
              <a:r>
                <a:rPr kumimoji="1" lang="ja-JP" altLang="en-US" sz="1400" dirty="0" smtClean="0"/>
                <a:t>送信側</a:t>
              </a:r>
            </a:p>
          </p:txBody>
        </p:sp>
        <p:sp>
          <p:nvSpPr>
            <p:cNvPr id="62" name="テキスト ボックス 61"/>
            <p:cNvSpPr txBox="1"/>
            <p:nvPr/>
          </p:nvSpPr>
          <p:spPr>
            <a:xfrm>
              <a:off x="5292080" y="3933056"/>
              <a:ext cx="723275" cy="307777"/>
            </a:xfrm>
            <a:prstGeom prst="rect">
              <a:avLst/>
            </a:prstGeom>
            <a:noFill/>
          </p:spPr>
          <p:txBody>
            <a:bodyPr wrap="none" rtlCol="0">
              <a:spAutoFit/>
            </a:bodyPr>
            <a:lstStyle/>
            <a:p>
              <a:r>
                <a:rPr kumimoji="1" lang="ja-JP" altLang="en-US" sz="1400" dirty="0" smtClean="0"/>
                <a:t>受信側</a:t>
              </a:r>
            </a:p>
          </p:txBody>
        </p:sp>
        <p:cxnSp>
          <p:nvCxnSpPr>
            <p:cNvPr id="102" name="直線矢印コネクタ 101"/>
            <p:cNvCxnSpPr/>
            <p:nvPr/>
          </p:nvCxnSpPr>
          <p:spPr>
            <a:xfrm>
              <a:off x="3491880" y="4312841"/>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319972" y="4149080"/>
              <a:ext cx="508473" cy="307777"/>
            </a:xfrm>
            <a:prstGeom prst="rect">
              <a:avLst/>
            </a:prstGeom>
            <a:noFill/>
          </p:spPr>
          <p:txBody>
            <a:bodyPr wrap="none" rtlCol="0">
              <a:spAutoFit/>
            </a:bodyPr>
            <a:lstStyle/>
            <a:p>
              <a:r>
                <a:rPr kumimoji="1" lang="en-US" altLang="ja-JP" sz="1400" dirty="0" smtClean="0"/>
                <a:t>ENQ</a:t>
              </a:r>
              <a:endParaRPr kumimoji="1" lang="ja-JP" altLang="en-US" sz="1400" dirty="0" smtClean="0"/>
            </a:p>
          </p:txBody>
        </p:sp>
        <p:cxnSp>
          <p:nvCxnSpPr>
            <p:cNvPr id="107" name="直線矢印コネクタ 106"/>
            <p:cNvCxnSpPr/>
            <p:nvPr/>
          </p:nvCxnSpPr>
          <p:spPr>
            <a:xfrm flipH="1">
              <a:off x="3491880" y="4617132"/>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4283968" y="4453371"/>
              <a:ext cx="568041" cy="307777"/>
            </a:xfrm>
            <a:prstGeom prst="rect">
              <a:avLst/>
            </a:prstGeom>
            <a:noFill/>
          </p:spPr>
          <p:txBody>
            <a:bodyPr wrap="none" rtlCol="0">
              <a:spAutoFit/>
            </a:bodyPr>
            <a:lstStyle/>
            <a:p>
              <a:r>
                <a:rPr kumimoji="1" lang="en-US" altLang="ja-JP" sz="1400" dirty="0" smtClean="0"/>
                <a:t>ACK0</a:t>
              </a:r>
              <a:endParaRPr kumimoji="1" lang="ja-JP" altLang="en-US" sz="1400" dirty="0" smtClean="0"/>
            </a:p>
          </p:txBody>
        </p:sp>
        <p:sp>
          <p:nvSpPr>
            <p:cNvPr id="109" name="右中かっこ 108"/>
            <p:cNvSpPr/>
            <p:nvPr/>
          </p:nvSpPr>
          <p:spPr>
            <a:xfrm>
              <a:off x="5688124" y="4365104"/>
              <a:ext cx="108012" cy="36004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0" name="テキスト ボックス 109"/>
            <p:cNvSpPr txBox="1"/>
            <p:nvPr/>
          </p:nvSpPr>
          <p:spPr>
            <a:xfrm>
              <a:off x="5754571" y="4401108"/>
              <a:ext cx="1157689" cy="307777"/>
            </a:xfrm>
            <a:prstGeom prst="rect">
              <a:avLst/>
            </a:prstGeom>
            <a:noFill/>
          </p:spPr>
          <p:txBody>
            <a:bodyPr wrap="none" rtlCol="0">
              <a:spAutoFit/>
            </a:bodyPr>
            <a:lstStyle/>
            <a:p>
              <a:r>
                <a:rPr lang="ja-JP" altLang="en-US" sz="1400" dirty="0" smtClean="0"/>
                <a:t>リンクの確立</a:t>
              </a:r>
              <a:endParaRPr kumimoji="1" lang="ja-JP" altLang="en-US" sz="1400" dirty="0" smtClean="0"/>
            </a:p>
          </p:txBody>
        </p:sp>
        <p:cxnSp>
          <p:nvCxnSpPr>
            <p:cNvPr id="111" name="直線矢印コネクタ 110"/>
            <p:cNvCxnSpPr/>
            <p:nvPr/>
          </p:nvCxnSpPr>
          <p:spPr>
            <a:xfrm>
              <a:off x="3491880" y="4996917"/>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H="1">
              <a:off x="3491880" y="5301208"/>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4283968" y="5137447"/>
              <a:ext cx="568041" cy="307777"/>
            </a:xfrm>
            <a:prstGeom prst="rect">
              <a:avLst/>
            </a:prstGeom>
            <a:noFill/>
          </p:spPr>
          <p:txBody>
            <a:bodyPr wrap="none" rtlCol="0">
              <a:spAutoFit/>
            </a:bodyPr>
            <a:lstStyle/>
            <a:p>
              <a:r>
                <a:rPr kumimoji="1" lang="en-US" altLang="ja-JP" sz="1400" dirty="0" smtClean="0"/>
                <a:t>ACK1</a:t>
              </a:r>
              <a:endParaRPr kumimoji="1" lang="ja-JP" altLang="en-US" sz="1400" dirty="0" smtClean="0"/>
            </a:p>
          </p:txBody>
        </p:sp>
        <p:grpSp>
          <p:nvGrpSpPr>
            <p:cNvPr id="124" name="グループ化 123"/>
            <p:cNvGrpSpPr/>
            <p:nvPr/>
          </p:nvGrpSpPr>
          <p:grpSpPr>
            <a:xfrm>
              <a:off x="5796137" y="4761148"/>
              <a:ext cx="1548171" cy="474810"/>
              <a:chOff x="1763688" y="4473117"/>
              <a:chExt cx="1548171" cy="474810"/>
            </a:xfrm>
          </p:grpSpPr>
          <p:sp>
            <p:nvSpPr>
              <p:cNvPr id="115" name="正方形/長方形 114"/>
              <p:cNvSpPr/>
              <p:nvPr/>
            </p:nvSpPr>
            <p:spPr>
              <a:xfrm>
                <a:off x="1799692" y="4509120"/>
                <a:ext cx="1476164"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16" name="直線コネクタ 115"/>
              <p:cNvCxnSpPr/>
              <p:nvPr/>
            </p:nvCxnSpPr>
            <p:spPr>
              <a:xfrm>
                <a:off x="2051720"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rot="16200000">
                <a:off x="1694406" y="4564109"/>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118" name="テキスト ボックス 117"/>
              <p:cNvSpPr txBox="1"/>
              <p:nvPr/>
            </p:nvSpPr>
            <p:spPr>
              <a:xfrm>
                <a:off x="2043105" y="4566835"/>
                <a:ext cx="760144" cy="307777"/>
              </a:xfrm>
              <a:prstGeom prst="rect">
                <a:avLst/>
              </a:prstGeom>
              <a:noFill/>
            </p:spPr>
            <p:txBody>
              <a:bodyPr wrap="none" rtlCol="0">
                <a:spAutoFit/>
              </a:bodyPr>
              <a:lstStyle/>
              <a:p>
                <a:r>
                  <a:rPr kumimoji="1" lang="ja-JP" altLang="en-US" sz="1400" dirty="0" smtClean="0"/>
                  <a:t>データ</a:t>
                </a:r>
                <a:r>
                  <a:rPr kumimoji="1" lang="en-US" altLang="ja-JP" sz="1400" dirty="0" smtClean="0"/>
                  <a:t>1</a:t>
                </a:r>
                <a:endParaRPr kumimoji="1" lang="ja-JP" altLang="en-US" sz="1400" dirty="0" smtClean="0"/>
              </a:p>
            </p:txBody>
          </p:sp>
          <p:cxnSp>
            <p:nvCxnSpPr>
              <p:cNvPr id="119" name="直線コネクタ 118"/>
              <p:cNvCxnSpPr/>
              <p:nvPr/>
            </p:nvCxnSpPr>
            <p:spPr>
              <a:xfrm>
                <a:off x="3040085"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rot="16200000">
                <a:off x="2920566" y="4556633"/>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121" name="直線コネクタ 120"/>
              <p:cNvCxnSpPr/>
              <p:nvPr/>
            </p:nvCxnSpPr>
            <p:spPr>
              <a:xfrm>
                <a:off x="2788057"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rot="16200000">
                <a:off x="2676553" y="4556633"/>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grpSp>
        <p:sp>
          <p:nvSpPr>
            <p:cNvPr id="126" name="フリーフォーム 125"/>
            <p:cNvSpPr/>
            <p:nvPr/>
          </p:nvSpPr>
          <p:spPr>
            <a:xfrm>
              <a:off x="5076056" y="4996284"/>
              <a:ext cx="711200" cy="88900"/>
            </a:xfrm>
            <a:custGeom>
              <a:avLst/>
              <a:gdLst>
                <a:gd name="connsiteX0" fmla="*/ 711200 w 711200"/>
                <a:gd name="connsiteY0" fmla="*/ 0 h 88900"/>
                <a:gd name="connsiteX1" fmla="*/ 368300 w 711200"/>
                <a:gd name="connsiteY1" fmla="*/ 19050 h 88900"/>
                <a:gd name="connsiteX2" fmla="*/ 0 w 711200"/>
                <a:gd name="connsiteY2" fmla="*/ 88900 h 88900"/>
              </a:gdLst>
              <a:ahLst/>
              <a:cxnLst>
                <a:cxn ang="0">
                  <a:pos x="connsiteX0" y="connsiteY0"/>
                </a:cxn>
                <a:cxn ang="0">
                  <a:pos x="connsiteX1" y="connsiteY1"/>
                </a:cxn>
                <a:cxn ang="0">
                  <a:pos x="connsiteX2" y="connsiteY2"/>
                </a:cxn>
              </a:cxnLst>
              <a:rect l="l" t="t" r="r" b="b"/>
              <a:pathLst>
                <a:path w="711200" h="88900">
                  <a:moveTo>
                    <a:pt x="711200" y="0"/>
                  </a:moveTo>
                  <a:cubicBezTo>
                    <a:pt x="599016" y="2116"/>
                    <a:pt x="486833" y="4233"/>
                    <a:pt x="368300" y="19050"/>
                  </a:cubicBezTo>
                  <a:cubicBezTo>
                    <a:pt x="249767" y="33867"/>
                    <a:pt x="124883" y="61383"/>
                    <a:pt x="0" y="88900"/>
                  </a:cubicBez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7" name="直線矢印コネクタ 126"/>
            <p:cNvCxnSpPr/>
            <p:nvPr/>
          </p:nvCxnSpPr>
          <p:spPr>
            <a:xfrm>
              <a:off x="3491880" y="5680993"/>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3491880" y="5985284"/>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4283968" y="5821523"/>
              <a:ext cx="568041" cy="307777"/>
            </a:xfrm>
            <a:prstGeom prst="rect">
              <a:avLst/>
            </a:prstGeom>
            <a:noFill/>
          </p:spPr>
          <p:txBody>
            <a:bodyPr wrap="none" rtlCol="0">
              <a:spAutoFit/>
            </a:bodyPr>
            <a:lstStyle/>
            <a:p>
              <a:r>
                <a:rPr kumimoji="1" lang="en-US" altLang="ja-JP" sz="1400" dirty="0" smtClean="0"/>
                <a:t>ACK0</a:t>
              </a:r>
              <a:endParaRPr kumimoji="1" lang="ja-JP" altLang="en-US" sz="1400" dirty="0" smtClean="0"/>
            </a:p>
          </p:txBody>
        </p:sp>
        <p:grpSp>
          <p:nvGrpSpPr>
            <p:cNvPr id="130" name="グループ化 129"/>
            <p:cNvGrpSpPr/>
            <p:nvPr/>
          </p:nvGrpSpPr>
          <p:grpSpPr>
            <a:xfrm>
              <a:off x="5796137" y="5445224"/>
              <a:ext cx="1548171" cy="474810"/>
              <a:chOff x="1763688" y="4473117"/>
              <a:chExt cx="1548171" cy="474810"/>
            </a:xfrm>
          </p:grpSpPr>
          <p:sp>
            <p:nvSpPr>
              <p:cNvPr id="131" name="正方形/長方形 130"/>
              <p:cNvSpPr/>
              <p:nvPr/>
            </p:nvSpPr>
            <p:spPr>
              <a:xfrm>
                <a:off x="1799692" y="4509120"/>
                <a:ext cx="1476164" cy="3960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32" name="直線コネクタ 131"/>
              <p:cNvCxnSpPr/>
              <p:nvPr/>
            </p:nvCxnSpPr>
            <p:spPr>
              <a:xfrm>
                <a:off x="2051720"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rot="16200000">
                <a:off x="1694406" y="4564109"/>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sp>
            <p:nvSpPr>
              <p:cNvPr id="134" name="テキスト ボックス 133"/>
              <p:cNvSpPr txBox="1"/>
              <p:nvPr/>
            </p:nvSpPr>
            <p:spPr>
              <a:xfrm>
                <a:off x="2043105" y="4566835"/>
                <a:ext cx="760144" cy="307777"/>
              </a:xfrm>
              <a:prstGeom prst="rect">
                <a:avLst/>
              </a:prstGeom>
              <a:noFill/>
            </p:spPr>
            <p:txBody>
              <a:bodyPr wrap="none" rtlCol="0">
                <a:spAutoFit/>
              </a:bodyPr>
              <a:lstStyle/>
              <a:p>
                <a:r>
                  <a:rPr kumimoji="1" lang="ja-JP" altLang="en-US" sz="1400" dirty="0" smtClean="0"/>
                  <a:t>データ</a:t>
                </a:r>
                <a:r>
                  <a:rPr lang="en-US" altLang="ja-JP" sz="1400" dirty="0" smtClean="0"/>
                  <a:t>2</a:t>
                </a:r>
                <a:endParaRPr kumimoji="1" lang="ja-JP" altLang="en-US" sz="1400" dirty="0" smtClean="0"/>
              </a:p>
            </p:txBody>
          </p:sp>
          <p:cxnSp>
            <p:nvCxnSpPr>
              <p:cNvPr id="135" name="直線コネクタ 134"/>
              <p:cNvCxnSpPr/>
              <p:nvPr/>
            </p:nvCxnSpPr>
            <p:spPr>
              <a:xfrm>
                <a:off x="3040085"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rot="16200000">
                <a:off x="2920566" y="4556633"/>
                <a:ext cx="474810" cy="307777"/>
              </a:xfrm>
              <a:prstGeom prst="rect">
                <a:avLst/>
              </a:prstGeom>
              <a:noFill/>
            </p:spPr>
            <p:txBody>
              <a:bodyPr wrap="none" rtlCol="0">
                <a:spAutoFit/>
              </a:bodyPr>
              <a:lstStyle/>
              <a:p>
                <a:r>
                  <a:rPr lang="en-US" altLang="ja-JP" sz="1400" dirty="0" smtClean="0"/>
                  <a:t>BCC</a:t>
                </a:r>
                <a:endParaRPr kumimoji="1" lang="ja-JP" altLang="en-US" sz="1400" dirty="0" smtClean="0"/>
              </a:p>
            </p:txBody>
          </p:sp>
          <p:cxnSp>
            <p:nvCxnSpPr>
              <p:cNvPr id="137" name="直線コネクタ 136"/>
              <p:cNvCxnSpPr/>
              <p:nvPr/>
            </p:nvCxnSpPr>
            <p:spPr>
              <a:xfrm>
                <a:off x="2788057" y="4509120"/>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rot="16200000">
                <a:off x="2676553" y="4556633"/>
                <a:ext cx="458780" cy="307777"/>
              </a:xfrm>
              <a:prstGeom prst="rect">
                <a:avLst/>
              </a:prstGeom>
              <a:noFill/>
            </p:spPr>
            <p:txBody>
              <a:bodyPr wrap="none" rtlCol="0">
                <a:spAutoFit/>
              </a:bodyPr>
              <a:lstStyle/>
              <a:p>
                <a:r>
                  <a:rPr lang="en-US" altLang="ja-JP" sz="1400" dirty="0" smtClean="0"/>
                  <a:t>ETB</a:t>
                </a:r>
                <a:endParaRPr kumimoji="1" lang="ja-JP" altLang="en-US" sz="1400" dirty="0" smtClean="0"/>
              </a:p>
            </p:txBody>
          </p:sp>
        </p:grpSp>
        <p:sp>
          <p:nvSpPr>
            <p:cNvPr id="139" name="フリーフォーム 138"/>
            <p:cNvSpPr/>
            <p:nvPr/>
          </p:nvSpPr>
          <p:spPr>
            <a:xfrm>
              <a:off x="5076056" y="5680360"/>
              <a:ext cx="711200" cy="88900"/>
            </a:xfrm>
            <a:custGeom>
              <a:avLst/>
              <a:gdLst>
                <a:gd name="connsiteX0" fmla="*/ 711200 w 711200"/>
                <a:gd name="connsiteY0" fmla="*/ 0 h 88900"/>
                <a:gd name="connsiteX1" fmla="*/ 368300 w 711200"/>
                <a:gd name="connsiteY1" fmla="*/ 19050 h 88900"/>
                <a:gd name="connsiteX2" fmla="*/ 0 w 711200"/>
                <a:gd name="connsiteY2" fmla="*/ 88900 h 88900"/>
              </a:gdLst>
              <a:ahLst/>
              <a:cxnLst>
                <a:cxn ang="0">
                  <a:pos x="connsiteX0" y="connsiteY0"/>
                </a:cxn>
                <a:cxn ang="0">
                  <a:pos x="connsiteX1" y="connsiteY1"/>
                </a:cxn>
                <a:cxn ang="0">
                  <a:pos x="connsiteX2" y="connsiteY2"/>
                </a:cxn>
              </a:cxnLst>
              <a:rect l="l" t="t" r="r" b="b"/>
              <a:pathLst>
                <a:path w="711200" h="88900">
                  <a:moveTo>
                    <a:pt x="711200" y="0"/>
                  </a:moveTo>
                  <a:cubicBezTo>
                    <a:pt x="599016" y="2116"/>
                    <a:pt x="486833" y="4233"/>
                    <a:pt x="368300" y="19050"/>
                  </a:cubicBezTo>
                  <a:cubicBezTo>
                    <a:pt x="249767" y="33867"/>
                    <a:pt x="124883" y="61383"/>
                    <a:pt x="0" y="88900"/>
                  </a:cubicBezTo>
                </a:path>
              </a:pathLst>
            </a:cu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0" name="直線矢印コネクタ 139"/>
            <p:cNvCxnSpPr/>
            <p:nvPr/>
          </p:nvCxnSpPr>
          <p:spPr>
            <a:xfrm>
              <a:off x="3491880" y="6309320"/>
              <a:ext cx="2160240"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 name="テキスト ボックス 144"/>
            <p:cNvSpPr txBox="1"/>
            <p:nvPr/>
          </p:nvSpPr>
          <p:spPr>
            <a:xfrm>
              <a:off x="4316035" y="6145559"/>
              <a:ext cx="471989" cy="307777"/>
            </a:xfrm>
            <a:prstGeom prst="rect">
              <a:avLst/>
            </a:prstGeom>
            <a:noFill/>
          </p:spPr>
          <p:txBody>
            <a:bodyPr wrap="none" rtlCol="0">
              <a:spAutoFit/>
            </a:bodyPr>
            <a:lstStyle/>
            <a:p>
              <a:r>
                <a:rPr kumimoji="1" lang="en-US" altLang="ja-JP" sz="1400" dirty="0" smtClean="0"/>
                <a:t>EOT</a:t>
              </a:r>
              <a:endParaRPr kumimoji="1" lang="ja-JP" altLang="en-US" sz="1400" dirty="0" smtClean="0"/>
            </a:p>
          </p:txBody>
        </p:sp>
      </p:grpSp>
      <p:sp>
        <p:nvSpPr>
          <p:cNvPr id="82" name="テキスト ボックス 81"/>
          <p:cNvSpPr txBox="1"/>
          <p:nvPr/>
        </p:nvSpPr>
        <p:spPr>
          <a:xfrm>
            <a:off x="5184068" y="4149080"/>
            <a:ext cx="3564395" cy="1477328"/>
          </a:xfrm>
          <a:prstGeom prst="rect">
            <a:avLst/>
          </a:prstGeom>
          <a:noFill/>
        </p:spPr>
        <p:txBody>
          <a:bodyPr wrap="square" rtlCol="0">
            <a:spAutoFit/>
          </a:bodyPr>
          <a:lstStyle/>
          <a:p>
            <a:r>
              <a:rPr lang="ja-JP" altLang="en-US" dirty="0" smtClean="0"/>
              <a:t>欠点</a:t>
            </a:r>
            <a:r>
              <a:rPr lang="en-US" altLang="ja-JP" dirty="0" smtClean="0"/>
              <a:t>: </a:t>
            </a:r>
            <a:r>
              <a:rPr lang="ja-JP" altLang="en-US" dirty="0" smtClean="0"/>
              <a:t>ビット透過性がない</a:t>
            </a:r>
            <a:endParaRPr lang="en-US" altLang="ja-JP" dirty="0" smtClean="0"/>
          </a:p>
          <a:p>
            <a:endParaRPr lang="ja-JP" altLang="en-US" dirty="0" smtClean="0"/>
          </a:p>
          <a:p>
            <a:r>
              <a:rPr lang="ja-JP" altLang="en-US" dirty="0" smtClean="0"/>
              <a:t>　伝送制御文字と同じビット配列が含まれる文書を送信データとして送れないという制約がある</a:t>
            </a:r>
            <a:endParaRPr kumimoji="1" lang="ja-JP"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28972" y="272262"/>
            <a:ext cx="1686038" cy="523220"/>
          </a:xfrm>
        </p:spPr>
        <p:txBody>
          <a:bodyPr wrap="none">
            <a:spAutoFit/>
          </a:bodyPr>
          <a:lstStyle/>
          <a:p>
            <a:r>
              <a:rPr kumimoji="1" lang="en-US" altLang="ja-JP" sz="2800" dirty="0" smtClean="0"/>
              <a:t>HDLC</a:t>
            </a:r>
            <a:r>
              <a:rPr kumimoji="1" lang="ja-JP" altLang="en-US" sz="2800" dirty="0" smtClean="0"/>
              <a:t>手順</a:t>
            </a:r>
            <a:endParaRPr kumimoji="1" lang="ja-JP" altLang="en-US" sz="2800" dirty="0"/>
          </a:p>
        </p:txBody>
      </p:sp>
      <p:sp>
        <p:nvSpPr>
          <p:cNvPr id="3" name="テキスト ボックス 2"/>
          <p:cNvSpPr txBox="1"/>
          <p:nvPr/>
        </p:nvSpPr>
        <p:spPr>
          <a:xfrm>
            <a:off x="683568" y="980728"/>
            <a:ext cx="7776864" cy="646331"/>
          </a:xfrm>
          <a:prstGeom prst="rect">
            <a:avLst/>
          </a:prstGeom>
          <a:noFill/>
        </p:spPr>
        <p:txBody>
          <a:bodyPr wrap="square" rtlCol="0">
            <a:spAutoFit/>
          </a:bodyPr>
          <a:lstStyle/>
          <a:p>
            <a:r>
              <a:rPr kumimoji="1" lang="ja-JP" altLang="en-US" dirty="0" smtClean="0"/>
              <a:t>コンピュータ間通信時代に入り、ベーシック制御手順の技術的制約を克服できる効率の良い高度な</a:t>
            </a:r>
            <a:r>
              <a:rPr kumimoji="1" lang="en-US" altLang="ja-JP" dirty="0" smtClean="0">
                <a:solidFill>
                  <a:srgbClr val="0000FF"/>
                </a:solidFill>
              </a:rPr>
              <a:t>HDLC</a:t>
            </a:r>
            <a:r>
              <a:rPr lang="en-US" altLang="ja-JP" dirty="0" smtClean="0">
                <a:solidFill>
                  <a:srgbClr val="0000FF"/>
                </a:solidFill>
              </a:rPr>
              <a:t>(High </a:t>
            </a:r>
            <a:r>
              <a:rPr lang="en-US" altLang="ja-JP" dirty="0">
                <a:solidFill>
                  <a:srgbClr val="0000FF"/>
                </a:solidFill>
              </a:rPr>
              <a:t>Data Link Control)</a:t>
            </a:r>
            <a:r>
              <a:rPr kumimoji="1" lang="ja-JP" altLang="en-US" dirty="0" smtClean="0">
                <a:solidFill>
                  <a:srgbClr val="0000FF"/>
                </a:solidFill>
              </a:rPr>
              <a:t>制御手順</a:t>
            </a:r>
            <a:r>
              <a:rPr kumimoji="1" lang="ja-JP" altLang="en-US" dirty="0" smtClean="0"/>
              <a:t>が開発された。</a:t>
            </a:r>
          </a:p>
        </p:txBody>
      </p:sp>
      <p:sp>
        <p:nvSpPr>
          <p:cNvPr id="4" name="テキスト ボックス 3"/>
          <p:cNvSpPr txBox="1"/>
          <p:nvPr/>
        </p:nvSpPr>
        <p:spPr>
          <a:xfrm>
            <a:off x="1929297" y="1677578"/>
            <a:ext cx="5995103" cy="1200329"/>
          </a:xfrm>
          <a:prstGeom prst="rect">
            <a:avLst/>
          </a:prstGeom>
          <a:noFill/>
        </p:spPr>
        <p:txBody>
          <a:bodyPr wrap="none" rtlCol="0">
            <a:spAutoFit/>
          </a:bodyPr>
          <a:lstStyle/>
          <a:p>
            <a:pPr marL="342900" indent="-342900">
              <a:buAutoNum type="arabicParenR"/>
            </a:pPr>
            <a:r>
              <a:rPr lang="ja-JP" altLang="en-US" dirty="0" smtClean="0">
                <a:solidFill>
                  <a:srgbClr val="0000FF"/>
                </a:solidFill>
              </a:rPr>
              <a:t>ビット透過性</a:t>
            </a:r>
            <a:r>
              <a:rPr lang="ja-JP" altLang="en-US" dirty="0" smtClean="0"/>
              <a:t>、ビットオリエンテッドな伝送</a:t>
            </a:r>
          </a:p>
          <a:p>
            <a:pPr marL="342900" indent="-342900">
              <a:buAutoNum type="arabicParenR"/>
            </a:pPr>
            <a:r>
              <a:rPr kumimoji="1" lang="ja-JP" altLang="en-US" dirty="0" smtClean="0"/>
              <a:t>フレームを伝送単位とする</a:t>
            </a:r>
            <a:r>
              <a:rPr kumimoji="1" lang="ja-JP" altLang="en-US" dirty="0" smtClean="0">
                <a:solidFill>
                  <a:srgbClr val="0000FF"/>
                </a:solidFill>
              </a:rPr>
              <a:t>高い伝送効率</a:t>
            </a:r>
          </a:p>
          <a:p>
            <a:pPr marL="342900" indent="-342900">
              <a:buAutoNum type="arabicParenR"/>
            </a:pPr>
            <a:r>
              <a:rPr kumimoji="1" lang="ja-JP" altLang="en-US" dirty="0" smtClean="0">
                <a:solidFill>
                  <a:srgbClr val="0000FF"/>
                </a:solidFill>
              </a:rPr>
              <a:t>全</a:t>
            </a:r>
            <a:r>
              <a:rPr kumimoji="1" lang="en-US" altLang="ja-JP" dirty="0" smtClean="0">
                <a:solidFill>
                  <a:srgbClr val="0000FF"/>
                </a:solidFill>
              </a:rPr>
              <a:t>2</a:t>
            </a:r>
            <a:r>
              <a:rPr kumimoji="1" lang="ja-JP" altLang="en-US" dirty="0" smtClean="0">
                <a:solidFill>
                  <a:srgbClr val="0000FF"/>
                </a:solidFill>
              </a:rPr>
              <a:t>重伝送</a:t>
            </a:r>
            <a:r>
              <a:rPr lang="ja-JP" altLang="en-US" dirty="0" smtClean="0"/>
              <a:t>による高い伝送効率</a:t>
            </a:r>
          </a:p>
          <a:p>
            <a:pPr marL="342900" indent="-342900">
              <a:buAutoNum type="arabicParenR"/>
            </a:pPr>
            <a:r>
              <a:rPr kumimoji="1" lang="ja-JP" altLang="en-US" dirty="0" smtClean="0"/>
              <a:t>全てのフレームで</a:t>
            </a:r>
            <a:r>
              <a:rPr kumimoji="1" lang="en-US" altLang="ja-JP" dirty="0" smtClean="0">
                <a:solidFill>
                  <a:srgbClr val="0000FF"/>
                </a:solidFill>
              </a:rPr>
              <a:t>CRC</a:t>
            </a:r>
            <a:r>
              <a:rPr kumimoji="1" lang="ja-JP" altLang="en-US" dirty="0" smtClean="0">
                <a:solidFill>
                  <a:srgbClr val="0000FF"/>
                </a:solidFill>
              </a:rPr>
              <a:t>チェック</a:t>
            </a:r>
            <a:r>
              <a:rPr kumimoji="1" lang="ja-JP" altLang="en-US" dirty="0" smtClean="0"/>
              <a:t>がなされる</a:t>
            </a:r>
            <a:r>
              <a:rPr kumimoji="1" lang="ja-JP" altLang="en-US" dirty="0" smtClean="0">
                <a:solidFill>
                  <a:srgbClr val="0000FF"/>
                </a:solidFill>
              </a:rPr>
              <a:t>高い伝送信頼性</a:t>
            </a:r>
          </a:p>
        </p:txBody>
      </p:sp>
      <p:sp>
        <p:nvSpPr>
          <p:cNvPr id="5" name="テキスト ボックス 4"/>
          <p:cNvSpPr txBox="1"/>
          <p:nvPr/>
        </p:nvSpPr>
        <p:spPr>
          <a:xfrm>
            <a:off x="1151620" y="1700808"/>
            <a:ext cx="708848" cy="369332"/>
          </a:xfrm>
          <a:prstGeom prst="rect">
            <a:avLst/>
          </a:prstGeom>
          <a:noFill/>
        </p:spPr>
        <p:txBody>
          <a:bodyPr wrap="none" rtlCol="0">
            <a:spAutoFit/>
          </a:bodyPr>
          <a:lstStyle/>
          <a:p>
            <a:r>
              <a:rPr kumimoji="1" lang="ja-JP" altLang="en-US" dirty="0" smtClean="0"/>
              <a:t>特徴</a:t>
            </a:r>
            <a:r>
              <a:rPr kumimoji="1" lang="en-US" altLang="ja-JP" dirty="0" smtClean="0"/>
              <a:t>:</a:t>
            </a:r>
            <a:endParaRPr kumimoji="1" lang="ja-JP" altLang="en-US" dirty="0" smtClean="0"/>
          </a:p>
        </p:txBody>
      </p:sp>
      <p:sp>
        <p:nvSpPr>
          <p:cNvPr id="7" name="テキスト ボックス 6"/>
          <p:cNvSpPr txBox="1"/>
          <p:nvPr/>
        </p:nvSpPr>
        <p:spPr>
          <a:xfrm>
            <a:off x="3579067" y="4710626"/>
            <a:ext cx="1985865" cy="338554"/>
          </a:xfrm>
          <a:prstGeom prst="rect">
            <a:avLst/>
          </a:prstGeom>
          <a:noFill/>
        </p:spPr>
        <p:txBody>
          <a:bodyPr wrap="none" rtlCol="0">
            <a:spAutoFit/>
          </a:bodyPr>
          <a:lstStyle/>
          <a:p>
            <a:r>
              <a:rPr kumimoji="1" lang="en-US" altLang="ja-JP" sz="1600" dirty="0" smtClean="0"/>
              <a:t>HDLC</a:t>
            </a:r>
            <a:r>
              <a:rPr kumimoji="1" lang="ja-JP" altLang="en-US" sz="1600" dirty="0" smtClean="0"/>
              <a:t>の伝送フレーム</a:t>
            </a:r>
          </a:p>
        </p:txBody>
      </p:sp>
      <p:sp>
        <p:nvSpPr>
          <p:cNvPr id="18" name="テキスト ボックス 17"/>
          <p:cNvSpPr txBox="1"/>
          <p:nvPr/>
        </p:nvSpPr>
        <p:spPr>
          <a:xfrm>
            <a:off x="2508999" y="3501008"/>
            <a:ext cx="4115229" cy="1169551"/>
          </a:xfrm>
          <a:prstGeom prst="rect">
            <a:avLst/>
          </a:prstGeom>
          <a:noFill/>
        </p:spPr>
        <p:txBody>
          <a:bodyPr wrap="none" rtlCol="0">
            <a:spAutoFit/>
          </a:bodyPr>
          <a:lstStyle/>
          <a:p>
            <a:r>
              <a:rPr kumimoji="1" lang="en-US" altLang="ja-JP" sz="1400" dirty="0" smtClean="0"/>
              <a:t>F: </a:t>
            </a:r>
            <a:r>
              <a:rPr kumimoji="1" lang="ja-JP" altLang="en-US" sz="1400" dirty="0" smtClean="0"/>
              <a:t>フラグシーケンス</a:t>
            </a:r>
            <a:r>
              <a:rPr kumimoji="1" lang="en-US" altLang="ja-JP" sz="1400" dirty="0" smtClean="0"/>
              <a:t>(01111110</a:t>
            </a:r>
            <a:r>
              <a:rPr kumimoji="1" lang="ja-JP" altLang="en-US" sz="1400" dirty="0" smtClean="0"/>
              <a:t>のビットパターン</a:t>
            </a:r>
            <a:r>
              <a:rPr kumimoji="1" lang="en-US" altLang="ja-JP" sz="1400" dirty="0" smtClean="0"/>
              <a:t>)</a:t>
            </a:r>
            <a:endParaRPr kumimoji="1" lang="ja-JP" altLang="en-US" sz="1400" dirty="0" smtClean="0"/>
          </a:p>
          <a:p>
            <a:r>
              <a:rPr kumimoji="1" lang="en-US" altLang="ja-JP" sz="1400" dirty="0" smtClean="0"/>
              <a:t>A: </a:t>
            </a:r>
            <a:r>
              <a:rPr kumimoji="1" lang="ja-JP" altLang="en-US" sz="1400" dirty="0" smtClean="0"/>
              <a:t>アドレスフィールド</a:t>
            </a:r>
            <a:r>
              <a:rPr kumimoji="1" lang="en-US" altLang="ja-JP" sz="1400" dirty="0" smtClean="0"/>
              <a:t>(8</a:t>
            </a:r>
            <a:r>
              <a:rPr kumimoji="1" lang="ja-JP" altLang="en-US" sz="1400" dirty="0" smtClean="0"/>
              <a:t>ビット</a:t>
            </a:r>
            <a:r>
              <a:rPr kumimoji="1" lang="en-US" altLang="ja-JP" sz="1400" dirty="0" smtClean="0"/>
              <a:t>)</a:t>
            </a:r>
            <a:endParaRPr kumimoji="1" lang="ja-JP" altLang="en-US" sz="1400" dirty="0" smtClean="0"/>
          </a:p>
          <a:p>
            <a:r>
              <a:rPr lang="en-US" altLang="ja-JP" sz="1400" dirty="0" smtClean="0"/>
              <a:t>C: </a:t>
            </a:r>
            <a:r>
              <a:rPr lang="ja-JP" altLang="en-US" sz="1400" dirty="0" smtClean="0"/>
              <a:t>制御フィールド</a:t>
            </a:r>
            <a:r>
              <a:rPr lang="en-US" altLang="ja-JP" sz="1400" dirty="0" smtClean="0"/>
              <a:t>(8</a:t>
            </a:r>
            <a:r>
              <a:rPr lang="ja-JP" altLang="en-US" sz="1400" dirty="0" smtClean="0"/>
              <a:t>ビット</a:t>
            </a:r>
            <a:r>
              <a:rPr lang="en-US" altLang="ja-JP" sz="1400" dirty="0" smtClean="0"/>
              <a:t>)</a:t>
            </a:r>
          </a:p>
          <a:p>
            <a:r>
              <a:rPr kumimoji="1" lang="en-US" altLang="ja-JP" sz="1400" dirty="0" smtClean="0"/>
              <a:t>I: </a:t>
            </a:r>
            <a:r>
              <a:rPr kumimoji="1" lang="ja-JP" altLang="en-US" sz="1400" dirty="0" smtClean="0"/>
              <a:t>情報フィールド</a:t>
            </a:r>
            <a:r>
              <a:rPr kumimoji="1" lang="en-US" altLang="ja-JP" sz="1400" dirty="0" smtClean="0"/>
              <a:t>(</a:t>
            </a:r>
            <a:r>
              <a:rPr kumimoji="1" lang="ja-JP" altLang="en-US" sz="1400" dirty="0" smtClean="0"/>
              <a:t>任意ビット長</a:t>
            </a:r>
            <a:r>
              <a:rPr kumimoji="1" lang="en-US" altLang="ja-JP" sz="1400" dirty="0" smtClean="0"/>
              <a:t>)</a:t>
            </a:r>
          </a:p>
          <a:p>
            <a:r>
              <a:rPr lang="en-US" altLang="ja-JP" sz="1400" dirty="0" smtClean="0"/>
              <a:t>FCS: </a:t>
            </a:r>
            <a:r>
              <a:rPr lang="ja-JP" altLang="en-US" sz="1400" dirty="0" smtClean="0"/>
              <a:t>誤り検出用フレームチェックシーケンス</a:t>
            </a:r>
            <a:r>
              <a:rPr lang="en-US" altLang="ja-JP" sz="1400" dirty="0" smtClean="0"/>
              <a:t>(16</a:t>
            </a:r>
            <a:r>
              <a:rPr lang="ja-JP" altLang="en-US" sz="1400" dirty="0" smtClean="0"/>
              <a:t>ビット</a:t>
            </a:r>
            <a:r>
              <a:rPr lang="en-US" altLang="ja-JP" sz="1400" dirty="0" smtClean="0"/>
              <a:t>)</a:t>
            </a:r>
            <a:endParaRPr kumimoji="1" lang="ja-JP" altLang="en-US" sz="1400" dirty="0" smtClean="0"/>
          </a:p>
        </p:txBody>
      </p:sp>
      <p:grpSp>
        <p:nvGrpSpPr>
          <p:cNvPr id="24" name="グループ化 23"/>
          <p:cNvGrpSpPr/>
          <p:nvPr/>
        </p:nvGrpSpPr>
        <p:grpSpPr>
          <a:xfrm>
            <a:off x="2375756" y="3140968"/>
            <a:ext cx="4370876" cy="333908"/>
            <a:chOff x="2375756" y="3248980"/>
            <a:chExt cx="4370876" cy="333908"/>
          </a:xfrm>
        </p:grpSpPr>
        <p:sp>
          <p:nvSpPr>
            <p:cNvPr id="6" name="正方形/長方形 5"/>
            <p:cNvSpPr/>
            <p:nvPr/>
          </p:nvSpPr>
          <p:spPr>
            <a:xfrm>
              <a:off x="2411760" y="3248980"/>
              <a:ext cx="4320480"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9" name="直線コネクタ 8"/>
            <p:cNvCxnSpPr/>
            <p:nvPr/>
          </p:nvCxnSpPr>
          <p:spPr>
            <a:xfrm>
              <a:off x="2627784"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375756" y="3248980"/>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cxnSp>
          <p:nvCxnSpPr>
            <p:cNvPr id="14" name="直線コネクタ 13"/>
            <p:cNvCxnSpPr/>
            <p:nvPr/>
          </p:nvCxnSpPr>
          <p:spPr>
            <a:xfrm>
              <a:off x="2843808"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059832"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91780" y="3248980"/>
              <a:ext cx="288862" cy="307777"/>
            </a:xfrm>
            <a:prstGeom prst="rect">
              <a:avLst/>
            </a:prstGeom>
            <a:noFill/>
          </p:spPr>
          <p:txBody>
            <a:bodyPr wrap="none" rtlCol="0">
              <a:spAutoFit/>
            </a:bodyPr>
            <a:lstStyle/>
            <a:p>
              <a:r>
                <a:rPr kumimoji="1" lang="en-US" altLang="ja-JP" sz="1400" dirty="0" smtClean="0"/>
                <a:t>A</a:t>
              </a:r>
              <a:endParaRPr kumimoji="1" lang="ja-JP" altLang="en-US" sz="1400" dirty="0" smtClean="0"/>
            </a:p>
          </p:txBody>
        </p:sp>
        <p:sp>
          <p:nvSpPr>
            <p:cNvPr id="17" name="テキスト ボックス 16"/>
            <p:cNvSpPr txBox="1"/>
            <p:nvPr/>
          </p:nvSpPr>
          <p:spPr>
            <a:xfrm>
              <a:off x="2806974" y="3248980"/>
              <a:ext cx="280846" cy="307777"/>
            </a:xfrm>
            <a:prstGeom prst="rect">
              <a:avLst/>
            </a:prstGeom>
            <a:noFill/>
          </p:spPr>
          <p:txBody>
            <a:bodyPr wrap="none" rtlCol="0">
              <a:spAutoFit/>
            </a:bodyPr>
            <a:lstStyle/>
            <a:p>
              <a:r>
                <a:rPr kumimoji="1" lang="en-US" altLang="ja-JP" sz="1400" dirty="0" smtClean="0"/>
                <a:t>C</a:t>
              </a:r>
              <a:endParaRPr kumimoji="1" lang="ja-JP" altLang="en-US" sz="1400" dirty="0" smtClean="0"/>
            </a:p>
          </p:txBody>
        </p:sp>
        <p:cxnSp>
          <p:nvCxnSpPr>
            <p:cNvPr id="19" name="直線コネクタ 18"/>
            <p:cNvCxnSpPr/>
            <p:nvPr/>
          </p:nvCxnSpPr>
          <p:spPr>
            <a:xfrm>
              <a:off x="6516216" y="3248980"/>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156176" y="3257364"/>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80212" y="3248980"/>
              <a:ext cx="266420" cy="307777"/>
            </a:xfrm>
            <a:prstGeom prst="rect">
              <a:avLst/>
            </a:prstGeom>
            <a:noFill/>
          </p:spPr>
          <p:txBody>
            <a:bodyPr wrap="none" rtlCol="0">
              <a:spAutoFit/>
            </a:bodyPr>
            <a:lstStyle/>
            <a:p>
              <a:r>
                <a:rPr kumimoji="1" lang="en-US" altLang="ja-JP" sz="1400" dirty="0" smtClean="0"/>
                <a:t>F</a:t>
              </a:r>
              <a:endParaRPr kumimoji="1" lang="ja-JP" altLang="en-US" sz="1400" dirty="0" smtClean="0"/>
            </a:p>
          </p:txBody>
        </p:sp>
        <p:sp>
          <p:nvSpPr>
            <p:cNvPr id="22" name="テキスト ボックス 21"/>
            <p:cNvSpPr txBox="1"/>
            <p:nvPr/>
          </p:nvSpPr>
          <p:spPr>
            <a:xfrm>
              <a:off x="6109470" y="3248980"/>
              <a:ext cx="442750" cy="307777"/>
            </a:xfrm>
            <a:prstGeom prst="rect">
              <a:avLst/>
            </a:prstGeom>
            <a:noFill/>
          </p:spPr>
          <p:txBody>
            <a:bodyPr wrap="none" rtlCol="0">
              <a:spAutoFit/>
            </a:bodyPr>
            <a:lstStyle/>
            <a:p>
              <a:r>
                <a:rPr kumimoji="1" lang="en-US" altLang="ja-JP" sz="1400" dirty="0" smtClean="0"/>
                <a:t>FCS</a:t>
              </a:r>
              <a:endParaRPr kumimoji="1" lang="ja-JP" altLang="en-US" sz="1400" dirty="0" smtClean="0"/>
            </a:p>
          </p:txBody>
        </p:sp>
        <p:sp>
          <p:nvSpPr>
            <p:cNvPr id="23" name="テキスト ボックス 22"/>
            <p:cNvSpPr txBox="1"/>
            <p:nvPr/>
          </p:nvSpPr>
          <p:spPr>
            <a:xfrm>
              <a:off x="4450462" y="3275111"/>
              <a:ext cx="229550" cy="307777"/>
            </a:xfrm>
            <a:prstGeom prst="rect">
              <a:avLst/>
            </a:prstGeom>
            <a:noFill/>
          </p:spPr>
          <p:txBody>
            <a:bodyPr wrap="none" rtlCol="0">
              <a:spAutoFit/>
            </a:bodyPr>
            <a:lstStyle/>
            <a:p>
              <a:r>
                <a:rPr lang="en-US" altLang="ja-JP" sz="1400" dirty="0" smtClean="0"/>
                <a:t>I</a:t>
              </a:r>
              <a:endParaRPr kumimoji="1" lang="ja-JP" altLang="en-US" sz="1400" dirty="0" smtClean="0"/>
            </a:p>
          </p:txBody>
        </p:sp>
      </p:grpSp>
      <p:sp>
        <p:nvSpPr>
          <p:cNvPr id="25" name="テキスト ボックス 24"/>
          <p:cNvSpPr txBox="1"/>
          <p:nvPr/>
        </p:nvSpPr>
        <p:spPr>
          <a:xfrm>
            <a:off x="323528" y="5120024"/>
            <a:ext cx="8478942" cy="1477328"/>
          </a:xfrm>
          <a:prstGeom prst="rect">
            <a:avLst/>
          </a:prstGeom>
          <a:noFill/>
        </p:spPr>
        <p:txBody>
          <a:bodyPr wrap="square" rtlCol="0">
            <a:spAutoFit/>
          </a:bodyPr>
          <a:lstStyle/>
          <a:p>
            <a:r>
              <a:rPr lang="en-US" altLang="ja-JP" dirty="0" smtClean="0"/>
              <a:t>HDLC</a:t>
            </a:r>
            <a:r>
              <a:rPr lang="ja-JP" altLang="en-US" dirty="0" smtClean="0"/>
              <a:t>手順では、フラグシーケンスと送信データを区別するために、送信データの情報を調べ、ビット</a:t>
            </a:r>
            <a:r>
              <a:rPr lang="en-US" altLang="ja-JP" dirty="0" smtClean="0"/>
              <a:t>“1”</a:t>
            </a:r>
            <a:r>
              <a:rPr lang="ja-JP" altLang="en-US" dirty="0" smtClean="0"/>
              <a:t>が</a:t>
            </a:r>
            <a:r>
              <a:rPr lang="en-US" altLang="ja-JP" dirty="0" smtClean="0"/>
              <a:t>5</a:t>
            </a:r>
            <a:r>
              <a:rPr lang="ja-JP" altLang="en-US" dirty="0" smtClean="0"/>
              <a:t>個連続した場合にはその後に</a:t>
            </a:r>
            <a:r>
              <a:rPr lang="en-US" altLang="ja-JP" dirty="0" smtClean="0"/>
              <a:t>“0”</a:t>
            </a:r>
            <a:r>
              <a:rPr lang="ja-JP" altLang="en-US" dirty="0" smtClean="0"/>
              <a:t>を挿入し、受信側では、</a:t>
            </a:r>
            <a:r>
              <a:rPr lang="en-US" altLang="ja-JP" dirty="0" smtClean="0"/>
              <a:t>“111110”</a:t>
            </a:r>
            <a:r>
              <a:rPr lang="ja-JP" altLang="en-US" dirty="0" smtClean="0"/>
              <a:t>を受信した場合、最後の</a:t>
            </a:r>
            <a:r>
              <a:rPr lang="en-US" altLang="ja-JP" dirty="0" smtClean="0"/>
              <a:t>“0”</a:t>
            </a:r>
            <a:r>
              <a:rPr lang="ja-JP" altLang="en-US" dirty="0" err="1" smtClean="0"/>
              <a:t>を削</a:t>
            </a:r>
            <a:r>
              <a:rPr lang="ja-JP" altLang="en-US" dirty="0" smtClean="0"/>
              <a:t>除する（</a:t>
            </a:r>
            <a:r>
              <a:rPr lang="en-US" altLang="ja-JP" dirty="0" smtClean="0"/>
              <a:t>“111111”</a:t>
            </a:r>
            <a:r>
              <a:rPr lang="ja-JP" altLang="en-US" dirty="0" smtClean="0"/>
              <a:t>を受信した場合にはフラグシーケンスと判断する）。この操作により、送信データ中にどのようなビットパターンが存在しても正しく送受信することが出来る。このような性質を</a:t>
            </a:r>
            <a:r>
              <a:rPr lang="ja-JP" altLang="en-US" dirty="0" smtClean="0">
                <a:solidFill>
                  <a:srgbClr val="0000FF"/>
                </a:solidFill>
              </a:rPr>
              <a:t>ビット透過性</a:t>
            </a:r>
            <a:r>
              <a:rPr lang="ja-JP" altLang="en-US" dirty="0" smtClean="0"/>
              <a:t>（</a:t>
            </a:r>
            <a:r>
              <a:rPr lang="en-US" altLang="ja-JP" dirty="0" smtClean="0"/>
              <a:t>Bit  Transparency </a:t>
            </a:r>
            <a:r>
              <a:rPr lang="ja-JP" altLang="en-US" dirty="0" smtClean="0"/>
              <a:t>）と呼ぶ。</a:t>
            </a:r>
            <a:endParaRPr kumimoji="1" lang="ja-JP"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49302" y="272262"/>
            <a:ext cx="1845377" cy="523220"/>
          </a:xfrm>
        </p:spPr>
        <p:txBody>
          <a:bodyPr wrap="none">
            <a:spAutoFit/>
          </a:bodyPr>
          <a:lstStyle/>
          <a:p>
            <a:r>
              <a:rPr lang="ja-JP" altLang="en-US" sz="2800" dirty="0" smtClean="0"/>
              <a:t>フロー制御</a:t>
            </a:r>
            <a:endParaRPr kumimoji="1" lang="ja-JP" altLang="en-US" sz="2800" dirty="0"/>
          </a:p>
        </p:txBody>
      </p:sp>
      <p:sp>
        <p:nvSpPr>
          <p:cNvPr id="3" name="テキスト ボックス 2"/>
          <p:cNvSpPr txBox="1"/>
          <p:nvPr/>
        </p:nvSpPr>
        <p:spPr>
          <a:xfrm>
            <a:off x="611560" y="1088740"/>
            <a:ext cx="7920880" cy="1477328"/>
          </a:xfrm>
          <a:prstGeom prst="rect">
            <a:avLst/>
          </a:prstGeom>
          <a:noFill/>
        </p:spPr>
        <p:txBody>
          <a:bodyPr wrap="square" rtlCol="0">
            <a:spAutoFit/>
          </a:bodyPr>
          <a:lstStyle/>
          <a:p>
            <a:r>
              <a:rPr kumimoji="1" lang="ja-JP" altLang="en-US" dirty="0" smtClean="0"/>
              <a:t>データ通信においては、伝送速度の異なる回線に跨ってデータの伝送を行うこともあり、モデム等のネットワーク機器で遅い回線にデータを送出する場合に、早いレートでデータが到達すると送り出せずに、一時的に蓄えておくバッファメモリが必要となる。また、バッファが一杯となる前に、データの転送を待ってもらう</a:t>
            </a:r>
            <a:r>
              <a:rPr kumimoji="1" lang="ja-JP" altLang="en-US" dirty="0" smtClean="0">
                <a:solidFill>
                  <a:srgbClr val="0000FF"/>
                </a:solidFill>
              </a:rPr>
              <a:t>フロー制御</a:t>
            </a:r>
            <a:r>
              <a:rPr kumimoji="1" lang="ja-JP" altLang="en-US" dirty="0" smtClean="0"/>
              <a:t>が必要となる。代表的なフロー制御の手法として、以下のようなものがある。</a:t>
            </a:r>
          </a:p>
        </p:txBody>
      </p:sp>
      <p:sp>
        <p:nvSpPr>
          <p:cNvPr id="6" name="テキスト ボックス 5"/>
          <p:cNvSpPr txBox="1"/>
          <p:nvPr/>
        </p:nvSpPr>
        <p:spPr>
          <a:xfrm>
            <a:off x="863588" y="2735632"/>
            <a:ext cx="2198038" cy="369332"/>
          </a:xfrm>
          <a:prstGeom prst="rect">
            <a:avLst/>
          </a:prstGeom>
          <a:noFill/>
        </p:spPr>
        <p:txBody>
          <a:bodyPr wrap="none" rtlCol="0">
            <a:spAutoFit/>
          </a:bodyPr>
          <a:lstStyle/>
          <a:p>
            <a:r>
              <a:rPr kumimoji="1" lang="en-US" altLang="ja-JP" dirty="0" smtClean="0"/>
              <a:t>XON/XOFF</a:t>
            </a:r>
            <a:r>
              <a:rPr kumimoji="1" lang="ja-JP" altLang="en-US" dirty="0" smtClean="0"/>
              <a:t>伝送コード</a:t>
            </a:r>
          </a:p>
        </p:txBody>
      </p:sp>
      <p:sp>
        <p:nvSpPr>
          <p:cNvPr id="7" name="テキスト ボックス 6"/>
          <p:cNvSpPr txBox="1"/>
          <p:nvPr/>
        </p:nvSpPr>
        <p:spPr>
          <a:xfrm>
            <a:off x="863588" y="3167680"/>
            <a:ext cx="1799082" cy="369332"/>
          </a:xfrm>
          <a:prstGeom prst="rect">
            <a:avLst/>
          </a:prstGeom>
          <a:noFill/>
        </p:spPr>
        <p:txBody>
          <a:bodyPr wrap="none" rtlCol="0">
            <a:spAutoFit/>
          </a:bodyPr>
          <a:lstStyle/>
          <a:p>
            <a:r>
              <a:rPr kumimoji="1" lang="en-US" altLang="ja-JP" dirty="0" smtClean="0"/>
              <a:t>RS/CS</a:t>
            </a:r>
            <a:r>
              <a:rPr kumimoji="1" lang="ja-JP" altLang="en-US" dirty="0" smtClean="0"/>
              <a:t>フロー制御</a:t>
            </a:r>
          </a:p>
        </p:txBody>
      </p:sp>
      <p:grpSp>
        <p:nvGrpSpPr>
          <p:cNvPr id="33" name="グループ化 32"/>
          <p:cNvGrpSpPr/>
          <p:nvPr/>
        </p:nvGrpSpPr>
        <p:grpSpPr>
          <a:xfrm>
            <a:off x="1225752" y="3753036"/>
            <a:ext cx="6694620" cy="2107977"/>
            <a:chOff x="1225752" y="3753036"/>
            <a:chExt cx="6694620" cy="2107977"/>
          </a:xfrm>
        </p:grpSpPr>
        <p:pic>
          <p:nvPicPr>
            <p:cNvPr id="8" name="Picture 2" descr="「パソコン」の画像検索結果"/>
            <p:cNvPicPr>
              <a:picLocks noChangeAspect="1" noChangeArrowheads="1"/>
            </p:cNvPicPr>
            <p:nvPr/>
          </p:nvPicPr>
          <p:blipFill>
            <a:blip r:embed="rId2" cstate="print"/>
            <a:srcRect/>
            <a:stretch>
              <a:fillRect/>
            </a:stretch>
          </p:blipFill>
          <p:spPr bwMode="auto">
            <a:xfrm>
              <a:off x="1225752" y="4403232"/>
              <a:ext cx="933980" cy="933980"/>
            </a:xfrm>
            <a:prstGeom prst="rect">
              <a:avLst/>
            </a:prstGeom>
            <a:noFill/>
          </p:spPr>
        </p:pic>
        <p:pic>
          <p:nvPicPr>
            <p:cNvPr id="9" name="Picture 2" descr="「パソコン」の画像検索結果"/>
            <p:cNvPicPr>
              <a:picLocks noChangeAspect="1" noChangeArrowheads="1"/>
            </p:cNvPicPr>
            <p:nvPr/>
          </p:nvPicPr>
          <p:blipFill>
            <a:blip r:embed="rId2" cstate="print"/>
            <a:srcRect/>
            <a:stretch>
              <a:fillRect/>
            </a:stretch>
          </p:blipFill>
          <p:spPr bwMode="auto">
            <a:xfrm>
              <a:off x="6986392" y="4403232"/>
              <a:ext cx="933980" cy="933980"/>
            </a:xfrm>
            <a:prstGeom prst="rect">
              <a:avLst/>
            </a:prstGeom>
            <a:noFill/>
          </p:spPr>
        </p:pic>
        <p:pic>
          <p:nvPicPr>
            <p:cNvPr id="108545" name="Picture 1"/>
            <p:cNvPicPr>
              <a:picLocks noChangeAspect="1" noChangeArrowheads="1"/>
            </p:cNvPicPr>
            <p:nvPr/>
          </p:nvPicPr>
          <p:blipFill>
            <a:blip r:embed="rId3" cstate="print"/>
            <a:srcRect/>
            <a:stretch>
              <a:fillRect/>
            </a:stretch>
          </p:blipFill>
          <p:spPr bwMode="auto">
            <a:xfrm>
              <a:off x="3260799" y="4278411"/>
              <a:ext cx="519113" cy="1166813"/>
            </a:xfrm>
            <a:prstGeom prst="rect">
              <a:avLst/>
            </a:prstGeom>
            <a:noFill/>
            <a:ln w="9525">
              <a:noFill/>
              <a:miter lim="800000"/>
              <a:headEnd/>
              <a:tailEnd/>
            </a:ln>
          </p:spPr>
        </p:pic>
        <p:pic>
          <p:nvPicPr>
            <p:cNvPr id="10" name="Picture 1"/>
            <p:cNvPicPr>
              <a:picLocks noChangeAspect="1" noChangeArrowheads="1"/>
            </p:cNvPicPr>
            <p:nvPr/>
          </p:nvPicPr>
          <p:blipFill>
            <a:blip r:embed="rId3" cstate="print"/>
            <a:srcRect/>
            <a:stretch>
              <a:fillRect/>
            </a:stretch>
          </p:blipFill>
          <p:spPr bwMode="auto">
            <a:xfrm>
              <a:off x="5385035" y="4278411"/>
              <a:ext cx="519113" cy="1166813"/>
            </a:xfrm>
            <a:prstGeom prst="rect">
              <a:avLst/>
            </a:prstGeom>
            <a:noFill/>
            <a:ln w="9525">
              <a:noFill/>
              <a:miter lim="800000"/>
              <a:headEnd/>
              <a:tailEnd/>
            </a:ln>
          </p:spPr>
        </p:pic>
        <p:cxnSp>
          <p:nvCxnSpPr>
            <p:cNvPr id="12" name="直線矢印コネクタ 11"/>
            <p:cNvCxnSpPr/>
            <p:nvPr/>
          </p:nvCxnSpPr>
          <p:spPr>
            <a:xfrm>
              <a:off x="2123728" y="5013176"/>
              <a:ext cx="11161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303748" y="5013176"/>
              <a:ext cx="723275" cy="307777"/>
            </a:xfrm>
            <a:prstGeom prst="rect">
              <a:avLst/>
            </a:prstGeom>
            <a:noFill/>
          </p:spPr>
          <p:txBody>
            <a:bodyPr wrap="none" rtlCol="0">
              <a:spAutoFit/>
            </a:bodyPr>
            <a:lstStyle/>
            <a:p>
              <a:r>
                <a:rPr kumimoji="1" lang="ja-JP" altLang="en-US" sz="1400" dirty="0" smtClean="0"/>
                <a:t>非同期</a:t>
              </a:r>
            </a:p>
          </p:txBody>
        </p:sp>
        <p:sp>
          <p:nvSpPr>
            <p:cNvPr id="14" name="テキスト ボックス 13"/>
            <p:cNvSpPr txBox="1"/>
            <p:nvPr/>
          </p:nvSpPr>
          <p:spPr>
            <a:xfrm>
              <a:off x="2267744" y="4705399"/>
              <a:ext cx="808939" cy="307777"/>
            </a:xfrm>
            <a:prstGeom prst="rect">
              <a:avLst/>
            </a:prstGeom>
            <a:noFill/>
          </p:spPr>
          <p:txBody>
            <a:bodyPr wrap="none" rtlCol="0">
              <a:spAutoFit/>
            </a:bodyPr>
            <a:lstStyle/>
            <a:p>
              <a:r>
                <a:rPr kumimoji="1" lang="en-US" altLang="ja-JP" sz="1400" dirty="0" smtClean="0"/>
                <a:t>9600bps</a:t>
              </a:r>
              <a:endParaRPr kumimoji="1" lang="ja-JP" altLang="en-US" sz="1400" dirty="0" smtClean="0"/>
            </a:p>
          </p:txBody>
        </p:sp>
        <p:cxnSp>
          <p:nvCxnSpPr>
            <p:cNvPr id="15" name="直線矢印コネクタ 14"/>
            <p:cNvCxnSpPr/>
            <p:nvPr/>
          </p:nvCxnSpPr>
          <p:spPr>
            <a:xfrm>
              <a:off x="5904148" y="5013176"/>
              <a:ext cx="11161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084168" y="5013176"/>
              <a:ext cx="723275" cy="307777"/>
            </a:xfrm>
            <a:prstGeom prst="rect">
              <a:avLst/>
            </a:prstGeom>
            <a:noFill/>
          </p:spPr>
          <p:txBody>
            <a:bodyPr wrap="none" rtlCol="0">
              <a:spAutoFit/>
            </a:bodyPr>
            <a:lstStyle/>
            <a:p>
              <a:r>
                <a:rPr kumimoji="1" lang="ja-JP" altLang="en-US" sz="1400" dirty="0" smtClean="0"/>
                <a:t>非同期</a:t>
              </a:r>
            </a:p>
          </p:txBody>
        </p:sp>
        <p:sp>
          <p:nvSpPr>
            <p:cNvPr id="17" name="テキスト ボックス 16"/>
            <p:cNvSpPr txBox="1"/>
            <p:nvPr/>
          </p:nvSpPr>
          <p:spPr>
            <a:xfrm>
              <a:off x="6048164" y="4705399"/>
              <a:ext cx="808939" cy="307777"/>
            </a:xfrm>
            <a:prstGeom prst="rect">
              <a:avLst/>
            </a:prstGeom>
            <a:noFill/>
          </p:spPr>
          <p:txBody>
            <a:bodyPr wrap="none" rtlCol="0">
              <a:spAutoFit/>
            </a:bodyPr>
            <a:lstStyle/>
            <a:p>
              <a:r>
                <a:rPr kumimoji="1" lang="en-US" altLang="ja-JP" sz="1400" dirty="0" smtClean="0"/>
                <a:t>9600bps</a:t>
              </a:r>
              <a:endParaRPr kumimoji="1" lang="ja-JP" altLang="en-US" sz="1400" dirty="0" smtClean="0"/>
            </a:p>
          </p:txBody>
        </p:sp>
        <p:sp>
          <p:nvSpPr>
            <p:cNvPr id="18" name="テキスト ボックス 17"/>
            <p:cNvSpPr txBox="1"/>
            <p:nvPr/>
          </p:nvSpPr>
          <p:spPr>
            <a:xfrm>
              <a:off x="3131840" y="5425479"/>
              <a:ext cx="694421" cy="307777"/>
            </a:xfrm>
            <a:prstGeom prst="rect">
              <a:avLst/>
            </a:prstGeom>
            <a:noFill/>
          </p:spPr>
          <p:txBody>
            <a:bodyPr wrap="none" rtlCol="0">
              <a:spAutoFit/>
            </a:bodyPr>
            <a:lstStyle/>
            <a:p>
              <a:r>
                <a:rPr lang="ja-JP" altLang="en-US" sz="1400" dirty="0" smtClean="0"/>
                <a:t>モデム</a:t>
              </a:r>
              <a:endParaRPr kumimoji="1" lang="ja-JP" altLang="en-US" sz="1400" dirty="0" smtClean="0"/>
            </a:p>
          </p:txBody>
        </p:sp>
        <p:sp>
          <p:nvSpPr>
            <p:cNvPr id="19" name="テキスト ボックス 18"/>
            <p:cNvSpPr txBox="1"/>
            <p:nvPr/>
          </p:nvSpPr>
          <p:spPr>
            <a:xfrm>
              <a:off x="5292080" y="5445224"/>
              <a:ext cx="694421" cy="307777"/>
            </a:xfrm>
            <a:prstGeom prst="rect">
              <a:avLst/>
            </a:prstGeom>
            <a:noFill/>
          </p:spPr>
          <p:txBody>
            <a:bodyPr wrap="none" rtlCol="0">
              <a:spAutoFit/>
            </a:bodyPr>
            <a:lstStyle/>
            <a:p>
              <a:r>
                <a:rPr lang="ja-JP" altLang="en-US" sz="1400" dirty="0" smtClean="0"/>
                <a:t>モデム</a:t>
              </a:r>
              <a:endParaRPr kumimoji="1" lang="ja-JP" altLang="en-US" sz="1400" dirty="0" smtClean="0"/>
            </a:p>
          </p:txBody>
        </p:sp>
        <p:cxnSp>
          <p:nvCxnSpPr>
            <p:cNvPr id="20" name="直線矢印コネクタ 19"/>
            <p:cNvCxnSpPr/>
            <p:nvPr/>
          </p:nvCxnSpPr>
          <p:spPr>
            <a:xfrm>
              <a:off x="3779912" y="5013176"/>
              <a:ext cx="165618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029712" y="5013176"/>
              <a:ext cx="1082348" cy="307777"/>
            </a:xfrm>
            <a:prstGeom prst="rect">
              <a:avLst/>
            </a:prstGeom>
            <a:noFill/>
          </p:spPr>
          <p:txBody>
            <a:bodyPr wrap="none" rtlCol="0">
              <a:spAutoFit/>
            </a:bodyPr>
            <a:lstStyle/>
            <a:p>
              <a:r>
                <a:rPr kumimoji="1" lang="ja-JP" altLang="en-US" sz="1400" dirty="0" smtClean="0"/>
                <a:t>同期式伝送</a:t>
              </a:r>
            </a:p>
          </p:txBody>
        </p:sp>
        <p:sp>
          <p:nvSpPr>
            <p:cNvPr id="23" name="テキスト ボックス 22"/>
            <p:cNvSpPr txBox="1"/>
            <p:nvPr/>
          </p:nvSpPr>
          <p:spPr>
            <a:xfrm>
              <a:off x="4159105" y="4705399"/>
              <a:ext cx="808939" cy="307777"/>
            </a:xfrm>
            <a:prstGeom prst="rect">
              <a:avLst/>
            </a:prstGeom>
            <a:noFill/>
          </p:spPr>
          <p:txBody>
            <a:bodyPr wrap="none" rtlCol="0">
              <a:spAutoFit/>
            </a:bodyPr>
            <a:lstStyle/>
            <a:p>
              <a:r>
                <a:rPr kumimoji="1" lang="en-US" altLang="ja-JP" sz="1400" dirty="0" smtClean="0"/>
                <a:t>2400bps</a:t>
              </a:r>
              <a:endParaRPr kumimoji="1" lang="ja-JP" altLang="en-US" sz="1400" dirty="0" smtClean="0"/>
            </a:p>
          </p:txBody>
        </p:sp>
        <p:sp>
          <p:nvSpPr>
            <p:cNvPr id="25" name="右中かっこ 24"/>
            <p:cNvSpPr/>
            <p:nvPr/>
          </p:nvSpPr>
          <p:spPr>
            <a:xfrm rot="5400000">
              <a:off x="2555776" y="4905164"/>
              <a:ext cx="180020" cy="1116124"/>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2123728" y="5553236"/>
              <a:ext cx="1016625" cy="307777"/>
            </a:xfrm>
            <a:prstGeom prst="rect">
              <a:avLst/>
            </a:prstGeom>
            <a:noFill/>
          </p:spPr>
          <p:txBody>
            <a:bodyPr wrap="none" rtlCol="0">
              <a:spAutoFit/>
            </a:bodyPr>
            <a:lstStyle/>
            <a:p>
              <a:r>
                <a:rPr lang="ja-JP" altLang="en-US" sz="1400" dirty="0" smtClean="0">
                  <a:solidFill>
                    <a:srgbClr val="0000FF"/>
                  </a:solidFill>
                </a:rPr>
                <a:t>フロー制御</a:t>
              </a:r>
              <a:endParaRPr kumimoji="1" lang="ja-JP" altLang="en-US" sz="1400" dirty="0" smtClean="0">
                <a:solidFill>
                  <a:srgbClr val="0000FF"/>
                </a:solidFill>
              </a:endParaRPr>
            </a:p>
          </p:txBody>
        </p:sp>
        <p:sp>
          <p:nvSpPr>
            <p:cNvPr id="27" name="右中かっこ 26"/>
            <p:cNvSpPr/>
            <p:nvPr/>
          </p:nvSpPr>
          <p:spPr>
            <a:xfrm rot="5400000">
              <a:off x="6372200" y="4905164"/>
              <a:ext cx="180020" cy="1116124"/>
            </a:xfrm>
            <a:prstGeom prst="rightBrace">
              <a:avLst/>
            </a:prstGeom>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5940152" y="5553236"/>
              <a:ext cx="1016625" cy="307777"/>
            </a:xfrm>
            <a:prstGeom prst="rect">
              <a:avLst/>
            </a:prstGeom>
            <a:noFill/>
          </p:spPr>
          <p:txBody>
            <a:bodyPr wrap="none" rtlCol="0">
              <a:spAutoFit/>
            </a:bodyPr>
            <a:lstStyle/>
            <a:p>
              <a:r>
                <a:rPr lang="ja-JP" altLang="en-US" sz="1400" dirty="0" smtClean="0">
                  <a:solidFill>
                    <a:srgbClr val="0000FF"/>
                  </a:solidFill>
                </a:rPr>
                <a:t>フロー制御</a:t>
              </a:r>
              <a:endParaRPr kumimoji="1" lang="ja-JP" altLang="en-US" sz="1400" dirty="0" smtClean="0">
                <a:solidFill>
                  <a:srgbClr val="0000FF"/>
                </a:solidFill>
              </a:endParaRPr>
            </a:p>
          </p:txBody>
        </p:sp>
        <p:sp>
          <p:nvSpPr>
            <p:cNvPr id="29" name="テキスト ボックス 28"/>
            <p:cNvSpPr txBox="1"/>
            <p:nvPr/>
          </p:nvSpPr>
          <p:spPr>
            <a:xfrm>
              <a:off x="3491880" y="3753036"/>
              <a:ext cx="828091" cy="523220"/>
            </a:xfrm>
            <a:prstGeom prst="rect">
              <a:avLst/>
            </a:prstGeom>
            <a:noFill/>
          </p:spPr>
          <p:txBody>
            <a:bodyPr wrap="square" rtlCol="0">
              <a:spAutoFit/>
            </a:bodyPr>
            <a:lstStyle/>
            <a:p>
              <a:r>
                <a:rPr lang="ja-JP" altLang="en-US" sz="1400" dirty="0" smtClean="0">
                  <a:solidFill>
                    <a:srgbClr val="0000FF"/>
                  </a:solidFill>
                </a:rPr>
                <a:t>バッファメモリ</a:t>
              </a:r>
              <a:endParaRPr kumimoji="1" lang="ja-JP" altLang="en-US" sz="1400" dirty="0" smtClean="0">
                <a:solidFill>
                  <a:srgbClr val="0000FF"/>
                </a:solidFill>
              </a:endParaRPr>
            </a:p>
          </p:txBody>
        </p:sp>
        <p:sp>
          <p:nvSpPr>
            <p:cNvPr id="30" name="角丸四角形吹き出し 29"/>
            <p:cNvSpPr/>
            <p:nvPr/>
          </p:nvSpPr>
          <p:spPr>
            <a:xfrm>
              <a:off x="3527884" y="3789040"/>
              <a:ext cx="720080" cy="468052"/>
            </a:xfrm>
            <a:prstGeom prst="wedgeRoundRectCallout">
              <a:avLst>
                <a:gd name="adj1" fmla="val -31208"/>
                <a:gd name="adj2" fmla="val 63857"/>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1" name="テキスト ボックス 30"/>
            <p:cNvSpPr txBox="1"/>
            <p:nvPr/>
          </p:nvSpPr>
          <p:spPr>
            <a:xfrm>
              <a:off x="5616117" y="3753036"/>
              <a:ext cx="828091" cy="523220"/>
            </a:xfrm>
            <a:prstGeom prst="rect">
              <a:avLst/>
            </a:prstGeom>
            <a:noFill/>
          </p:spPr>
          <p:txBody>
            <a:bodyPr wrap="square" rtlCol="0">
              <a:spAutoFit/>
            </a:bodyPr>
            <a:lstStyle/>
            <a:p>
              <a:r>
                <a:rPr lang="ja-JP" altLang="en-US" sz="1400" dirty="0" smtClean="0">
                  <a:solidFill>
                    <a:srgbClr val="0000FF"/>
                  </a:solidFill>
                </a:rPr>
                <a:t>バッファメモリ</a:t>
              </a:r>
              <a:endParaRPr kumimoji="1" lang="ja-JP" altLang="en-US" sz="1400" dirty="0" smtClean="0">
                <a:solidFill>
                  <a:srgbClr val="0000FF"/>
                </a:solidFill>
              </a:endParaRPr>
            </a:p>
          </p:txBody>
        </p:sp>
        <p:sp>
          <p:nvSpPr>
            <p:cNvPr id="32" name="角丸四角形吹き出し 31"/>
            <p:cNvSpPr/>
            <p:nvPr/>
          </p:nvSpPr>
          <p:spPr>
            <a:xfrm>
              <a:off x="5652121" y="3789040"/>
              <a:ext cx="720080" cy="468052"/>
            </a:xfrm>
            <a:prstGeom prst="wedgeRoundRectCallout">
              <a:avLst>
                <a:gd name="adj1" fmla="val -31208"/>
                <a:gd name="adj2" fmla="val 63857"/>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
        <p:nvSpPr>
          <p:cNvPr id="34" name="テキスト ボックス 33"/>
          <p:cNvSpPr txBox="1"/>
          <p:nvPr/>
        </p:nvSpPr>
        <p:spPr>
          <a:xfrm>
            <a:off x="1467608" y="6129300"/>
            <a:ext cx="6200736" cy="338554"/>
          </a:xfrm>
          <a:prstGeom prst="rect">
            <a:avLst/>
          </a:prstGeom>
          <a:noFill/>
        </p:spPr>
        <p:txBody>
          <a:bodyPr wrap="none" rtlCol="0">
            <a:spAutoFit/>
          </a:bodyPr>
          <a:lstStyle/>
          <a:p>
            <a:r>
              <a:rPr kumimoji="1" lang="ja-JP" altLang="en-US" sz="1600" dirty="0" smtClean="0"/>
              <a:t>伝送速度</a:t>
            </a:r>
            <a:r>
              <a:rPr lang="ja-JP" altLang="en-US" sz="1600" dirty="0" smtClean="0"/>
              <a:t>の異なる回線に渡ってデータの伝送を行う場合のフロー制御</a:t>
            </a:r>
            <a:endParaRPr kumimoji="1" lang="ja-JP" altLang="en-US" sz="1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73502" y="272262"/>
            <a:ext cx="4196983" cy="523220"/>
          </a:xfrm>
        </p:spPr>
        <p:txBody>
          <a:bodyPr wrap="none">
            <a:spAutoFit/>
          </a:bodyPr>
          <a:lstStyle/>
          <a:p>
            <a:r>
              <a:rPr kumimoji="1" lang="ja-JP" altLang="en-US" sz="2800" dirty="0" smtClean="0"/>
              <a:t>伝送符号誤り</a:t>
            </a:r>
            <a:r>
              <a:rPr lang="ja-JP" altLang="en-US" sz="2800" dirty="0" smtClean="0"/>
              <a:t>とエラー制御</a:t>
            </a:r>
            <a:endParaRPr kumimoji="1" lang="ja-JP" altLang="en-US" sz="2800" dirty="0"/>
          </a:p>
        </p:txBody>
      </p:sp>
      <p:sp>
        <p:nvSpPr>
          <p:cNvPr id="5" name="テキスト ボックス 4"/>
          <p:cNvSpPr txBox="1"/>
          <p:nvPr/>
        </p:nvSpPr>
        <p:spPr>
          <a:xfrm>
            <a:off x="899592" y="1079448"/>
            <a:ext cx="7335663" cy="369332"/>
          </a:xfrm>
          <a:prstGeom prst="rect">
            <a:avLst/>
          </a:prstGeom>
          <a:noFill/>
        </p:spPr>
        <p:txBody>
          <a:bodyPr wrap="none" rtlCol="0">
            <a:spAutoFit/>
          </a:bodyPr>
          <a:lstStyle/>
          <a:p>
            <a:r>
              <a:rPr kumimoji="1" lang="ja-JP" altLang="en-US" dirty="0" smtClean="0"/>
              <a:t>データ通信では、伝送途中の様々な原因によって伝送符号に誤りが生じる</a:t>
            </a:r>
            <a:endParaRPr kumimoji="1" lang="ja-JP" altLang="en-US" dirty="0"/>
          </a:p>
        </p:txBody>
      </p:sp>
      <p:graphicFrame>
        <p:nvGraphicFramePr>
          <p:cNvPr id="8" name="オブジェクト 7"/>
          <p:cNvGraphicFramePr>
            <a:graphicFrameLocks noChangeAspect="1"/>
          </p:cNvGraphicFramePr>
          <p:nvPr/>
        </p:nvGraphicFramePr>
        <p:xfrm>
          <a:off x="3166269" y="1988840"/>
          <a:ext cx="2811462" cy="627062"/>
        </p:xfrm>
        <a:graphic>
          <a:graphicData uri="http://schemas.openxmlformats.org/presentationml/2006/ole">
            <mc:AlternateContent xmlns:mc="http://schemas.openxmlformats.org/markup-compatibility/2006">
              <mc:Choice xmlns:v="urn:schemas-microsoft-com:vml" Requires="v">
                <p:oleObj spid="_x0000_s97340" name="数式" r:id="rId3" imgW="1879560" imgH="419040" progId="Equation.3">
                  <p:embed/>
                </p:oleObj>
              </mc:Choice>
              <mc:Fallback>
                <p:oleObj name="数式" r:id="rId3" imgW="187956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269" y="1988840"/>
                        <a:ext cx="2811462"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899592" y="1484784"/>
            <a:ext cx="6797054" cy="369332"/>
          </a:xfrm>
          <a:prstGeom prst="rect">
            <a:avLst/>
          </a:prstGeom>
          <a:noFill/>
        </p:spPr>
        <p:txBody>
          <a:bodyPr wrap="none" rtlCol="0">
            <a:spAutoFit/>
          </a:bodyPr>
          <a:lstStyle/>
          <a:p>
            <a:r>
              <a:rPr lang="ja-JP" altLang="en-US" dirty="0" smtClean="0"/>
              <a:t>符号誤りを生じる</a:t>
            </a:r>
            <a:r>
              <a:rPr kumimoji="1" lang="ja-JP" altLang="en-US" dirty="0" smtClean="0"/>
              <a:t>要因</a:t>
            </a:r>
            <a:r>
              <a:rPr kumimoji="1" lang="en-US" altLang="ja-JP" dirty="0" smtClean="0"/>
              <a:t>: </a:t>
            </a:r>
            <a:r>
              <a:rPr kumimoji="1" lang="ja-JP" altLang="en-US" dirty="0" smtClean="0"/>
              <a:t>雑音、混信、フェージング、スリップ、瞬断など</a:t>
            </a:r>
            <a:endParaRPr kumimoji="1" lang="ja-JP" altLang="en-US" dirty="0"/>
          </a:p>
        </p:txBody>
      </p:sp>
      <p:sp>
        <p:nvSpPr>
          <p:cNvPr id="10" name="テキスト ボックス 9"/>
          <p:cNvSpPr txBox="1"/>
          <p:nvPr/>
        </p:nvSpPr>
        <p:spPr>
          <a:xfrm>
            <a:off x="899592" y="4113076"/>
            <a:ext cx="2183611" cy="369332"/>
          </a:xfrm>
          <a:prstGeom prst="rect">
            <a:avLst/>
          </a:prstGeom>
          <a:noFill/>
        </p:spPr>
        <p:txBody>
          <a:bodyPr wrap="none" rtlCol="0">
            <a:spAutoFit/>
          </a:bodyPr>
          <a:lstStyle/>
          <a:p>
            <a:r>
              <a:rPr kumimoji="1" lang="ja-JP" altLang="en-US" dirty="0" smtClean="0"/>
              <a:t>各種エラー制御方式</a:t>
            </a:r>
            <a:endParaRPr kumimoji="1" lang="ja-JP" altLang="en-US" dirty="0"/>
          </a:p>
        </p:txBody>
      </p:sp>
      <p:sp>
        <p:nvSpPr>
          <p:cNvPr id="11" name="テキスト ボックス 10"/>
          <p:cNvSpPr txBox="1"/>
          <p:nvPr/>
        </p:nvSpPr>
        <p:spPr>
          <a:xfrm>
            <a:off x="935596" y="6129300"/>
            <a:ext cx="4817344" cy="369332"/>
          </a:xfrm>
          <a:prstGeom prst="rect">
            <a:avLst/>
          </a:prstGeom>
          <a:noFill/>
        </p:spPr>
        <p:txBody>
          <a:bodyPr wrap="none" rtlCol="0">
            <a:spAutoFit/>
          </a:bodyPr>
          <a:lstStyle/>
          <a:p>
            <a:r>
              <a:rPr kumimoji="1" lang="en-US" altLang="ja-JP" dirty="0" smtClean="0"/>
              <a:t>Ex) </a:t>
            </a:r>
            <a:r>
              <a:rPr kumimoji="1" lang="en-US" altLang="ja-JP" dirty="0" err="1" smtClean="0"/>
              <a:t>Xmodem</a:t>
            </a:r>
            <a:r>
              <a:rPr kumimoji="1" lang="ja-JP" altLang="en-US" dirty="0" smtClean="0"/>
              <a:t>による誤り制御 → </a:t>
            </a:r>
            <a:r>
              <a:rPr lang="ja-JP" altLang="en-US" dirty="0" smtClean="0"/>
              <a:t>チェックサム方式</a:t>
            </a:r>
            <a:endParaRPr kumimoji="1" lang="ja-JP" altLang="en-US" dirty="0"/>
          </a:p>
        </p:txBody>
      </p:sp>
      <p:sp>
        <p:nvSpPr>
          <p:cNvPr id="14" name="テキスト ボックス 13"/>
          <p:cNvSpPr txBox="1"/>
          <p:nvPr/>
        </p:nvSpPr>
        <p:spPr>
          <a:xfrm>
            <a:off x="1475656" y="4446404"/>
            <a:ext cx="2547044" cy="1200329"/>
          </a:xfrm>
          <a:prstGeom prst="rect">
            <a:avLst/>
          </a:prstGeom>
          <a:noFill/>
        </p:spPr>
        <p:txBody>
          <a:bodyPr wrap="none" rtlCol="0">
            <a:spAutoFit/>
          </a:bodyPr>
          <a:lstStyle/>
          <a:p>
            <a:pPr marL="342900" indent="-342900">
              <a:buAutoNum type="arabicParenR"/>
            </a:pPr>
            <a:r>
              <a:rPr lang="ja-JP" altLang="en-US" dirty="0" smtClean="0"/>
              <a:t>パリティチェック</a:t>
            </a:r>
            <a:endParaRPr lang="en-US" altLang="ja-JP" dirty="0" smtClean="0"/>
          </a:p>
          <a:p>
            <a:pPr marL="342900" indent="-342900">
              <a:buFontTx/>
              <a:buAutoNum type="arabicParenR"/>
            </a:pPr>
            <a:r>
              <a:rPr lang="ja-JP" altLang="en-US" dirty="0" smtClean="0"/>
              <a:t>チェックサム</a:t>
            </a:r>
          </a:p>
          <a:p>
            <a:pPr marL="342900" indent="-342900">
              <a:buAutoNum type="arabicParenR"/>
            </a:pPr>
            <a:r>
              <a:rPr kumimoji="1" lang="en-US" altLang="ja-JP" dirty="0" smtClean="0"/>
              <a:t>CRC</a:t>
            </a:r>
            <a:r>
              <a:rPr kumimoji="1" lang="ja-JP" altLang="en-US" dirty="0" smtClean="0"/>
              <a:t>コードによる検出</a:t>
            </a:r>
          </a:p>
          <a:p>
            <a:pPr marL="342900" indent="-342900">
              <a:buAutoNum type="arabicParenR"/>
            </a:pPr>
            <a:r>
              <a:rPr lang="ja-JP" altLang="en-US" dirty="0" smtClean="0"/>
              <a:t>ハミング符号</a:t>
            </a:r>
            <a:endParaRPr kumimoji="1" lang="ja-JP" altLang="en-US" dirty="0" smtClean="0"/>
          </a:p>
        </p:txBody>
      </p:sp>
      <p:sp>
        <p:nvSpPr>
          <p:cNvPr id="16" name="テキスト ボックス 15"/>
          <p:cNvSpPr txBox="1"/>
          <p:nvPr/>
        </p:nvSpPr>
        <p:spPr>
          <a:xfrm>
            <a:off x="899592" y="2780928"/>
            <a:ext cx="7893508" cy="369332"/>
          </a:xfrm>
          <a:prstGeom prst="rect">
            <a:avLst/>
          </a:prstGeom>
          <a:noFill/>
        </p:spPr>
        <p:txBody>
          <a:bodyPr wrap="none" rtlCol="0">
            <a:spAutoFit/>
          </a:bodyPr>
          <a:lstStyle/>
          <a:p>
            <a:r>
              <a:rPr kumimoji="1" lang="ja-JP" altLang="en-US" dirty="0" smtClean="0"/>
              <a:t>伝送の信頼度を向上させるため、様々な方法で</a:t>
            </a:r>
            <a:r>
              <a:rPr kumimoji="1" lang="ja-JP" altLang="en-US" dirty="0" smtClean="0">
                <a:solidFill>
                  <a:srgbClr val="0000FF"/>
                </a:solidFill>
              </a:rPr>
              <a:t>伝送誤り</a:t>
            </a:r>
            <a:r>
              <a:rPr kumimoji="1" lang="en-US" altLang="ja-JP" dirty="0" smtClean="0">
                <a:solidFill>
                  <a:srgbClr val="0000FF"/>
                </a:solidFill>
              </a:rPr>
              <a:t>(</a:t>
            </a:r>
            <a:r>
              <a:rPr kumimoji="1" lang="ja-JP" altLang="en-US" dirty="0" smtClean="0">
                <a:solidFill>
                  <a:srgbClr val="0000FF"/>
                </a:solidFill>
              </a:rPr>
              <a:t>エラー</a:t>
            </a:r>
            <a:r>
              <a:rPr kumimoji="1" lang="en-US" altLang="ja-JP" dirty="0" smtClean="0">
                <a:solidFill>
                  <a:srgbClr val="0000FF"/>
                </a:solidFill>
              </a:rPr>
              <a:t>)</a:t>
            </a:r>
            <a:r>
              <a:rPr kumimoji="1" lang="ja-JP" altLang="en-US" dirty="0" smtClean="0">
                <a:solidFill>
                  <a:srgbClr val="0000FF"/>
                </a:solidFill>
              </a:rPr>
              <a:t>制御</a:t>
            </a:r>
            <a:r>
              <a:rPr kumimoji="1" lang="ja-JP" altLang="en-US" dirty="0" smtClean="0"/>
              <a:t>がなされる</a:t>
            </a:r>
          </a:p>
        </p:txBody>
      </p:sp>
      <p:sp>
        <p:nvSpPr>
          <p:cNvPr id="17" name="テキスト ボックス 16"/>
          <p:cNvSpPr txBox="1"/>
          <p:nvPr/>
        </p:nvSpPr>
        <p:spPr>
          <a:xfrm>
            <a:off x="1065356" y="3320988"/>
            <a:ext cx="6999032" cy="646331"/>
          </a:xfrm>
          <a:prstGeom prst="rect">
            <a:avLst/>
          </a:prstGeom>
          <a:noFill/>
        </p:spPr>
        <p:txBody>
          <a:bodyPr wrap="none" rtlCol="0">
            <a:spAutoFit/>
          </a:bodyPr>
          <a:lstStyle/>
          <a:p>
            <a:r>
              <a:rPr kumimoji="1" lang="ja-JP" altLang="en-US" dirty="0" smtClean="0">
                <a:solidFill>
                  <a:srgbClr val="0000FF"/>
                </a:solidFill>
              </a:rPr>
              <a:t>エラー検出</a:t>
            </a:r>
            <a:r>
              <a:rPr kumimoji="1" lang="en-US" altLang="ja-JP" dirty="0" smtClean="0"/>
              <a:t>: </a:t>
            </a:r>
            <a:r>
              <a:rPr kumimoji="1" lang="ja-JP" altLang="en-US" dirty="0" smtClean="0"/>
              <a:t>エラーがあったことを感知し、データの再送などを行わせる</a:t>
            </a:r>
          </a:p>
          <a:p>
            <a:r>
              <a:rPr lang="ja-JP" altLang="en-US" dirty="0" smtClean="0">
                <a:solidFill>
                  <a:srgbClr val="0000FF"/>
                </a:solidFill>
              </a:rPr>
              <a:t>エラー補正</a:t>
            </a:r>
            <a:r>
              <a:rPr lang="en-US" altLang="ja-JP" dirty="0" smtClean="0"/>
              <a:t>: </a:t>
            </a:r>
            <a:r>
              <a:rPr lang="ja-JP" altLang="en-US" dirty="0" smtClean="0"/>
              <a:t>エラーがあった場合、その箇所を特定し、それを補正する</a:t>
            </a:r>
            <a:endParaRPr kumimoji="1" lang="ja-JP" altLang="en-US" dirty="0" smtClean="0"/>
          </a:p>
        </p:txBody>
      </p:sp>
      <p:sp>
        <p:nvSpPr>
          <p:cNvPr id="18" name="右中かっこ 17"/>
          <p:cNvSpPr/>
          <p:nvPr/>
        </p:nvSpPr>
        <p:spPr>
          <a:xfrm>
            <a:off x="4103948" y="4545124"/>
            <a:ext cx="72008" cy="64807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テキスト ボックス 18"/>
          <p:cNvSpPr txBox="1"/>
          <p:nvPr/>
        </p:nvSpPr>
        <p:spPr>
          <a:xfrm>
            <a:off x="4139952" y="4689140"/>
            <a:ext cx="1260281" cy="369332"/>
          </a:xfrm>
          <a:prstGeom prst="rect">
            <a:avLst/>
          </a:prstGeom>
          <a:noFill/>
        </p:spPr>
        <p:txBody>
          <a:bodyPr wrap="none" rtlCol="0">
            <a:spAutoFit/>
          </a:bodyPr>
          <a:lstStyle/>
          <a:p>
            <a:r>
              <a:rPr kumimoji="1" lang="ja-JP" altLang="en-US" dirty="0" smtClean="0"/>
              <a:t>エラー検出</a:t>
            </a:r>
          </a:p>
        </p:txBody>
      </p:sp>
      <p:sp>
        <p:nvSpPr>
          <p:cNvPr id="20" name="テキスト ボックス 19"/>
          <p:cNvSpPr txBox="1"/>
          <p:nvPr/>
        </p:nvSpPr>
        <p:spPr>
          <a:xfrm>
            <a:off x="4139811" y="5265204"/>
            <a:ext cx="1260281" cy="369332"/>
          </a:xfrm>
          <a:prstGeom prst="rect">
            <a:avLst/>
          </a:prstGeom>
          <a:noFill/>
        </p:spPr>
        <p:txBody>
          <a:bodyPr wrap="none" rtlCol="0">
            <a:spAutoFit/>
          </a:bodyPr>
          <a:lstStyle/>
          <a:p>
            <a:r>
              <a:rPr kumimoji="1" lang="ja-JP" altLang="en-US" dirty="0" smtClean="0"/>
              <a:t>エラー補正</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83820" y="272262"/>
            <a:ext cx="2576346" cy="523220"/>
          </a:xfrm>
        </p:spPr>
        <p:txBody>
          <a:bodyPr wrap="none">
            <a:spAutoFit/>
          </a:bodyPr>
          <a:lstStyle/>
          <a:p>
            <a:r>
              <a:rPr kumimoji="1" lang="ja-JP" altLang="en-US" sz="2800" dirty="0" smtClean="0"/>
              <a:t>伝送エラー制御</a:t>
            </a:r>
            <a:endParaRPr kumimoji="1" lang="ja-JP" altLang="en-US" sz="2800" dirty="0"/>
          </a:p>
        </p:txBody>
      </p:sp>
      <p:sp>
        <p:nvSpPr>
          <p:cNvPr id="14" name="テキスト ボックス 13"/>
          <p:cNvSpPr txBox="1"/>
          <p:nvPr/>
        </p:nvSpPr>
        <p:spPr>
          <a:xfrm>
            <a:off x="629867" y="1009181"/>
            <a:ext cx="2141933" cy="369332"/>
          </a:xfrm>
          <a:prstGeom prst="rect">
            <a:avLst/>
          </a:prstGeom>
          <a:noFill/>
        </p:spPr>
        <p:txBody>
          <a:bodyPr wrap="none" rtlCol="0">
            <a:spAutoFit/>
          </a:bodyPr>
          <a:lstStyle/>
          <a:p>
            <a:pPr marL="342900" indent="-342900"/>
            <a:r>
              <a:rPr lang="ja-JP" altLang="en-US" dirty="0" smtClean="0"/>
              <a:t>パリティチェック方式</a:t>
            </a:r>
            <a:endParaRPr kumimoji="1" lang="ja-JP" altLang="en-US" dirty="0" smtClean="0"/>
          </a:p>
        </p:txBody>
      </p:sp>
      <p:sp>
        <p:nvSpPr>
          <p:cNvPr id="15" name="テキスト ボックス 14"/>
          <p:cNvSpPr txBox="1"/>
          <p:nvPr/>
        </p:nvSpPr>
        <p:spPr>
          <a:xfrm>
            <a:off x="1007604" y="1414517"/>
            <a:ext cx="7128792" cy="646331"/>
          </a:xfrm>
          <a:prstGeom prst="rect">
            <a:avLst/>
          </a:prstGeom>
          <a:noFill/>
        </p:spPr>
        <p:txBody>
          <a:bodyPr wrap="square" rtlCol="0">
            <a:spAutoFit/>
          </a:bodyPr>
          <a:lstStyle/>
          <a:p>
            <a:r>
              <a:rPr kumimoji="1" lang="ja-JP" altLang="en-US" dirty="0" smtClean="0"/>
              <a:t>送信するデータ信号の</a:t>
            </a:r>
            <a:r>
              <a:rPr kumimoji="1" lang="en-US" altLang="ja-JP" dirty="0" smtClean="0"/>
              <a:t>”1”</a:t>
            </a:r>
            <a:r>
              <a:rPr kumimoji="1" lang="ja-JP" altLang="en-US" dirty="0" smtClean="0"/>
              <a:t>と</a:t>
            </a:r>
            <a:r>
              <a:rPr kumimoji="1" lang="en-US" altLang="ja-JP" dirty="0" smtClean="0"/>
              <a:t>”0”</a:t>
            </a:r>
            <a:r>
              <a:rPr kumimoji="1" lang="ja-JP" altLang="en-US" dirty="0" smtClean="0"/>
              <a:t>の数を数えて</a:t>
            </a:r>
            <a:r>
              <a:rPr lang="ja-JP" altLang="en-US" dirty="0" smtClean="0"/>
              <a:t>、それを基に</a:t>
            </a:r>
            <a:r>
              <a:rPr kumimoji="1" lang="ja-JP" altLang="en-US" dirty="0" smtClean="0"/>
              <a:t>パリティビットと呼ばれる判定データを付加して伝送する方式。</a:t>
            </a:r>
          </a:p>
        </p:txBody>
      </p:sp>
      <p:sp>
        <p:nvSpPr>
          <p:cNvPr id="21" name="テキスト ボックス 20"/>
          <p:cNvSpPr txBox="1"/>
          <p:nvPr/>
        </p:nvSpPr>
        <p:spPr>
          <a:xfrm>
            <a:off x="1007605" y="2168860"/>
            <a:ext cx="7416823" cy="2031325"/>
          </a:xfrm>
          <a:prstGeom prst="rect">
            <a:avLst/>
          </a:prstGeom>
          <a:noFill/>
        </p:spPr>
        <p:txBody>
          <a:bodyPr wrap="square" rtlCol="0">
            <a:spAutoFit/>
          </a:bodyPr>
          <a:lstStyle/>
          <a:p>
            <a:r>
              <a:rPr kumimoji="1" lang="ja-JP" altLang="en-US" dirty="0" smtClean="0"/>
              <a:t>例えば、アルファベットの</a:t>
            </a:r>
            <a:r>
              <a:rPr kumimoji="1" lang="en-US" altLang="ja-JP" dirty="0" smtClean="0"/>
              <a:t>”B”</a:t>
            </a:r>
            <a:r>
              <a:rPr kumimoji="1" lang="ja-JP" altLang="en-US" dirty="0" smtClean="0"/>
              <a:t>という文字を伝送する場合を考える。</a:t>
            </a:r>
            <a:r>
              <a:rPr kumimoji="1" lang="en-US" altLang="ja-JP" dirty="0" smtClean="0"/>
              <a:t>”B”</a:t>
            </a:r>
            <a:r>
              <a:rPr kumimoji="1" lang="ja-JP" altLang="en-US" dirty="0" smtClean="0"/>
              <a:t>は</a:t>
            </a:r>
            <a:r>
              <a:rPr kumimoji="1" lang="en-US" altLang="ja-JP" dirty="0" smtClean="0"/>
              <a:t>8</a:t>
            </a:r>
            <a:r>
              <a:rPr kumimoji="1" lang="ja-JP" altLang="en-US" dirty="0" smtClean="0"/>
              <a:t>ビットの</a:t>
            </a:r>
            <a:r>
              <a:rPr kumimoji="1" lang="en-US" altLang="ja-JP" dirty="0" smtClean="0"/>
              <a:t>”01000010”</a:t>
            </a:r>
            <a:r>
              <a:rPr kumimoji="1" lang="ja-JP" altLang="en-US" dirty="0" smtClean="0"/>
              <a:t>に符号化されて伝送されるが、このビット列の</a:t>
            </a:r>
            <a:r>
              <a:rPr kumimoji="1" lang="en-US" altLang="ja-JP" dirty="0" smtClean="0"/>
              <a:t>1</a:t>
            </a:r>
            <a:r>
              <a:rPr kumimoji="1" lang="ja-JP" altLang="en-US" dirty="0" smtClean="0"/>
              <a:t>の数を数え、それが偶数の場合、末尾に</a:t>
            </a:r>
            <a:r>
              <a:rPr kumimoji="1" lang="en-US" altLang="ja-JP" dirty="0" smtClean="0"/>
              <a:t>”0”</a:t>
            </a:r>
            <a:r>
              <a:rPr kumimoji="1" lang="ja-JP" altLang="en-US" dirty="0" smtClean="0"/>
              <a:t>を付加して</a:t>
            </a:r>
            <a:r>
              <a:rPr lang="en-US" altLang="ja-JP" dirty="0" smtClean="0"/>
              <a:t>”01000010</a:t>
            </a:r>
            <a:r>
              <a:rPr lang="en-US" altLang="ja-JP" dirty="0" smtClean="0">
                <a:solidFill>
                  <a:srgbClr val="FF0000"/>
                </a:solidFill>
              </a:rPr>
              <a:t>0</a:t>
            </a:r>
            <a:r>
              <a:rPr lang="en-US" altLang="ja-JP" dirty="0" smtClean="0"/>
              <a:t>”</a:t>
            </a:r>
            <a:r>
              <a:rPr lang="ja-JP" altLang="en-US" dirty="0" smtClean="0"/>
              <a:t>とし、</a:t>
            </a:r>
            <a:r>
              <a:rPr lang="en-US" altLang="ja-JP" dirty="0" smtClean="0"/>
              <a:t> </a:t>
            </a:r>
            <a:r>
              <a:rPr lang="ja-JP" altLang="en-US" dirty="0" smtClean="0"/>
              <a:t>仮に</a:t>
            </a:r>
            <a:r>
              <a:rPr lang="en-US" altLang="ja-JP" dirty="0" smtClean="0"/>
              <a:t>1</a:t>
            </a:r>
            <a:r>
              <a:rPr lang="ja-JP" altLang="en-US" dirty="0" smtClean="0"/>
              <a:t>の数の合計が奇数であった場合は末尾にパリティビットの</a:t>
            </a:r>
            <a:r>
              <a:rPr lang="en-US" altLang="ja-JP" dirty="0" smtClean="0"/>
              <a:t>”1”</a:t>
            </a:r>
            <a:r>
              <a:rPr lang="ja-JP" altLang="en-US" dirty="0" smtClean="0"/>
              <a:t>を付加し、</a:t>
            </a:r>
            <a:r>
              <a:rPr lang="ja-JP" altLang="en-US" dirty="0" smtClean="0">
                <a:solidFill>
                  <a:srgbClr val="0000FF"/>
                </a:solidFill>
              </a:rPr>
              <a:t>パリティビットを含めた</a:t>
            </a:r>
            <a:r>
              <a:rPr lang="en-US" altLang="ja-JP" dirty="0" smtClean="0">
                <a:solidFill>
                  <a:srgbClr val="0000FF"/>
                </a:solidFill>
              </a:rPr>
              <a:t>1</a:t>
            </a:r>
            <a:r>
              <a:rPr lang="ja-JP" altLang="en-US" dirty="0" smtClean="0">
                <a:solidFill>
                  <a:srgbClr val="0000FF"/>
                </a:solidFill>
              </a:rPr>
              <a:t>の数の合計が必ず偶数となるようにして伝送する方式を偶数パリティ</a:t>
            </a:r>
            <a:r>
              <a:rPr lang="ja-JP" altLang="en-US" dirty="0" smtClean="0"/>
              <a:t>と呼ぶ。その反対に、</a:t>
            </a:r>
            <a:r>
              <a:rPr lang="ja-JP" altLang="en-US" dirty="0" smtClean="0">
                <a:solidFill>
                  <a:srgbClr val="0000FF"/>
                </a:solidFill>
              </a:rPr>
              <a:t>パリティビットを付加した後の</a:t>
            </a:r>
            <a:r>
              <a:rPr lang="en-US" altLang="ja-JP" dirty="0" smtClean="0">
                <a:solidFill>
                  <a:srgbClr val="0000FF"/>
                </a:solidFill>
              </a:rPr>
              <a:t>1</a:t>
            </a:r>
            <a:r>
              <a:rPr lang="ja-JP" altLang="en-US" dirty="0" smtClean="0">
                <a:solidFill>
                  <a:srgbClr val="0000FF"/>
                </a:solidFill>
              </a:rPr>
              <a:t>の数の合計が必ず奇数となるようにして伝送する方式を奇数パリティ</a:t>
            </a:r>
            <a:r>
              <a:rPr lang="ja-JP" altLang="en-US" dirty="0" smtClean="0"/>
              <a:t>と呼ぶ。</a:t>
            </a:r>
            <a:endParaRPr kumimoji="1" lang="ja-JP" altLang="en-US" dirty="0" smtClean="0"/>
          </a:p>
        </p:txBody>
      </p:sp>
      <p:sp>
        <p:nvSpPr>
          <p:cNvPr id="22" name="テキスト ボックス 21"/>
          <p:cNvSpPr txBox="1"/>
          <p:nvPr/>
        </p:nvSpPr>
        <p:spPr>
          <a:xfrm>
            <a:off x="1007604" y="4293096"/>
            <a:ext cx="7664278" cy="646331"/>
          </a:xfrm>
          <a:prstGeom prst="rect">
            <a:avLst/>
          </a:prstGeom>
          <a:noFill/>
        </p:spPr>
        <p:txBody>
          <a:bodyPr wrap="none" rtlCol="0">
            <a:spAutoFit/>
          </a:bodyPr>
          <a:lstStyle/>
          <a:p>
            <a:r>
              <a:rPr kumimoji="1" lang="ja-JP" altLang="en-US" dirty="0" smtClean="0"/>
              <a:t>このようにして送れば、仮に伝送符号の</a:t>
            </a:r>
            <a:r>
              <a:rPr lang="ja-JP" altLang="en-US" dirty="0" smtClean="0"/>
              <a:t>内の</a:t>
            </a:r>
            <a:r>
              <a:rPr lang="en-US" altLang="ja-JP" dirty="0" smtClean="0"/>
              <a:t>1</a:t>
            </a:r>
            <a:r>
              <a:rPr lang="ja-JP" altLang="en-US" dirty="0" smtClean="0"/>
              <a:t>ビットが誤って受信された場合、</a:t>
            </a:r>
          </a:p>
          <a:p>
            <a:r>
              <a:rPr kumimoji="1" lang="ja-JP" altLang="en-US" dirty="0" smtClean="0"/>
              <a:t>パリティが異なるので、伝送エラーが起きたことが検出できる。</a:t>
            </a:r>
          </a:p>
        </p:txBody>
      </p:sp>
      <p:sp>
        <p:nvSpPr>
          <p:cNvPr id="23" name="テキスト ボックス 22"/>
          <p:cNvSpPr txBox="1"/>
          <p:nvPr/>
        </p:nvSpPr>
        <p:spPr>
          <a:xfrm>
            <a:off x="2073474" y="4977172"/>
            <a:ext cx="1237839" cy="369332"/>
          </a:xfrm>
          <a:prstGeom prst="rect">
            <a:avLst/>
          </a:prstGeom>
          <a:noFill/>
        </p:spPr>
        <p:txBody>
          <a:bodyPr wrap="none" rtlCol="0">
            <a:spAutoFit/>
          </a:bodyPr>
          <a:lstStyle/>
          <a:p>
            <a:r>
              <a:rPr kumimoji="1" lang="en-US" altLang="ja-JP" dirty="0" smtClean="0"/>
              <a:t>010000100</a:t>
            </a:r>
            <a:endParaRPr kumimoji="1" lang="ja-JP" altLang="en-US" dirty="0" smtClean="0"/>
          </a:p>
        </p:txBody>
      </p:sp>
      <p:cxnSp>
        <p:nvCxnSpPr>
          <p:cNvPr id="25" name="直線矢印コネクタ 24"/>
          <p:cNvCxnSpPr/>
          <p:nvPr/>
        </p:nvCxnSpPr>
        <p:spPr>
          <a:xfrm>
            <a:off x="3419325" y="5157192"/>
            <a:ext cx="115212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679465" y="4977172"/>
            <a:ext cx="1237839" cy="369332"/>
          </a:xfrm>
          <a:prstGeom prst="rect">
            <a:avLst/>
          </a:prstGeom>
          <a:noFill/>
        </p:spPr>
        <p:txBody>
          <a:bodyPr wrap="none" rtlCol="0">
            <a:spAutoFit/>
          </a:bodyPr>
          <a:lstStyle/>
          <a:p>
            <a:r>
              <a:rPr kumimoji="1" lang="en-US" altLang="ja-JP" dirty="0" smtClean="0"/>
              <a:t>010</a:t>
            </a:r>
            <a:r>
              <a:rPr kumimoji="1" lang="en-US" altLang="ja-JP" dirty="0" smtClean="0">
                <a:solidFill>
                  <a:srgbClr val="FF0000"/>
                </a:solidFill>
              </a:rPr>
              <a:t>1</a:t>
            </a:r>
            <a:r>
              <a:rPr kumimoji="1" lang="en-US" altLang="ja-JP" dirty="0" smtClean="0"/>
              <a:t>00100</a:t>
            </a:r>
            <a:endParaRPr kumimoji="1" lang="ja-JP" altLang="en-US" dirty="0" smtClean="0"/>
          </a:p>
        </p:txBody>
      </p:sp>
      <p:sp>
        <p:nvSpPr>
          <p:cNvPr id="27" name="テキスト ボックス 26"/>
          <p:cNvSpPr txBox="1"/>
          <p:nvPr/>
        </p:nvSpPr>
        <p:spPr>
          <a:xfrm>
            <a:off x="1583668" y="5265204"/>
            <a:ext cx="2231701" cy="307777"/>
          </a:xfrm>
          <a:prstGeom prst="rect">
            <a:avLst/>
          </a:prstGeom>
          <a:noFill/>
        </p:spPr>
        <p:txBody>
          <a:bodyPr wrap="none" rtlCol="0">
            <a:spAutoFit/>
          </a:bodyPr>
          <a:lstStyle/>
          <a:p>
            <a:r>
              <a:rPr kumimoji="1" lang="en-US" altLang="ja-JP" sz="1400" dirty="0" smtClean="0"/>
              <a:t>1</a:t>
            </a:r>
            <a:r>
              <a:rPr kumimoji="1" lang="ja-JP" altLang="en-US" sz="1400" dirty="0" smtClean="0"/>
              <a:t>の数は偶数</a:t>
            </a:r>
            <a:r>
              <a:rPr kumimoji="1" lang="en-US" altLang="ja-JP" sz="1400" dirty="0" smtClean="0"/>
              <a:t>(</a:t>
            </a:r>
            <a:r>
              <a:rPr kumimoji="1" lang="ja-JP" altLang="en-US" sz="1400" dirty="0" smtClean="0"/>
              <a:t>偶数パリティ</a:t>
            </a:r>
            <a:r>
              <a:rPr kumimoji="1" lang="en-US" altLang="ja-JP" sz="1400" dirty="0" smtClean="0"/>
              <a:t>)</a:t>
            </a:r>
            <a:endParaRPr kumimoji="1" lang="ja-JP" altLang="en-US" sz="1400" dirty="0" smtClean="0"/>
          </a:p>
        </p:txBody>
      </p:sp>
      <p:sp>
        <p:nvSpPr>
          <p:cNvPr id="28" name="テキスト ボックス 27"/>
          <p:cNvSpPr txBox="1"/>
          <p:nvPr/>
        </p:nvSpPr>
        <p:spPr>
          <a:xfrm>
            <a:off x="4729882" y="5265204"/>
            <a:ext cx="1173719" cy="307777"/>
          </a:xfrm>
          <a:prstGeom prst="rect">
            <a:avLst/>
          </a:prstGeom>
          <a:noFill/>
        </p:spPr>
        <p:txBody>
          <a:bodyPr wrap="none" rtlCol="0">
            <a:spAutoFit/>
          </a:bodyPr>
          <a:lstStyle/>
          <a:p>
            <a:r>
              <a:rPr kumimoji="1" lang="en-US" altLang="ja-JP" sz="1400" dirty="0" smtClean="0"/>
              <a:t>1</a:t>
            </a:r>
            <a:r>
              <a:rPr kumimoji="1" lang="ja-JP" altLang="en-US" sz="1400" dirty="0" smtClean="0"/>
              <a:t>の数は奇数</a:t>
            </a:r>
          </a:p>
        </p:txBody>
      </p:sp>
      <p:sp>
        <p:nvSpPr>
          <p:cNvPr id="29" name="稲妻 28"/>
          <p:cNvSpPr/>
          <p:nvPr/>
        </p:nvSpPr>
        <p:spPr>
          <a:xfrm>
            <a:off x="3829072" y="4941168"/>
            <a:ext cx="360040" cy="396044"/>
          </a:xfrm>
          <a:prstGeom prst="lightningBol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 name="テキスト ボックス 29"/>
          <p:cNvSpPr txBox="1"/>
          <p:nvPr/>
        </p:nvSpPr>
        <p:spPr>
          <a:xfrm>
            <a:off x="6158531" y="5265204"/>
            <a:ext cx="2315057" cy="307777"/>
          </a:xfrm>
          <a:prstGeom prst="rect">
            <a:avLst/>
          </a:prstGeom>
          <a:noFill/>
        </p:spPr>
        <p:txBody>
          <a:bodyPr wrap="none" rtlCol="0">
            <a:spAutoFit/>
          </a:bodyPr>
          <a:lstStyle/>
          <a:p>
            <a:r>
              <a:rPr kumimoji="1" lang="ja-JP" altLang="en-US" sz="1400" dirty="0" smtClean="0"/>
              <a:t>エラーが起きたことが分かる</a:t>
            </a:r>
          </a:p>
        </p:txBody>
      </p:sp>
      <p:cxnSp>
        <p:nvCxnSpPr>
          <p:cNvPr id="31" name="直線矢印コネクタ 30"/>
          <p:cNvCxnSpPr/>
          <p:nvPr/>
        </p:nvCxnSpPr>
        <p:spPr>
          <a:xfrm flipH="1">
            <a:off x="5845296" y="5445224"/>
            <a:ext cx="3600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971600" y="5733256"/>
            <a:ext cx="4169731" cy="369332"/>
          </a:xfrm>
          <a:prstGeom prst="rect">
            <a:avLst/>
          </a:prstGeom>
          <a:noFill/>
        </p:spPr>
        <p:txBody>
          <a:bodyPr wrap="none" rtlCol="0">
            <a:spAutoFit/>
          </a:bodyPr>
          <a:lstStyle/>
          <a:p>
            <a:r>
              <a:rPr kumimoji="1" lang="ja-JP" altLang="en-US" dirty="0" smtClean="0"/>
              <a:t>しかし、以下のような場合は検知できない</a:t>
            </a:r>
          </a:p>
        </p:txBody>
      </p:sp>
      <p:sp>
        <p:nvSpPr>
          <p:cNvPr id="34" name="テキスト ボックス 33"/>
          <p:cNvSpPr txBox="1"/>
          <p:nvPr/>
        </p:nvSpPr>
        <p:spPr>
          <a:xfrm>
            <a:off x="2073474" y="6109555"/>
            <a:ext cx="1237839" cy="369332"/>
          </a:xfrm>
          <a:prstGeom prst="rect">
            <a:avLst/>
          </a:prstGeom>
          <a:noFill/>
        </p:spPr>
        <p:txBody>
          <a:bodyPr wrap="none" rtlCol="0">
            <a:spAutoFit/>
          </a:bodyPr>
          <a:lstStyle/>
          <a:p>
            <a:r>
              <a:rPr kumimoji="1" lang="en-US" altLang="ja-JP" dirty="0" smtClean="0"/>
              <a:t>010000100</a:t>
            </a:r>
            <a:endParaRPr kumimoji="1" lang="ja-JP" altLang="en-US" dirty="0" smtClean="0"/>
          </a:p>
        </p:txBody>
      </p:sp>
      <p:cxnSp>
        <p:nvCxnSpPr>
          <p:cNvPr id="35" name="直線矢印コネクタ 34"/>
          <p:cNvCxnSpPr/>
          <p:nvPr/>
        </p:nvCxnSpPr>
        <p:spPr>
          <a:xfrm>
            <a:off x="3419325" y="6289575"/>
            <a:ext cx="115212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679465" y="6109555"/>
            <a:ext cx="1237839" cy="369332"/>
          </a:xfrm>
          <a:prstGeom prst="rect">
            <a:avLst/>
          </a:prstGeom>
          <a:noFill/>
        </p:spPr>
        <p:txBody>
          <a:bodyPr wrap="none" rtlCol="0">
            <a:spAutoFit/>
          </a:bodyPr>
          <a:lstStyle/>
          <a:p>
            <a:r>
              <a:rPr kumimoji="1" lang="en-US" altLang="ja-JP" dirty="0" smtClean="0"/>
              <a:t>01000</a:t>
            </a:r>
            <a:r>
              <a:rPr kumimoji="1" lang="en-US" altLang="ja-JP" dirty="0" smtClean="0">
                <a:solidFill>
                  <a:srgbClr val="FF0000"/>
                </a:solidFill>
              </a:rPr>
              <a:t>10</a:t>
            </a:r>
            <a:r>
              <a:rPr kumimoji="1" lang="en-US" altLang="ja-JP" dirty="0" smtClean="0"/>
              <a:t>00</a:t>
            </a:r>
            <a:endParaRPr kumimoji="1" lang="ja-JP" altLang="en-US" dirty="0" smtClean="0"/>
          </a:p>
        </p:txBody>
      </p:sp>
      <p:sp>
        <p:nvSpPr>
          <p:cNvPr id="37" name="テキスト ボックス 36"/>
          <p:cNvSpPr txBox="1"/>
          <p:nvPr/>
        </p:nvSpPr>
        <p:spPr>
          <a:xfrm>
            <a:off x="1583668" y="6433591"/>
            <a:ext cx="2231701" cy="307777"/>
          </a:xfrm>
          <a:prstGeom prst="rect">
            <a:avLst/>
          </a:prstGeom>
          <a:noFill/>
        </p:spPr>
        <p:txBody>
          <a:bodyPr wrap="none" rtlCol="0">
            <a:spAutoFit/>
          </a:bodyPr>
          <a:lstStyle/>
          <a:p>
            <a:r>
              <a:rPr kumimoji="1" lang="en-US" altLang="ja-JP" sz="1400" dirty="0" smtClean="0"/>
              <a:t>1</a:t>
            </a:r>
            <a:r>
              <a:rPr kumimoji="1" lang="ja-JP" altLang="en-US" sz="1400" dirty="0" smtClean="0"/>
              <a:t>の数は偶数</a:t>
            </a:r>
            <a:r>
              <a:rPr kumimoji="1" lang="en-US" altLang="ja-JP" sz="1400" dirty="0" smtClean="0"/>
              <a:t>(</a:t>
            </a:r>
            <a:r>
              <a:rPr kumimoji="1" lang="ja-JP" altLang="en-US" sz="1400" dirty="0" smtClean="0"/>
              <a:t>偶数パリティ</a:t>
            </a:r>
            <a:r>
              <a:rPr kumimoji="1" lang="en-US" altLang="ja-JP" sz="1400" dirty="0" smtClean="0"/>
              <a:t>)</a:t>
            </a:r>
            <a:endParaRPr kumimoji="1" lang="ja-JP" altLang="en-US" sz="1400" dirty="0" smtClean="0"/>
          </a:p>
        </p:txBody>
      </p:sp>
      <p:sp>
        <p:nvSpPr>
          <p:cNvPr id="38" name="テキスト ボックス 37"/>
          <p:cNvSpPr txBox="1"/>
          <p:nvPr/>
        </p:nvSpPr>
        <p:spPr>
          <a:xfrm>
            <a:off x="4729882" y="6433591"/>
            <a:ext cx="1173719" cy="307777"/>
          </a:xfrm>
          <a:prstGeom prst="rect">
            <a:avLst/>
          </a:prstGeom>
          <a:noFill/>
        </p:spPr>
        <p:txBody>
          <a:bodyPr wrap="none" rtlCol="0">
            <a:spAutoFit/>
          </a:bodyPr>
          <a:lstStyle/>
          <a:p>
            <a:r>
              <a:rPr kumimoji="1" lang="en-US" altLang="ja-JP" sz="1400" dirty="0" smtClean="0"/>
              <a:t>1</a:t>
            </a:r>
            <a:r>
              <a:rPr kumimoji="1" lang="ja-JP" altLang="en-US" sz="1400" dirty="0" smtClean="0"/>
              <a:t>の数は偶数</a:t>
            </a:r>
          </a:p>
        </p:txBody>
      </p:sp>
      <p:sp>
        <p:nvSpPr>
          <p:cNvPr id="39" name="稲妻 38"/>
          <p:cNvSpPr/>
          <p:nvPr/>
        </p:nvSpPr>
        <p:spPr>
          <a:xfrm>
            <a:off x="3829072" y="6073551"/>
            <a:ext cx="360040" cy="396044"/>
          </a:xfrm>
          <a:prstGeom prst="lightningBol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0" name="テキスト ボックス 39"/>
          <p:cNvSpPr txBox="1"/>
          <p:nvPr/>
        </p:nvSpPr>
        <p:spPr>
          <a:xfrm>
            <a:off x="6158531" y="6433591"/>
            <a:ext cx="2832827" cy="307777"/>
          </a:xfrm>
          <a:prstGeom prst="rect">
            <a:avLst/>
          </a:prstGeom>
          <a:noFill/>
        </p:spPr>
        <p:txBody>
          <a:bodyPr wrap="none" rtlCol="0">
            <a:spAutoFit/>
          </a:bodyPr>
          <a:lstStyle/>
          <a:p>
            <a:r>
              <a:rPr kumimoji="1" lang="ja-JP" altLang="en-US" sz="1400" dirty="0" smtClean="0"/>
              <a:t>同時に</a:t>
            </a:r>
            <a:r>
              <a:rPr kumimoji="1" lang="en-US" altLang="ja-JP" sz="1400" dirty="0" smtClean="0"/>
              <a:t>2</a:t>
            </a:r>
            <a:r>
              <a:rPr kumimoji="1" lang="ja-JP" altLang="en-US" sz="1400" dirty="0" smtClean="0"/>
              <a:t>ビット変化してしまった場合</a:t>
            </a:r>
          </a:p>
        </p:txBody>
      </p:sp>
      <p:cxnSp>
        <p:nvCxnSpPr>
          <p:cNvPr id="41" name="直線矢印コネクタ 40"/>
          <p:cNvCxnSpPr/>
          <p:nvPr/>
        </p:nvCxnSpPr>
        <p:spPr>
          <a:xfrm flipH="1">
            <a:off x="5845296" y="6577607"/>
            <a:ext cx="36004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5508104" y="6021288"/>
            <a:ext cx="324036" cy="1800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796136" y="5857527"/>
            <a:ext cx="2109873" cy="307777"/>
          </a:xfrm>
          <a:prstGeom prst="rect">
            <a:avLst/>
          </a:prstGeom>
          <a:noFill/>
        </p:spPr>
        <p:txBody>
          <a:bodyPr wrap="none" rtlCol="0">
            <a:spAutoFit/>
          </a:bodyPr>
          <a:lstStyle/>
          <a:p>
            <a:r>
              <a:rPr kumimoji="1" lang="ja-JP" altLang="en-US" sz="1400" dirty="0" smtClean="0"/>
              <a:t>これだと</a:t>
            </a:r>
            <a:r>
              <a:rPr kumimoji="1" lang="en-US" altLang="ja-JP" sz="1400" dirty="0" smtClean="0"/>
              <a:t>”E”</a:t>
            </a:r>
            <a:r>
              <a:rPr kumimoji="1" lang="ja-JP" altLang="en-US" sz="1400" dirty="0" smtClean="0"/>
              <a:t>になってしまう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83820" y="272262"/>
            <a:ext cx="2576346" cy="523220"/>
          </a:xfrm>
        </p:spPr>
        <p:txBody>
          <a:bodyPr wrap="none">
            <a:spAutoFit/>
          </a:bodyPr>
          <a:lstStyle/>
          <a:p>
            <a:r>
              <a:rPr kumimoji="1" lang="ja-JP" altLang="en-US" sz="2800" dirty="0" smtClean="0"/>
              <a:t>伝送エラー制御</a:t>
            </a:r>
            <a:endParaRPr kumimoji="1" lang="ja-JP" altLang="en-US" sz="2800" dirty="0"/>
          </a:p>
        </p:txBody>
      </p:sp>
      <p:sp>
        <p:nvSpPr>
          <p:cNvPr id="14" name="テキスト ボックス 13"/>
          <p:cNvSpPr txBox="1"/>
          <p:nvPr/>
        </p:nvSpPr>
        <p:spPr>
          <a:xfrm>
            <a:off x="629867" y="1009181"/>
            <a:ext cx="1840568" cy="369332"/>
          </a:xfrm>
          <a:prstGeom prst="rect">
            <a:avLst/>
          </a:prstGeom>
          <a:noFill/>
        </p:spPr>
        <p:txBody>
          <a:bodyPr wrap="none" rtlCol="0">
            <a:spAutoFit/>
          </a:bodyPr>
          <a:lstStyle/>
          <a:p>
            <a:pPr marL="342900" indent="-342900"/>
            <a:r>
              <a:rPr lang="ja-JP" altLang="en-US" dirty="0" smtClean="0"/>
              <a:t>チェックサム方式</a:t>
            </a:r>
            <a:endParaRPr kumimoji="1" lang="ja-JP" altLang="en-US" dirty="0" smtClean="0"/>
          </a:p>
        </p:txBody>
      </p:sp>
      <p:sp>
        <p:nvSpPr>
          <p:cNvPr id="24" name="テキスト ボックス 23"/>
          <p:cNvSpPr txBox="1"/>
          <p:nvPr/>
        </p:nvSpPr>
        <p:spPr>
          <a:xfrm>
            <a:off x="611560" y="3851756"/>
            <a:ext cx="3474606" cy="369332"/>
          </a:xfrm>
          <a:prstGeom prst="rect">
            <a:avLst/>
          </a:prstGeom>
          <a:noFill/>
        </p:spPr>
        <p:txBody>
          <a:bodyPr wrap="none" rtlCol="0">
            <a:spAutoFit/>
          </a:bodyPr>
          <a:lstStyle/>
          <a:p>
            <a:pPr marL="342900" indent="-342900"/>
            <a:r>
              <a:rPr lang="en-US" altLang="ja-JP" dirty="0" smtClean="0"/>
              <a:t>CRC(Cycle Redundancy Check)</a:t>
            </a:r>
            <a:r>
              <a:rPr lang="ja-JP" altLang="en-US" dirty="0" smtClean="0"/>
              <a:t>方式</a:t>
            </a:r>
            <a:endParaRPr kumimoji="1" lang="ja-JP" altLang="en-US" dirty="0" smtClean="0"/>
          </a:p>
        </p:txBody>
      </p:sp>
      <p:sp>
        <p:nvSpPr>
          <p:cNvPr id="32" name="テキスト ボックス 31"/>
          <p:cNvSpPr txBox="1"/>
          <p:nvPr/>
        </p:nvSpPr>
        <p:spPr>
          <a:xfrm>
            <a:off x="2555776" y="1007440"/>
            <a:ext cx="5224507" cy="369332"/>
          </a:xfrm>
          <a:prstGeom prst="rect">
            <a:avLst/>
          </a:prstGeom>
          <a:noFill/>
        </p:spPr>
        <p:txBody>
          <a:bodyPr wrap="none" rtlCol="0">
            <a:spAutoFit/>
          </a:bodyPr>
          <a:lstStyle/>
          <a:p>
            <a:r>
              <a:rPr kumimoji="1" lang="en-US" altLang="ja-JP" dirty="0" smtClean="0"/>
              <a:t>(</a:t>
            </a:r>
            <a:r>
              <a:rPr kumimoji="1" lang="en-US" altLang="ja-JP" dirty="0" err="1" smtClean="0"/>
              <a:t>Xmodem</a:t>
            </a:r>
            <a:r>
              <a:rPr kumimoji="1" lang="ja-JP" altLang="en-US" dirty="0" smtClean="0"/>
              <a:t>プロトコルで用いられている伝送制御方式</a:t>
            </a:r>
            <a:r>
              <a:rPr kumimoji="1" lang="en-US" altLang="ja-JP" dirty="0" smtClean="0"/>
              <a:t>)</a:t>
            </a:r>
            <a:endParaRPr kumimoji="1" lang="ja-JP" altLang="en-US" dirty="0" smtClean="0"/>
          </a:p>
        </p:txBody>
      </p:sp>
      <p:sp>
        <p:nvSpPr>
          <p:cNvPr id="42" name="テキスト ボックス 41"/>
          <p:cNvSpPr txBox="1"/>
          <p:nvPr/>
        </p:nvSpPr>
        <p:spPr>
          <a:xfrm>
            <a:off x="3296651" y="3414482"/>
            <a:ext cx="2550698" cy="338554"/>
          </a:xfrm>
          <a:prstGeom prst="rect">
            <a:avLst/>
          </a:prstGeom>
          <a:noFill/>
        </p:spPr>
        <p:txBody>
          <a:bodyPr wrap="none" rtlCol="0">
            <a:spAutoFit/>
          </a:bodyPr>
          <a:lstStyle/>
          <a:p>
            <a:r>
              <a:rPr kumimoji="1" lang="en-US" altLang="ja-JP" sz="1600" dirty="0" err="1" smtClean="0"/>
              <a:t>Xmodem</a:t>
            </a:r>
            <a:r>
              <a:rPr kumimoji="1" lang="ja-JP" altLang="en-US" sz="1600" dirty="0" smtClean="0"/>
              <a:t>の伝送フォーマット</a:t>
            </a:r>
          </a:p>
        </p:txBody>
      </p:sp>
      <p:sp>
        <p:nvSpPr>
          <p:cNvPr id="45" name="テキスト ボックス 44"/>
          <p:cNvSpPr txBox="1"/>
          <p:nvPr/>
        </p:nvSpPr>
        <p:spPr>
          <a:xfrm>
            <a:off x="2735796" y="2492896"/>
            <a:ext cx="3874779" cy="954107"/>
          </a:xfrm>
          <a:prstGeom prst="rect">
            <a:avLst/>
          </a:prstGeom>
          <a:noFill/>
        </p:spPr>
        <p:txBody>
          <a:bodyPr wrap="none" rtlCol="0">
            <a:spAutoFit/>
          </a:bodyPr>
          <a:lstStyle/>
          <a:p>
            <a:r>
              <a:rPr kumimoji="1" lang="en-US" altLang="ja-JP" sz="1400" dirty="0" smtClean="0"/>
              <a:t>SOH: </a:t>
            </a:r>
            <a:r>
              <a:rPr kumimoji="1" lang="ja-JP" altLang="en-US" sz="1400" dirty="0" smtClean="0"/>
              <a:t>メッセージブロックのヘッダ</a:t>
            </a:r>
          </a:p>
          <a:p>
            <a:r>
              <a:rPr lang="en-US" altLang="ja-JP" sz="1400" dirty="0" smtClean="0"/>
              <a:t>BLK#: </a:t>
            </a:r>
            <a:r>
              <a:rPr lang="ja-JP" altLang="en-US" sz="1400" dirty="0" smtClean="0"/>
              <a:t>シーケンスブロックの番号</a:t>
            </a:r>
          </a:p>
          <a:p>
            <a:r>
              <a:rPr lang="en-US" altLang="ja-JP" sz="1400" dirty="0" smtClean="0"/>
              <a:t>~BLK#: BLK#</a:t>
            </a:r>
            <a:r>
              <a:rPr lang="ja-JP" altLang="en-US" sz="1400" dirty="0" smtClean="0"/>
              <a:t>の</a:t>
            </a:r>
            <a:r>
              <a:rPr lang="en-US" altLang="ja-JP" sz="1400" dirty="0" smtClean="0"/>
              <a:t>0, 1</a:t>
            </a:r>
            <a:r>
              <a:rPr lang="ja-JP" altLang="en-US" sz="1400" dirty="0" smtClean="0"/>
              <a:t>を反転させたもの</a:t>
            </a:r>
            <a:endParaRPr lang="en-US" altLang="ja-JP" sz="1400" dirty="0" smtClean="0"/>
          </a:p>
          <a:p>
            <a:r>
              <a:rPr kumimoji="1" lang="en-US" altLang="ja-JP" sz="1400" dirty="0" smtClean="0"/>
              <a:t>CHKSUM: </a:t>
            </a:r>
            <a:r>
              <a:rPr kumimoji="1" lang="ja-JP" altLang="en-US" sz="1400" dirty="0" smtClean="0"/>
              <a:t>誤り検出のために付加したチェックサム</a:t>
            </a:r>
          </a:p>
        </p:txBody>
      </p:sp>
      <p:grpSp>
        <p:nvGrpSpPr>
          <p:cNvPr id="46" name="グループ化 45"/>
          <p:cNvGrpSpPr/>
          <p:nvPr/>
        </p:nvGrpSpPr>
        <p:grpSpPr>
          <a:xfrm>
            <a:off x="2375756" y="2132856"/>
            <a:ext cx="4435885" cy="324036"/>
            <a:chOff x="2375756" y="2132856"/>
            <a:chExt cx="4435885" cy="324036"/>
          </a:xfrm>
        </p:grpSpPr>
        <p:sp>
          <p:nvSpPr>
            <p:cNvPr id="43" name="正方形/長方形 42"/>
            <p:cNvSpPr/>
            <p:nvPr/>
          </p:nvSpPr>
          <p:spPr>
            <a:xfrm>
              <a:off x="2411760" y="2132856"/>
              <a:ext cx="4320480"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4" name="テキスト ボックス 43"/>
            <p:cNvSpPr txBox="1"/>
            <p:nvPr/>
          </p:nvSpPr>
          <p:spPr>
            <a:xfrm>
              <a:off x="2375756" y="2149115"/>
              <a:ext cx="497252" cy="307777"/>
            </a:xfrm>
            <a:prstGeom prst="rect">
              <a:avLst/>
            </a:prstGeom>
            <a:noFill/>
          </p:spPr>
          <p:txBody>
            <a:bodyPr wrap="none" rtlCol="0">
              <a:spAutoFit/>
            </a:bodyPr>
            <a:lstStyle/>
            <a:p>
              <a:r>
                <a:rPr kumimoji="1" lang="en-US" altLang="ja-JP" sz="1400" dirty="0" smtClean="0"/>
                <a:t>SOH</a:t>
              </a:r>
              <a:endParaRPr kumimoji="1" lang="ja-JP" altLang="en-US" sz="1400" dirty="0" smtClean="0"/>
            </a:p>
          </p:txBody>
        </p:sp>
        <p:cxnSp>
          <p:nvCxnSpPr>
            <p:cNvPr id="47" name="直線コネクタ 46"/>
            <p:cNvCxnSpPr/>
            <p:nvPr/>
          </p:nvCxnSpPr>
          <p:spPr>
            <a:xfrm>
              <a:off x="2843808"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807804" y="2149115"/>
              <a:ext cx="540533" cy="307777"/>
            </a:xfrm>
            <a:prstGeom prst="rect">
              <a:avLst/>
            </a:prstGeom>
            <a:noFill/>
          </p:spPr>
          <p:txBody>
            <a:bodyPr wrap="none" rtlCol="0">
              <a:spAutoFit/>
            </a:bodyPr>
            <a:lstStyle/>
            <a:p>
              <a:r>
                <a:rPr kumimoji="1" lang="en-US" altLang="ja-JP" sz="1400" dirty="0" smtClean="0"/>
                <a:t>BLK#</a:t>
              </a:r>
              <a:endParaRPr kumimoji="1" lang="ja-JP" altLang="en-US" sz="1400" dirty="0" smtClean="0"/>
            </a:p>
          </p:txBody>
        </p:sp>
        <p:sp>
          <p:nvSpPr>
            <p:cNvPr id="49" name="テキスト ボックス 48"/>
            <p:cNvSpPr txBox="1"/>
            <p:nvPr/>
          </p:nvSpPr>
          <p:spPr>
            <a:xfrm>
              <a:off x="3257623" y="2149115"/>
              <a:ext cx="630301" cy="307777"/>
            </a:xfrm>
            <a:prstGeom prst="rect">
              <a:avLst/>
            </a:prstGeom>
            <a:noFill/>
          </p:spPr>
          <p:txBody>
            <a:bodyPr wrap="none" rtlCol="0">
              <a:spAutoFit/>
            </a:bodyPr>
            <a:lstStyle/>
            <a:p>
              <a:r>
                <a:rPr kumimoji="1" lang="en-US" altLang="ja-JP" sz="1400" dirty="0" smtClean="0"/>
                <a:t>~BLK#</a:t>
              </a:r>
              <a:endParaRPr kumimoji="1" lang="ja-JP" altLang="en-US" sz="1400" dirty="0" smtClean="0"/>
            </a:p>
          </p:txBody>
        </p:sp>
        <p:cxnSp>
          <p:nvCxnSpPr>
            <p:cNvPr id="53" name="直線コネクタ 52"/>
            <p:cNvCxnSpPr/>
            <p:nvPr/>
          </p:nvCxnSpPr>
          <p:spPr>
            <a:xfrm>
              <a:off x="3311860"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851920"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887924" y="2132856"/>
              <a:ext cx="1925527" cy="307777"/>
            </a:xfrm>
            <a:prstGeom prst="rect">
              <a:avLst/>
            </a:prstGeom>
            <a:noFill/>
          </p:spPr>
          <p:txBody>
            <a:bodyPr wrap="none" rtlCol="0">
              <a:spAutoFit/>
            </a:bodyPr>
            <a:lstStyle/>
            <a:p>
              <a:r>
                <a:rPr kumimoji="1" lang="en-US" altLang="ja-JP" sz="1400" dirty="0" smtClean="0"/>
                <a:t>128</a:t>
              </a:r>
              <a:r>
                <a:rPr kumimoji="1" lang="ja-JP" altLang="en-US" sz="1400" dirty="0" smtClean="0"/>
                <a:t>バイトの伝送データ</a:t>
              </a:r>
            </a:p>
          </p:txBody>
        </p:sp>
        <p:cxnSp>
          <p:nvCxnSpPr>
            <p:cNvPr id="56" name="直線コネクタ 55"/>
            <p:cNvCxnSpPr/>
            <p:nvPr/>
          </p:nvCxnSpPr>
          <p:spPr>
            <a:xfrm>
              <a:off x="6048164" y="21328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976156" y="2132856"/>
              <a:ext cx="835485" cy="307777"/>
            </a:xfrm>
            <a:prstGeom prst="rect">
              <a:avLst/>
            </a:prstGeom>
            <a:noFill/>
          </p:spPr>
          <p:txBody>
            <a:bodyPr wrap="none" rtlCol="0">
              <a:spAutoFit/>
            </a:bodyPr>
            <a:lstStyle/>
            <a:p>
              <a:r>
                <a:rPr kumimoji="1" lang="en-US" altLang="ja-JP" sz="1400" dirty="0" smtClean="0"/>
                <a:t>CHKSUM</a:t>
              </a:r>
              <a:endParaRPr kumimoji="1" lang="ja-JP" altLang="en-US" sz="1400" dirty="0" smtClean="0"/>
            </a:p>
          </p:txBody>
        </p:sp>
      </p:grpSp>
      <p:sp>
        <p:nvSpPr>
          <p:cNvPr id="58" name="テキスト ボックス 57"/>
          <p:cNvSpPr txBox="1"/>
          <p:nvPr/>
        </p:nvSpPr>
        <p:spPr>
          <a:xfrm>
            <a:off x="935597" y="1412776"/>
            <a:ext cx="7272807" cy="646331"/>
          </a:xfrm>
          <a:prstGeom prst="rect">
            <a:avLst/>
          </a:prstGeom>
          <a:noFill/>
        </p:spPr>
        <p:txBody>
          <a:bodyPr wrap="square" rtlCol="0">
            <a:spAutoFit/>
          </a:bodyPr>
          <a:lstStyle/>
          <a:p>
            <a:r>
              <a:rPr kumimoji="1" lang="ja-JP" altLang="en-US" dirty="0" smtClean="0"/>
              <a:t>伝送データをブロック単位で足し算し、その値をチェックサムとして付加し、受信側でこの値を基にエラーチェックをする方式</a:t>
            </a:r>
          </a:p>
        </p:txBody>
      </p:sp>
      <p:sp>
        <p:nvSpPr>
          <p:cNvPr id="59" name="テキスト ボックス 58"/>
          <p:cNvSpPr txBox="1"/>
          <p:nvPr/>
        </p:nvSpPr>
        <p:spPr>
          <a:xfrm>
            <a:off x="971600" y="4257092"/>
            <a:ext cx="7128792" cy="923330"/>
          </a:xfrm>
          <a:prstGeom prst="rect">
            <a:avLst/>
          </a:prstGeom>
          <a:noFill/>
        </p:spPr>
        <p:txBody>
          <a:bodyPr wrap="square" rtlCol="0">
            <a:spAutoFit/>
          </a:bodyPr>
          <a:lstStyle/>
          <a:p>
            <a:r>
              <a:rPr lang="ja-JP" altLang="en-US" dirty="0" smtClean="0"/>
              <a:t>伝送データを</a:t>
            </a:r>
            <a:r>
              <a:rPr lang="en-US" altLang="ja-JP" dirty="0" smtClean="0"/>
              <a:t>16</a:t>
            </a:r>
            <a:r>
              <a:rPr lang="ja-JP" altLang="en-US" dirty="0" smtClean="0"/>
              <a:t>ビットや</a:t>
            </a:r>
            <a:r>
              <a:rPr lang="en-US" altLang="ja-JP" dirty="0" smtClean="0"/>
              <a:t>32</a:t>
            </a:r>
            <a:r>
              <a:rPr lang="ja-JP" altLang="en-US" dirty="0" smtClean="0"/>
              <a:t>ビットといった長いビット列でブロックに区切り、</a:t>
            </a:r>
            <a:r>
              <a:rPr lang="ja-JP" altLang="en-US" dirty="0" smtClean="0">
                <a:solidFill>
                  <a:srgbClr val="0000FF"/>
                </a:solidFill>
              </a:rPr>
              <a:t>生成多項式</a:t>
            </a:r>
            <a:r>
              <a:rPr lang="ja-JP" altLang="en-US" dirty="0" smtClean="0"/>
              <a:t>による演算によって誤り検出符号</a:t>
            </a:r>
            <a:r>
              <a:rPr lang="en-US" altLang="ja-JP" dirty="0" smtClean="0"/>
              <a:t>(16</a:t>
            </a:r>
            <a:r>
              <a:rPr lang="ja-JP" altLang="en-US" dirty="0" smtClean="0"/>
              <a:t>ビット</a:t>
            </a:r>
            <a:r>
              <a:rPr lang="en-US" altLang="ja-JP" dirty="0" smtClean="0"/>
              <a:t>)</a:t>
            </a:r>
            <a:r>
              <a:rPr lang="ja-JP" altLang="en-US" dirty="0" smtClean="0"/>
              <a:t>を生成し、伝送ブロックの末尾に付加される。応用範囲が広く多用されている。</a:t>
            </a:r>
            <a:endParaRPr kumimoji="1" lang="ja-JP" altLang="en-US" dirty="0" smtClean="0"/>
          </a:p>
        </p:txBody>
      </p:sp>
      <p:sp>
        <p:nvSpPr>
          <p:cNvPr id="62" name="テキスト ボックス 61"/>
          <p:cNvSpPr txBox="1"/>
          <p:nvPr/>
        </p:nvSpPr>
        <p:spPr>
          <a:xfrm>
            <a:off x="613127" y="6074712"/>
            <a:ext cx="3922869" cy="738664"/>
          </a:xfrm>
          <a:prstGeom prst="rect">
            <a:avLst/>
          </a:prstGeom>
          <a:noFill/>
        </p:spPr>
        <p:txBody>
          <a:bodyPr wrap="none" rtlCol="0">
            <a:spAutoFit/>
          </a:bodyPr>
          <a:lstStyle/>
          <a:p>
            <a:r>
              <a:rPr kumimoji="1" lang="en-US" altLang="ja-JP" sz="1400" dirty="0" smtClean="0"/>
              <a:t>STX: Start of Text</a:t>
            </a:r>
            <a:r>
              <a:rPr lang="ja-JP" altLang="en-US" sz="1400" dirty="0" smtClean="0"/>
              <a:t> </a:t>
            </a:r>
            <a:r>
              <a:rPr lang="en-US" altLang="ja-JP" sz="1400" dirty="0" smtClean="0"/>
              <a:t>(</a:t>
            </a:r>
            <a:r>
              <a:rPr lang="ja-JP" altLang="en-US" sz="1400" dirty="0" smtClean="0"/>
              <a:t>テキスト糧氏</a:t>
            </a:r>
            <a:r>
              <a:rPr lang="en-US" altLang="ja-JP" sz="1400" dirty="0" smtClean="0"/>
              <a:t>)</a:t>
            </a:r>
            <a:endParaRPr kumimoji="1" lang="en-US" altLang="ja-JP" sz="1400" dirty="0" smtClean="0"/>
          </a:p>
          <a:p>
            <a:r>
              <a:rPr lang="en-US" altLang="ja-JP" sz="1400" dirty="0" smtClean="0"/>
              <a:t>ETB: End of Transmission Block</a:t>
            </a:r>
            <a:r>
              <a:rPr lang="ja-JP" altLang="en-US" sz="1400" dirty="0" smtClean="0"/>
              <a:t> </a:t>
            </a:r>
            <a:r>
              <a:rPr lang="en-US" altLang="ja-JP" sz="1400" dirty="0" smtClean="0"/>
              <a:t>(</a:t>
            </a:r>
            <a:r>
              <a:rPr lang="ja-JP" altLang="en-US" sz="1400" dirty="0" smtClean="0"/>
              <a:t>ブロック終了</a:t>
            </a:r>
            <a:r>
              <a:rPr lang="en-US" altLang="ja-JP" sz="1400" dirty="0" smtClean="0"/>
              <a:t>)</a:t>
            </a:r>
            <a:endParaRPr kumimoji="1" lang="en-US" altLang="ja-JP" sz="1400" dirty="0" smtClean="0"/>
          </a:p>
          <a:p>
            <a:r>
              <a:rPr kumimoji="1" lang="en-US" altLang="ja-JP" sz="1400" dirty="0" smtClean="0"/>
              <a:t>BCC: Block Check Code (2</a:t>
            </a:r>
            <a:r>
              <a:rPr kumimoji="1" lang="ja-JP" altLang="en-US" sz="1400" dirty="0" smtClean="0"/>
              <a:t>バイトの誤り検出用符号</a:t>
            </a:r>
            <a:r>
              <a:rPr kumimoji="1" lang="en-US" altLang="ja-JP" sz="1400" dirty="0" smtClean="0"/>
              <a:t>)</a:t>
            </a:r>
            <a:endParaRPr kumimoji="1" lang="ja-JP" altLang="en-US" sz="1400" dirty="0" smtClean="0"/>
          </a:p>
        </p:txBody>
      </p:sp>
      <p:grpSp>
        <p:nvGrpSpPr>
          <p:cNvPr id="69" name="グループ化 68"/>
          <p:cNvGrpSpPr/>
          <p:nvPr/>
        </p:nvGrpSpPr>
        <p:grpSpPr>
          <a:xfrm>
            <a:off x="1043608" y="5337212"/>
            <a:ext cx="2714593" cy="775829"/>
            <a:chOff x="1043608" y="5337212"/>
            <a:chExt cx="2714593" cy="775829"/>
          </a:xfrm>
        </p:grpSpPr>
        <p:grpSp>
          <p:nvGrpSpPr>
            <p:cNvPr id="52" name="グループ化 51"/>
            <p:cNvGrpSpPr/>
            <p:nvPr/>
          </p:nvGrpSpPr>
          <p:grpSpPr>
            <a:xfrm>
              <a:off x="1043608" y="5337212"/>
              <a:ext cx="2714593" cy="324036"/>
              <a:chOff x="921303" y="5733256"/>
              <a:chExt cx="2714593" cy="324036"/>
            </a:xfrm>
          </p:grpSpPr>
          <p:sp>
            <p:nvSpPr>
              <p:cNvPr id="31" name="正方形/長方形 30"/>
              <p:cNvSpPr/>
              <p:nvPr/>
            </p:nvSpPr>
            <p:spPr>
              <a:xfrm>
                <a:off x="952911" y="5733256"/>
                <a:ext cx="2646981" cy="324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3" name="テキスト ボックス 32"/>
              <p:cNvSpPr txBox="1"/>
              <p:nvPr/>
            </p:nvSpPr>
            <p:spPr>
              <a:xfrm>
                <a:off x="921303" y="5733256"/>
                <a:ext cx="446341" cy="307777"/>
              </a:xfrm>
              <a:prstGeom prst="rect">
                <a:avLst/>
              </a:prstGeom>
              <a:noFill/>
            </p:spPr>
            <p:txBody>
              <a:bodyPr wrap="none" rtlCol="0">
                <a:spAutoFit/>
              </a:bodyPr>
              <a:lstStyle/>
              <a:p>
                <a:r>
                  <a:rPr kumimoji="1" lang="en-US" altLang="ja-JP" sz="1400" dirty="0" smtClean="0"/>
                  <a:t>STX</a:t>
                </a:r>
                <a:endParaRPr kumimoji="1" lang="ja-JP" altLang="en-US" sz="1400" dirty="0" smtClean="0"/>
              </a:p>
            </p:txBody>
          </p:sp>
          <p:cxnSp>
            <p:nvCxnSpPr>
              <p:cNvPr id="34" name="直線コネクタ 33"/>
              <p:cNvCxnSpPr/>
              <p:nvPr/>
            </p:nvCxnSpPr>
            <p:spPr>
              <a:xfrm>
                <a:off x="1367644" y="57332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547664" y="5733256"/>
                <a:ext cx="1027845" cy="307777"/>
              </a:xfrm>
              <a:prstGeom prst="rect">
                <a:avLst/>
              </a:prstGeom>
              <a:noFill/>
            </p:spPr>
            <p:txBody>
              <a:bodyPr wrap="none" rtlCol="0">
                <a:spAutoFit/>
              </a:bodyPr>
              <a:lstStyle/>
              <a:p>
                <a:r>
                  <a:rPr kumimoji="1" lang="ja-JP" altLang="en-US" sz="1400" dirty="0" smtClean="0"/>
                  <a:t>伝送データ</a:t>
                </a:r>
              </a:p>
            </p:txBody>
          </p:sp>
          <p:cxnSp>
            <p:nvCxnSpPr>
              <p:cNvPr id="40" name="直線コネクタ 39"/>
              <p:cNvCxnSpPr/>
              <p:nvPr/>
            </p:nvCxnSpPr>
            <p:spPr>
              <a:xfrm>
                <a:off x="3185159" y="57332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161086" y="5733256"/>
                <a:ext cx="474810" cy="307777"/>
              </a:xfrm>
              <a:prstGeom prst="rect">
                <a:avLst/>
              </a:prstGeom>
              <a:noFill/>
            </p:spPr>
            <p:txBody>
              <a:bodyPr wrap="none" rtlCol="0">
                <a:spAutoFit/>
              </a:bodyPr>
              <a:lstStyle/>
              <a:p>
                <a:r>
                  <a:rPr kumimoji="1" lang="en-US" altLang="ja-JP" sz="1400" dirty="0" smtClean="0"/>
                  <a:t>BCC</a:t>
                </a:r>
                <a:endParaRPr kumimoji="1" lang="ja-JP" altLang="en-US" sz="1400" dirty="0" smtClean="0"/>
              </a:p>
            </p:txBody>
          </p:sp>
          <p:cxnSp>
            <p:nvCxnSpPr>
              <p:cNvPr id="50" name="直線コネクタ 49"/>
              <p:cNvCxnSpPr/>
              <p:nvPr/>
            </p:nvCxnSpPr>
            <p:spPr>
              <a:xfrm>
                <a:off x="2771800" y="573325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2745068" y="5733256"/>
                <a:ext cx="458780" cy="307777"/>
              </a:xfrm>
              <a:prstGeom prst="rect">
                <a:avLst/>
              </a:prstGeom>
              <a:noFill/>
            </p:spPr>
            <p:txBody>
              <a:bodyPr wrap="none" rtlCol="0">
                <a:spAutoFit/>
              </a:bodyPr>
              <a:lstStyle/>
              <a:p>
                <a:r>
                  <a:rPr kumimoji="1" lang="en-US" altLang="ja-JP" sz="1400" dirty="0" smtClean="0"/>
                  <a:t>ETB</a:t>
                </a:r>
                <a:endParaRPr kumimoji="1" lang="ja-JP" altLang="en-US" sz="1400" dirty="0" smtClean="0"/>
              </a:p>
            </p:txBody>
          </p:sp>
        </p:grpSp>
        <p:sp>
          <p:nvSpPr>
            <p:cNvPr id="60" name="右中かっこ 59"/>
            <p:cNvSpPr/>
            <p:nvPr/>
          </p:nvSpPr>
          <p:spPr>
            <a:xfrm rot="5400000">
              <a:off x="2303748" y="4869160"/>
              <a:ext cx="180020" cy="176419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1" name="テキスト ボックス 60"/>
            <p:cNvSpPr txBox="1"/>
            <p:nvPr/>
          </p:nvSpPr>
          <p:spPr>
            <a:xfrm>
              <a:off x="1975525" y="5805264"/>
              <a:ext cx="832279" cy="307777"/>
            </a:xfrm>
            <a:prstGeom prst="rect">
              <a:avLst/>
            </a:prstGeom>
            <a:noFill/>
          </p:spPr>
          <p:txBody>
            <a:bodyPr wrap="none" rtlCol="0">
              <a:spAutoFit/>
            </a:bodyPr>
            <a:lstStyle/>
            <a:p>
              <a:r>
                <a:rPr kumimoji="1" lang="en-US" altLang="ja-JP" sz="1400" dirty="0" smtClean="0"/>
                <a:t>CRC</a:t>
              </a:r>
              <a:r>
                <a:rPr kumimoji="1" lang="ja-JP" altLang="en-US" sz="1400" dirty="0" smtClean="0"/>
                <a:t>演算</a:t>
              </a:r>
            </a:p>
          </p:txBody>
        </p:sp>
        <p:cxnSp>
          <p:nvCxnSpPr>
            <p:cNvPr id="64" name="直線矢印コネクタ 63"/>
            <p:cNvCxnSpPr/>
            <p:nvPr/>
          </p:nvCxnSpPr>
          <p:spPr>
            <a:xfrm flipV="1">
              <a:off x="3527884" y="5697252"/>
              <a:ext cx="0" cy="2520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735796" y="5949280"/>
              <a:ext cx="792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71" name="オブジェクト 70"/>
          <p:cNvGraphicFramePr>
            <a:graphicFrameLocks noChangeAspect="1"/>
          </p:cNvGraphicFramePr>
          <p:nvPr/>
        </p:nvGraphicFramePr>
        <p:xfrm>
          <a:off x="6257355" y="6097165"/>
          <a:ext cx="2070100" cy="284163"/>
        </p:xfrm>
        <a:graphic>
          <a:graphicData uri="http://schemas.openxmlformats.org/presentationml/2006/ole">
            <mc:AlternateContent xmlns:mc="http://schemas.openxmlformats.org/markup-compatibility/2006">
              <mc:Choice xmlns:v="urn:schemas-microsoft-com:vml" Requires="v">
                <p:oleObj spid="_x0000_s140347" name="数式" r:id="rId3" imgW="1663560" imgH="228600" progId="Equation.3">
                  <p:embed/>
                </p:oleObj>
              </mc:Choice>
              <mc:Fallback>
                <p:oleObj name="数式" r:id="rId3" imgW="1663560" imgH="2286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355" y="6097165"/>
                        <a:ext cx="20701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 name="テキスト ボックス 71"/>
          <p:cNvSpPr txBox="1"/>
          <p:nvPr/>
        </p:nvSpPr>
        <p:spPr>
          <a:xfrm>
            <a:off x="5076056" y="6078778"/>
            <a:ext cx="1210588" cy="338554"/>
          </a:xfrm>
          <a:prstGeom prst="rect">
            <a:avLst/>
          </a:prstGeom>
          <a:noFill/>
        </p:spPr>
        <p:txBody>
          <a:bodyPr wrap="none" rtlCol="0">
            <a:spAutoFit/>
          </a:bodyPr>
          <a:lstStyle/>
          <a:p>
            <a:r>
              <a:rPr lang="ja-JP" altLang="en-US" sz="1600" dirty="0" smtClean="0"/>
              <a:t>生成多項式</a:t>
            </a:r>
            <a:endParaRPr kumimoji="1" lang="ja-JP" altLang="en-US" sz="1600" dirty="0" smtClean="0"/>
          </a:p>
        </p:txBody>
      </p:sp>
      <p:sp>
        <p:nvSpPr>
          <p:cNvPr id="73" name="テキスト ボックス 72"/>
          <p:cNvSpPr txBox="1"/>
          <p:nvPr/>
        </p:nvSpPr>
        <p:spPr>
          <a:xfrm>
            <a:off x="4716016" y="5301208"/>
            <a:ext cx="4068452" cy="584775"/>
          </a:xfrm>
          <a:prstGeom prst="rect">
            <a:avLst/>
          </a:prstGeom>
          <a:noFill/>
        </p:spPr>
        <p:txBody>
          <a:bodyPr wrap="square" rtlCol="0">
            <a:spAutoFit/>
          </a:bodyPr>
          <a:lstStyle/>
          <a:p>
            <a:r>
              <a:rPr lang="ja-JP" altLang="en-US" sz="1600" dirty="0" smtClean="0"/>
              <a:t>誤り検出符号の生成は、対象となるデータを</a:t>
            </a:r>
            <a:r>
              <a:rPr kumimoji="1" lang="ja-JP" altLang="en-US" sz="1600" dirty="0" smtClean="0"/>
              <a:t>生成多項式 </a:t>
            </a:r>
            <a:r>
              <a:rPr kumimoji="1" lang="en-US" altLang="ja-JP" sz="1600" i="1" dirty="0" smtClean="0">
                <a:latin typeface="Times New Roman" pitchFamily="18" charset="0"/>
                <a:cs typeface="Times New Roman" pitchFamily="18" charset="0"/>
              </a:rPr>
              <a:t>G</a:t>
            </a:r>
            <a:r>
              <a:rPr kumimoji="1" lang="en-US" altLang="ja-JP" sz="1600" dirty="0" smtClean="0">
                <a:latin typeface="Times New Roman" pitchFamily="18" charset="0"/>
                <a:cs typeface="Times New Roman" pitchFamily="18" charset="0"/>
              </a:rPr>
              <a:t>(</a:t>
            </a:r>
            <a:r>
              <a:rPr kumimoji="1" lang="en-US" altLang="ja-JP" sz="1600" i="1" dirty="0" smtClean="0">
                <a:latin typeface="Times New Roman" pitchFamily="18" charset="0"/>
                <a:cs typeface="Times New Roman" pitchFamily="18" charset="0"/>
              </a:rPr>
              <a:t>X</a:t>
            </a:r>
            <a:r>
              <a:rPr kumimoji="1" lang="en-US" altLang="ja-JP" sz="1600" dirty="0" smtClean="0">
                <a:latin typeface="Times New Roman" pitchFamily="18" charset="0"/>
                <a:cs typeface="Times New Roman" pitchFamily="18" charset="0"/>
              </a:rPr>
              <a:t>)</a:t>
            </a:r>
            <a:r>
              <a:rPr kumimoji="1" lang="en-US" altLang="ja-JP" sz="1600" dirty="0" smtClean="0"/>
              <a:t> </a:t>
            </a:r>
            <a:r>
              <a:rPr lang="ja-JP" altLang="en-US" sz="1600" dirty="0" smtClean="0"/>
              <a:t>で割り算して余りを求める。</a:t>
            </a:r>
            <a:endParaRPr kumimoji="1" lang="ja-JP" altLang="en-US"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83820" y="272262"/>
            <a:ext cx="2576346" cy="523220"/>
          </a:xfrm>
        </p:spPr>
        <p:txBody>
          <a:bodyPr wrap="none">
            <a:spAutoFit/>
          </a:bodyPr>
          <a:lstStyle/>
          <a:p>
            <a:r>
              <a:rPr kumimoji="1" lang="ja-JP" altLang="en-US" sz="2800" dirty="0" smtClean="0"/>
              <a:t>伝送エラー制御</a:t>
            </a:r>
            <a:endParaRPr kumimoji="1" lang="ja-JP" altLang="en-US" sz="2800" dirty="0"/>
          </a:p>
        </p:txBody>
      </p:sp>
      <p:sp>
        <p:nvSpPr>
          <p:cNvPr id="14" name="テキスト ボックス 13"/>
          <p:cNvSpPr txBox="1"/>
          <p:nvPr/>
        </p:nvSpPr>
        <p:spPr>
          <a:xfrm>
            <a:off x="629867" y="1009181"/>
            <a:ext cx="1447832" cy="369332"/>
          </a:xfrm>
          <a:prstGeom prst="rect">
            <a:avLst/>
          </a:prstGeom>
          <a:noFill/>
        </p:spPr>
        <p:txBody>
          <a:bodyPr wrap="none" rtlCol="0">
            <a:spAutoFit/>
          </a:bodyPr>
          <a:lstStyle/>
          <a:p>
            <a:pPr marL="342900" indent="-342900"/>
            <a:r>
              <a:rPr lang="ja-JP" altLang="en-US" dirty="0" smtClean="0"/>
              <a:t>ハミング符号</a:t>
            </a:r>
            <a:endParaRPr kumimoji="1" lang="ja-JP" altLang="en-US" dirty="0" smtClean="0"/>
          </a:p>
        </p:txBody>
      </p:sp>
      <p:sp>
        <p:nvSpPr>
          <p:cNvPr id="4" name="テキスト ボックス 3"/>
          <p:cNvSpPr txBox="1"/>
          <p:nvPr/>
        </p:nvSpPr>
        <p:spPr>
          <a:xfrm>
            <a:off x="863588" y="1342509"/>
            <a:ext cx="7380820" cy="923330"/>
          </a:xfrm>
          <a:prstGeom prst="rect">
            <a:avLst/>
          </a:prstGeom>
          <a:noFill/>
        </p:spPr>
        <p:txBody>
          <a:bodyPr wrap="square" rtlCol="0">
            <a:spAutoFit/>
          </a:bodyPr>
          <a:lstStyle/>
          <a:p>
            <a:r>
              <a:rPr kumimoji="1" lang="ja-JP" altLang="en-US" dirty="0" smtClean="0"/>
              <a:t>ハミング符号は、エラーが生じたビットを特定し、受信側でそれを自己修正できる強力なエラー制御の方式であり、再送に時間がかかり過ぎる衛星回線経由のデータ通信の場合などに用いられる。</a:t>
            </a:r>
          </a:p>
        </p:txBody>
      </p:sp>
      <p:sp>
        <p:nvSpPr>
          <p:cNvPr id="5" name="テキスト ボックス 4"/>
          <p:cNvSpPr txBox="1"/>
          <p:nvPr/>
        </p:nvSpPr>
        <p:spPr>
          <a:xfrm>
            <a:off x="611560" y="2519608"/>
            <a:ext cx="486030" cy="369332"/>
          </a:xfrm>
          <a:prstGeom prst="rect">
            <a:avLst/>
          </a:prstGeom>
          <a:noFill/>
        </p:spPr>
        <p:txBody>
          <a:bodyPr wrap="none" rtlCol="0">
            <a:spAutoFit/>
          </a:bodyPr>
          <a:lstStyle/>
          <a:p>
            <a:r>
              <a:rPr kumimoji="1" lang="ja-JP" altLang="en-US" dirty="0" smtClean="0"/>
              <a:t>例</a:t>
            </a:r>
            <a:r>
              <a:rPr kumimoji="1" lang="en-US" altLang="ja-JP" dirty="0" smtClean="0"/>
              <a:t>)</a:t>
            </a:r>
            <a:endParaRPr kumimoji="1" lang="ja-JP" altLang="en-US" dirty="0" smtClean="0"/>
          </a:p>
        </p:txBody>
      </p:sp>
      <p:sp>
        <p:nvSpPr>
          <p:cNvPr id="6" name="テキスト ボックス 5"/>
          <p:cNvSpPr txBox="1"/>
          <p:nvPr/>
        </p:nvSpPr>
        <p:spPr>
          <a:xfrm>
            <a:off x="1043608" y="2528900"/>
            <a:ext cx="7884876" cy="646331"/>
          </a:xfrm>
          <a:prstGeom prst="rect">
            <a:avLst/>
          </a:prstGeom>
          <a:noFill/>
        </p:spPr>
        <p:txBody>
          <a:bodyPr wrap="square" rtlCol="0">
            <a:spAutoFit/>
          </a:bodyPr>
          <a:lstStyle/>
          <a:p>
            <a:r>
              <a:rPr kumimoji="1" lang="ja-JP" altLang="en-US" dirty="0" smtClean="0"/>
              <a:t>例えば、</a:t>
            </a:r>
            <a:r>
              <a:rPr kumimoji="1" lang="en-US" altLang="ja-JP" dirty="0" smtClean="0"/>
              <a:t>“1001”</a:t>
            </a:r>
            <a:r>
              <a:rPr kumimoji="1" lang="ja-JP" altLang="en-US" dirty="0" smtClean="0"/>
              <a:t>という</a:t>
            </a:r>
            <a:r>
              <a:rPr kumimoji="1" lang="en-US" altLang="ja-JP" dirty="0" smtClean="0"/>
              <a:t>4</a:t>
            </a:r>
            <a:r>
              <a:rPr kumimoji="1" lang="ja-JP" altLang="en-US" dirty="0" smtClean="0"/>
              <a:t>ビットの情報を送りたい場合、以下の</a:t>
            </a:r>
            <a:r>
              <a:rPr kumimoji="1" lang="en-US" altLang="ja-JP" dirty="0" smtClean="0"/>
              <a:t>3</a:t>
            </a:r>
            <a:r>
              <a:rPr kumimoji="1" lang="ja-JP" altLang="en-US" dirty="0" smtClean="0"/>
              <a:t>ビットの検査ビットを付加して送る。</a:t>
            </a:r>
          </a:p>
        </p:txBody>
      </p:sp>
      <p:sp>
        <p:nvSpPr>
          <p:cNvPr id="7" name="テキスト ボックス 6"/>
          <p:cNvSpPr txBox="1"/>
          <p:nvPr/>
        </p:nvSpPr>
        <p:spPr>
          <a:xfrm>
            <a:off x="4572000" y="3248980"/>
            <a:ext cx="601447" cy="338554"/>
          </a:xfrm>
          <a:prstGeom prst="rect">
            <a:avLst/>
          </a:prstGeom>
          <a:noFill/>
        </p:spPr>
        <p:txBody>
          <a:bodyPr wrap="none" rtlCol="0">
            <a:spAutoFit/>
          </a:bodyPr>
          <a:lstStyle/>
          <a:p>
            <a:r>
              <a:rPr kumimoji="1" lang="en-US" altLang="ja-JP" sz="1600" dirty="0" smtClean="0"/>
              <a:t>1001</a:t>
            </a:r>
            <a:endParaRPr kumimoji="1" lang="ja-JP" altLang="en-US" sz="1600" dirty="0" smtClean="0"/>
          </a:p>
        </p:txBody>
      </p:sp>
      <p:sp>
        <p:nvSpPr>
          <p:cNvPr id="8" name="テキスト ボックス 7"/>
          <p:cNvSpPr txBox="1"/>
          <p:nvPr/>
        </p:nvSpPr>
        <p:spPr>
          <a:xfrm>
            <a:off x="1079612" y="3248980"/>
            <a:ext cx="1337226" cy="338554"/>
          </a:xfrm>
          <a:prstGeom prst="rect">
            <a:avLst/>
          </a:prstGeom>
          <a:noFill/>
        </p:spPr>
        <p:txBody>
          <a:bodyPr wrap="none" rtlCol="0">
            <a:spAutoFit/>
          </a:bodyPr>
          <a:lstStyle/>
          <a:p>
            <a:r>
              <a:rPr kumimoji="1" lang="ja-JP" altLang="en-US" sz="1600" dirty="0" smtClean="0"/>
              <a:t>送りたい情報</a:t>
            </a:r>
          </a:p>
        </p:txBody>
      </p:sp>
      <p:sp>
        <p:nvSpPr>
          <p:cNvPr id="9" name="テキスト ボックス 8"/>
          <p:cNvSpPr txBox="1"/>
          <p:nvPr/>
        </p:nvSpPr>
        <p:spPr>
          <a:xfrm>
            <a:off x="4572000" y="3573016"/>
            <a:ext cx="2093843" cy="338554"/>
          </a:xfrm>
          <a:prstGeom prst="rect">
            <a:avLst/>
          </a:prstGeom>
          <a:noFill/>
        </p:spPr>
        <p:txBody>
          <a:bodyPr wrap="none" rtlCol="0">
            <a:spAutoFit/>
          </a:bodyPr>
          <a:lstStyle/>
          <a:p>
            <a:r>
              <a:rPr kumimoji="1" lang="en-US" altLang="ja-JP" sz="1600" dirty="0" smtClean="0"/>
              <a:t>1+0+0=1 </a:t>
            </a:r>
            <a:r>
              <a:rPr kumimoji="1" lang="ja-JP" altLang="en-US" sz="1600" dirty="0" smtClean="0"/>
              <a:t>奇数なので </a:t>
            </a:r>
            <a:r>
              <a:rPr kumimoji="1" lang="en-US" altLang="ja-JP" sz="1600" dirty="0" smtClean="0"/>
              <a:t>1</a:t>
            </a:r>
            <a:endParaRPr kumimoji="1" lang="ja-JP" altLang="en-US" sz="1600" dirty="0" smtClean="0"/>
          </a:p>
        </p:txBody>
      </p:sp>
      <p:sp>
        <p:nvSpPr>
          <p:cNvPr id="10" name="テキスト ボックス 9"/>
          <p:cNvSpPr txBox="1"/>
          <p:nvPr/>
        </p:nvSpPr>
        <p:spPr>
          <a:xfrm>
            <a:off x="1079612" y="3573016"/>
            <a:ext cx="3139001" cy="338554"/>
          </a:xfrm>
          <a:prstGeom prst="rect">
            <a:avLst/>
          </a:prstGeom>
          <a:noFill/>
        </p:spPr>
        <p:txBody>
          <a:bodyPr wrap="none" rtlCol="0">
            <a:spAutoFit/>
          </a:bodyPr>
          <a:lstStyle/>
          <a:p>
            <a:r>
              <a:rPr kumimoji="1" lang="ja-JP" altLang="en-US" sz="1600" dirty="0" smtClean="0"/>
              <a:t>第</a:t>
            </a:r>
            <a:r>
              <a:rPr kumimoji="1" lang="en-US" altLang="ja-JP" sz="1600" dirty="0" smtClean="0"/>
              <a:t>1</a:t>
            </a:r>
            <a:r>
              <a:rPr kumimoji="1" lang="ja-JP" altLang="en-US" sz="1600" dirty="0" err="1" smtClean="0"/>
              <a:t>、</a:t>
            </a:r>
            <a:r>
              <a:rPr kumimoji="1" lang="ja-JP" altLang="en-US" sz="1600" dirty="0" smtClean="0"/>
              <a:t>第</a:t>
            </a:r>
            <a:r>
              <a:rPr kumimoji="1" lang="en-US" altLang="ja-JP" sz="1600" dirty="0" smtClean="0"/>
              <a:t>2</a:t>
            </a:r>
            <a:r>
              <a:rPr kumimoji="1" lang="ja-JP" altLang="en-US" sz="1600" dirty="0" err="1" smtClean="0"/>
              <a:t>、</a:t>
            </a:r>
            <a:r>
              <a:rPr kumimoji="1" lang="ja-JP" altLang="en-US" sz="1600" dirty="0" smtClean="0"/>
              <a:t>第</a:t>
            </a:r>
            <a:r>
              <a:rPr kumimoji="1" lang="en-US" altLang="ja-JP" sz="1600" dirty="0" smtClean="0"/>
              <a:t>3</a:t>
            </a:r>
            <a:r>
              <a:rPr kumimoji="1" lang="ja-JP" altLang="en-US" sz="1600" dirty="0" smtClean="0"/>
              <a:t>ビットの和のパリティ</a:t>
            </a:r>
          </a:p>
        </p:txBody>
      </p:sp>
      <p:sp>
        <p:nvSpPr>
          <p:cNvPr id="11" name="テキスト ボックス 10"/>
          <p:cNvSpPr txBox="1"/>
          <p:nvPr/>
        </p:nvSpPr>
        <p:spPr>
          <a:xfrm>
            <a:off x="4572000" y="3897052"/>
            <a:ext cx="2093843" cy="338554"/>
          </a:xfrm>
          <a:prstGeom prst="rect">
            <a:avLst/>
          </a:prstGeom>
          <a:noFill/>
        </p:spPr>
        <p:txBody>
          <a:bodyPr wrap="none" rtlCol="0">
            <a:spAutoFit/>
          </a:bodyPr>
          <a:lstStyle/>
          <a:p>
            <a:r>
              <a:rPr kumimoji="1" lang="en-US" altLang="ja-JP" sz="1600" dirty="0" smtClean="0"/>
              <a:t>1+0+1=2 </a:t>
            </a:r>
            <a:r>
              <a:rPr kumimoji="1" lang="ja-JP" altLang="en-US" sz="1600" dirty="0" smtClean="0"/>
              <a:t>偶数なので </a:t>
            </a:r>
            <a:r>
              <a:rPr kumimoji="1" lang="en-US" altLang="ja-JP" sz="1600" dirty="0" smtClean="0"/>
              <a:t>0</a:t>
            </a:r>
            <a:endParaRPr kumimoji="1" lang="ja-JP" altLang="en-US" sz="1600" dirty="0" smtClean="0"/>
          </a:p>
        </p:txBody>
      </p:sp>
      <p:sp>
        <p:nvSpPr>
          <p:cNvPr id="12" name="テキスト ボックス 11"/>
          <p:cNvSpPr txBox="1"/>
          <p:nvPr/>
        </p:nvSpPr>
        <p:spPr>
          <a:xfrm>
            <a:off x="1079612" y="3882534"/>
            <a:ext cx="3139001" cy="338554"/>
          </a:xfrm>
          <a:prstGeom prst="rect">
            <a:avLst/>
          </a:prstGeom>
          <a:noFill/>
        </p:spPr>
        <p:txBody>
          <a:bodyPr wrap="none" rtlCol="0">
            <a:spAutoFit/>
          </a:bodyPr>
          <a:lstStyle/>
          <a:p>
            <a:r>
              <a:rPr kumimoji="1" lang="ja-JP" altLang="en-US" sz="1600" dirty="0" smtClean="0"/>
              <a:t>第</a:t>
            </a:r>
            <a:r>
              <a:rPr kumimoji="1" lang="en-US" altLang="ja-JP" sz="1600" dirty="0" smtClean="0"/>
              <a:t>1</a:t>
            </a:r>
            <a:r>
              <a:rPr kumimoji="1" lang="ja-JP" altLang="en-US" sz="1600" dirty="0" err="1" smtClean="0"/>
              <a:t>、</a:t>
            </a:r>
            <a:r>
              <a:rPr kumimoji="1" lang="ja-JP" altLang="en-US" sz="1600" dirty="0" smtClean="0"/>
              <a:t>第</a:t>
            </a:r>
            <a:r>
              <a:rPr kumimoji="1" lang="en-US" altLang="ja-JP" sz="1600" dirty="0" smtClean="0"/>
              <a:t>2</a:t>
            </a:r>
            <a:r>
              <a:rPr kumimoji="1" lang="ja-JP" altLang="en-US" sz="1600" dirty="0" err="1" smtClean="0"/>
              <a:t>、</a:t>
            </a:r>
            <a:r>
              <a:rPr kumimoji="1" lang="ja-JP" altLang="en-US" sz="1600" dirty="0" smtClean="0"/>
              <a:t>第</a:t>
            </a:r>
            <a:r>
              <a:rPr kumimoji="1" lang="en-US" altLang="ja-JP" sz="1600" dirty="0" smtClean="0"/>
              <a:t>4</a:t>
            </a:r>
            <a:r>
              <a:rPr kumimoji="1" lang="ja-JP" altLang="en-US" sz="1600" dirty="0" smtClean="0"/>
              <a:t>ビットの和のパリティ</a:t>
            </a:r>
          </a:p>
        </p:txBody>
      </p:sp>
      <p:sp>
        <p:nvSpPr>
          <p:cNvPr id="13" name="テキスト ボックス 12"/>
          <p:cNvSpPr txBox="1"/>
          <p:nvPr/>
        </p:nvSpPr>
        <p:spPr>
          <a:xfrm>
            <a:off x="1079612" y="4221088"/>
            <a:ext cx="3139001" cy="338554"/>
          </a:xfrm>
          <a:prstGeom prst="rect">
            <a:avLst/>
          </a:prstGeom>
          <a:noFill/>
        </p:spPr>
        <p:txBody>
          <a:bodyPr wrap="none" rtlCol="0">
            <a:spAutoFit/>
          </a:bodyPr>
          <a:lstStyle/>
          <a:p>
            <a:r>
              <a:rPr kumimoji="1" lang="ja-JP" altLang="en-US" sz="1600" dirty="0" smtClean="0"/>
              <a:t>第</a:t>
            </a:r>
            <a:r>
              <a:rPr kumimoji="1" lang="en-US" altLang="ja-JP" sz="1600" dirty="0" smtClean="0"/>
              <a:t>2</a:t>
            </a:r>
            <a:r>
              <a:rPr kumimoji="1" lang="ja-JP" altLang="en-US" sz="1600" dirty="0" err="1" smtClean="0"/>
              <a:t>、</a:t>
            </a:r>
            <a:r>
              <a:rPr kumimoji="1" lang="ja-JP" altLang="en-US" sz="1600" dirty="0" smtClean="0"/>
              <a:t>第</a:t>
            </a:r>
            <a:r>
              <a:rPr kumimoji="1" lang="en-US" altLang="ja-JP" sz="1600" dirty="0" smtClean="0"/>
              <a:t>3</a:t>
            </a:r>
            <a:r>
              <a:rPr kumimoji="1" lang="ja-JP" altLang="en-US" sz="1600" dirty="0" err="1" smtClean="0"/>
              <a:t>、</a:t>
            </a:r>
            <a:r>
              <a:rPr kumimoji="1" lang="ja-JP" altLang="en-US" sz="1600" dirty="0" smtClean="0"/>
              <a:t>第</a:t>
            </a:r>
            <a:r>
              <a:rPr kumimoji="1" lang="en-US" altLang="ja-JP" sz="1600" dirty="0" smtClean="0"/>
              <a:t>4</a:t>
            </a:r>
            <a:r>
              <a:rPr kumimoji="1" lang="ja-JP" altLang="en-US" sz="1600" dirty="0" smtClean="0"/>
              <a:t>ビットの和のパリティ</a:t>
            </a:r>
          </a:p>
        </p:txBody>
      </p:sp>
      <p:sp>
        <p:nvSpPr>
          <p:cNvPr id="15" name="テキスト ボックス 14"/>
          <p:cNvSpPr txBox="1"/>
          <p:nvPr/>
        </p:nvSpPr>
        <p:spPr>
          <a:xfrm>
            <a:off x="4566389" y="4185084"/>
            <a:ext cx="2093843" cy="338554"/>
          </a:xfrm>
          <a:prstGeom prst="rect">
            <a:avLst/>
          </a:prstGeom>
          <a:noFill/>
        </p:spPr>
        <p:txBody>
          <a:bodyPr wrap="none" rtlCol="0">
            <a:spAutoFit/>
          </a:bodyPr>
          <a:lstStyle/>
          <a:p>
            <a:r>
              <a:rPr kumimoji="1" lang="en-US" altLang="ja-JP" sz="1600" dirty="0" smtClean="0"/>
              <a:t>0+0+1=1 </a:t>
            </a:r>
            <a:r>
              <a:rPr kumimoji="1" lang="ja-JP" altLang="en-US" sz="1600" dirty="0" smtClean="0"/>
              <a:t>奇数なので </a:t>
            </a:r>
            <a:r>
              <a:rPr kumimoji="1" lang="en-US" altLang="ja-JP" sz="1600" dirty="0" smtClean="0"/>
              <a:t>1</a:t>
            </a:r>
            <a:endParaRPr kumimoji="1" lang="ja-JP" altLang="en-US" sz="1600" dirty="0" smtClean="0"/>
          </a:p>
        </p:txBody>
      </p:sp>
      <p:sp>
        <p:nvSpPr>
          <p:cNvPr id="16" name="右中かっこ 15"/>
          <p:cNvSpPr/>
          <p:nvPr/>
        </p:nvSpPr>
        <p:spPr>
          <a:xfrm>
            <a:off x="6624228" y="3717032"/>
            <a:ext cx="144016" cy="68407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6840252" y="3897052"/>
            <a:ext cx="497252" cy="338554"/>
          </a:xfrm>
          <a:prstGeom prst="rect">
            <a:avLst/>
          </a:prstGeom>
          <a:noFill/>
        </p:spPr>
        <p:txBody>
          <a:bodyPr wrap="none" rtlCol="0">
            <a:spAutoFit/>
          </a:bodyPr>
          <a:lstStyle/>
          <a:p>
            <a:r>
              <a:rPr kumimoji="1" lang="en-US" altLang="ja-JP" sz="1600" dirty="0" smtClean="0">
                <a:solidFill>
                  <a:srgbClr val="FF0000"/>
                </a:solidFill>
              </a:rPr>
              <a:t>101</a:t>
            </a:r>
            <a:endParaRPr kumimoji="1" lang="ja-JP" altLang="en-US" sz="1600" dirty="0" smtClean="0">
              <a:solidFill>
                <a:srgbClr val="FF0000"/>
              </a:solidFill>
            </a:endParaRPr>
          </a:p>
        </p:txBody>
      </p:sp>
      <p:sp>
        <p:nvSpPr>
          <p:cNvPr id="18" name="テキスト ボックス 17"/>
          <p:cNvSpPr txBox="1"/>
          <p:nvPr/>
        </p:nvSpPr>
        <p:spPr>
          <a:xfrm>
            <a:off x="6840252" y="4149080"/>
            <a:ext cx="1056700" cy="338554"/>
          </a:xfrm>
          <a:prstGeom prst="rect">
            <a:avLst/>
          </a:prstGeom>
          <a:noFill/>
        </p:spPr>
        <p:txBody>
          <a:bodyPr wrap="none" rtlCol="0">
            <a:spAutoFit/>
          </a:bodyPr>
          <a:lstStyle/>
          <a:p>
            <a:r>
              <a:rPr kumimoji="1" lang="ja-JP" altLang="en-US" sz="1600" dirty="0" smtClean="0"/>
              <a:t>検査ビット</a:t>
            </a:r>
          </a:p>
        </p:txBody>
      </p:sp>
      <p:sp>
        <p:nvSpPr>
          <p:cNvPr id="19" name="テキスト ボックス 18"/>
          <p:cNvSpPr txBox="1"/>
          <p:nvPr/>
        </p:nvSpPr>
        <p:spPr>
          <a:xfrm>
            <a:off x="3491880" y="4617132"/>
            <a:ext cx="1016625" cy="338554"/>
          </a:xfrm>
          <a:prstGeom prst="rect">
            <a:avLst/>
          </a:prstGeom>
          <a:noFill/>
        </p:spPr>
        <p:txBody>
          <a:bodyPr wrap="none" rtlCol="0">
            <a:spAutoFit/>
          </a:bodyPr>
          <a:lstStyle/>
          <a:p>
            <a:r>
              <a:rPr kumimoji="1" lang="en-US" altLang="ja-JP" sz="1600" dirty="0" smtClean="0"/>
              <a:t>1001+</a:t>
            </a:r>
            <a:r>
              <a:rPr kumimoji="1" lang="en-US" altLang="ja-JP" sz="1600" dirty="0" smtClean="0">
                <a:solidFill>
                  <a:srgbClr val="FF0000"/>
                </a:solidFill>
              </a:rPr>
              <a:t>101</a:t>
            </a:r>
            <a:endParaRPr kumimoji="1" lang="ja-JP" altLang="en-US" sz="1600" dirty="0" smtClean="0">
              <a:solidFill>
                <a:srgbClr val="FF0000"/>
              </a:solidFill>
            </a:endParaRPr>
          </a:p>
        </p:txBody>
      </p:sp>
      <p:sp>
        <p:nvSpPr>
          <p:cNvPr id="20" name="テキスト ボックス 19"/>
          <p:cNvSpPr txBox="1"/>
          <p:nvPr/>
        </p:nvSpPr>
        <p:spPr>
          <a:xfrm>
            <a:off x="1079612" y="4617132"/>
            <a:ext cx="2414444" cy="338554"/>
          </a:xfrm>
          <a:prstGeom prst="rect">
            <a:avLst/>
          </a:prstGeom>
          <a:noFill/>
        </p:spPr>
        <p:txBody>
          <a:bodyPr wrap="none" rtlCol="0">
            <a:spAutoFit/>
          </a:bodyPr>
          <a:lstStyle/>
          <a:p>
            <a:r>
              <a:rPr kumimoji="1" lang="ja-JP" altLang="en-US" sz="1600" dirty="0" smtClean="0"/>
              <a:t>末尾に検査ビットを加えて</a:t>
            </a:r>
          </a:p>
        </p:txBody>
      </p:sp>
      <p:sp>
        <p:nvSpPr>
          <p:cNvPr id="21" name="テキスト ボックス 20"/>
          <p:cNvSpPr txBox="1"/>
          <p:nvPr/>
        </p:nvSpPr>
        <p:spPr>
          <a:xfrm>
            <a:off x="4572000" y="4631650"/>
            <a:ext cx="1095172" cy="338554"/>
          </a:xfrm>
          <a:prstGeom prst="rect">
            <a:avLst/>
          </a:prstGeom>
          <a:noFill/>
        </p:spPr>
        <p:txBody>
          <a:bodyPr wrap="none" rtlCol="0">
            <a:spAutoFit/>
          </a:bodyPr>
          <a:lstStyle/>
          <a:p>
            <a:r>
              <a:rPr kumimoji="1" lang="ja-JP" altLang="en-US" sz="1600" dirty="0" smtClean="0"/>
              <a:t>として送信</a:t>
            </a:r>
          </a:p>
        </p:txBody>
      </p:sp>
      <p:sp>
        <p:nvSpPr>
          <p:cNvPr id="22" name="テキスト ボックス 21"/>
          <p:cNvSpPr txBox="1"/>
          <p:nvPr/>
        </p:nvSpPr>
        <p:spPr>
          <a:xfrm>
            <a:off x="611560" y="5049180"/>
            <a:ext cx="7920880" cy="1200329"/>
          </a:xfrm>
          <a:prstGeom prst="rect">
            <a:avLst/>
          </a:prstGeom>
          <a:noFill/>
        </p:spPr>
        <p:txBody>
          <a:bodyPr wrap="square" rtlCol="0">
            <a:spAutoFit/>
          </a:bodyPr>
          <a:lstStyle/>
          <a:p>
            <a:r>
              <a:rPr kumimoji="1" lang="ja-JP" altLang="en-US" dirty="0" smtClean="0"/>
              <a:t>この</a:t>
            </a:r>
            <a:r>
              <a:rPr lang="ja-JP" altLang="en-US" dirty="0" smtClean="0"/>
              <a:t>場合、送りたい情報のどのビットがエラーとなっても、検査ビットを用いてその箇所を特定でき、その場で修正が可能。</a:t>
            </a:r>
            <a:r>
              <a:rPr kumimoji="1" lang="ja-JP" altLang="en-US" dirty="0" smtClean="0"/>
              <a:t>ただし、送りたい情報と検査ビットが共にエラーとなった場合は修正不可能。また、送りたい情報に対して検査ビットが長いので、伝送効率が低いのが欠点。</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2440" y="272262"/>
            <a:ext cx="2339102" cy="523220"/>
          </a:xfrm>
        </p:spPr>
        <p:txBody>
          <a:bodyPr wrap="none">
            <a:spAutoFit/>
          </a:bodyPr>
          <a:lstStyle/>
          <a:p>
            <a:r>
              <a:rPr lang="ja-JP" altLang="en-US" sz="2800" dirty="0" smtClean="0"/>
              <a:t>通信路符号化</a:t>
            </a:r>
            <a:endParaRPr kumimoji="1" lang="ja-JP" altLang="en-US" sz="2800" dirty="0"/>
          </a:p>
        </p:txBody>
      </p:sp>
      <p:sp>
        <p:nvSpPr>
          <p:cNvPr id="3" name="テキスト ボックス 2"/>
          <p:cNvSpPr txBox="1"/>
          <p:nvPr/>
        </p:nvSpPr>
        <p:spPr>
          <a:xfrm>
            <a:off x="1155174" y="4139788"/>
            <a:ext cx="4667240" cy="369332"/>
          </a:xfrm>
          <a:prstGeom prst="rect">
            <a:avLst/>
          </a:prstGeom>
          <a:noFill/>
        </p:spPr>
        <p:txBody>
          <a:bodyPr wrap="none" rtlCol="0">
            <a:spAutoFit/>
          </a:bodyPr>
          <a:lstStyle/>
          <a:p>
            <a:r>
              <a:rPr kumimoji="1" lang="en-US" altLang="ja-JP" dirty="0" smtClean="0"/>
              <a:t>1)</a:t>
            </a:r>
            <a:r>
              <a:rPr kumimoji="1" lang="ja-JP" altLang="en-US" dirty="0" smtClean="0"/>
              <a:t> 誤り訂正符号 </a:t>
            </a:r>
            <a:r>
              <a:rPr kumimoji="1" lang="en-US" altLang="ja-JP" dirty="0" smtClean="0"/>
              <a:t>FEC (Forward Error Correction)</a:t>
            </a:r>
            <a:endParaRPr kumimoji="1" lang="ja-JP" altLang="en-US" dirty="0" smtClean="0"/>
          </a:p>
        </p:txBody>
      </p:sp>
      <p:sp>
        <p:nvSpPr>
          <p:cNvPr id="5" name="テキスト ボックス 4"/>
          <p:cNvSpPr txBox="1"/>
          <p:nvPr/>
        </p:nvSpPr>
        <p:spPr>
          <a:xfrm>
            <a:off x="1155174" y="4571836"/>
            <a:ext cx="4951868" cy="369332"/>
          </a:xfrm>
          <a:prstGeom prst="rect">
            <a:avLst/>
          </a:prstGeom>
          <a:noFill/>
        </p:spPr>
        <p:txBody>
          <a:bodyPr wrap="none" rtlCol="0">
            <a:spAutoFit/>
          </a:bodyPr>
          <a:lstStyle/>
          <a:p>
            <a:r>
              <a:rPr kumimoji="1" lang="en-US" altLang="ja-JP" dirty="0" smtClean="0"/>
              <a:t>2)</a:t>
            </a:r>
            <a:r>
              <a:rPr kumimoji="1" lang="ja-JP" altLang="en-US" dirty="0" smtClean="0"/>
              <a:t> 自動再送制御 </a:t>
            </a:r>
            <a:r>
              <a:rPr kumimoji="1" lang="en-US" altLang="ja-JP" dirty="0" smtClean="0"/>
              <a:t>ARQ (Automatic Repeat Request)</a:t>
            </a:r>
            <a:endParaRPr kumimoji="1" lang="ja-JP" altLang="en-US" dirty="0" smtClean="0"/>
          </a:p>
        </p:txBody>
      </p:sp>
      <p:sp>
        <p:nvSpPr>
          <p:cNvPr id="6" name="テキスト ボックス 5"/>
          <p:cNvSpPr txBox="1"/>
          <p:nvPr/>
        </p:nvSpPr>
        <p:spPr>
          <a:xfrm>
            <a:off x="975154" y="3244334"/>
            <a:ext cx="5973110" cy="369332"/>
          </a:xfrm>
          <a:prstGeom prst="rect">
            <a:avLst/>
          </a:prstGeom>
          <a:noFill/>
        </p:spPr>
        <p:txBody>
          <a:bodyPr wrap="none" rtlCol="0">
            <a:spAutoFit/>
          </a:bodyPr>
          <a:lstStyle/>
          <a:p>
            <a:r>
              <a:rPr lang="ja-JP" altLang="en-US" dirty="0" smtClean="0"/>
              <a:t>情報源符号化</a:t>
            </a:r>
            <a:r>
              <a:rPr lang="en-US" altLang="ja-JP" dirty="0" smtClean="0"/>
              <a:t>:</a:t>
            </a:r>
            <a:r>
              <a:rPr lang="ja-JP" altLang="en-US" dirty="0" smtClean="0"/>
              <a:t> サンプリングや量子化によるデジタル符号化</a:t>
            </a:r>
            <a:endParaRPr kumimoji="1" lang="ja-JP" altLang="en-US" dirty="0" smtClean="0"/>
          </a:p>
        </p:txBody>
      </p:sp>
      <p:sp>
        <p:nvSpPr>
          <p:cNvPr id="8" name="テキスト ボックス 7"/>
          <p:cNvSpPr txBox="1"/>
          <p:nvPr/>
        </p:nvSpPr>
        <p:spPr>
          <a:xfrm>
            <a:off x="3869158" y="2528900"/>
            <a:ext cx="1386918" cy="338554"/>
          </a:xfrm>
          <a:prstGeom prst="rect">
            <a:avLst/>
          </a:prstGeom>
          <a:noFill/>
        </p:spPr>
        <p:txBody>
          <a:bodyPr wrap="none" rtlCol="0">
            <a:spAutoFit/>
          </a:bodyPr>
          <a:lstStyle/>
          <a:p>
            <a:r>
              <a:rPr lang="ja-JP" altLang="en-US" sz="1600" dirty="0" smtClean="0"/>
              <a:t>通信路モデル</a:t>
            </a:r>
            <a:endParaRPr kumimoji="1" lang="ja-JP" altLang="en-US" sz="1600" dirty="0" smtClean="0"/>
          </a:p>
        </p:txBody>
      </p:sp>
      <p:sp>
        <p:nvSpPr>
          <p:cNvPr id="9" name="正方形/長方形 8"/>
          <p:cNvSpPr/>
          <p:nvPr/>
        </p:nvSpPr>
        <p:spPr>
          <a:xfrm>
            <a:off x="1259632"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情報源符号化</a:t>
            </a:r>
          </a:p>
        </p:txBody>
      </p:sp>
      <p:sp>
        <p:nvSpPr>
          <p:cNvPr id="10" name="正方形/長方形 9"/>
          <p:cNvSpPr/>
          <p:nvPr/>
        </p:nvSpPr>
        <p:spPr>
          <a:xfrm>
            <a:off x="2411856"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通信路符号化</a:t>
            </a:r>
          </a:p>
        </p:txBody>
      </p:sp>
      <p:sp>
        <p:nvSpPr>
          <p:cNvPr id="11" name="円柱 10"/>
          <p:cNvSpPr/>
          <p:nvPr/>
        </p:nvSpPr>
        <p:spPr>
          <a:xfrm rot="16200000">
            <a:off x="4391900" y="1088860"/>
            <a:ext cx="360000" cy="1800000"/>
          </a:xfrm>
          <a:prstGeom prst="ca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kumimoji="1" lang="ja-JP" altLang="en-US" dirty="0" smtClean="0">
                <a:solidFill>
                  <a:schemeClr val="tx1"/>
                </a:solidFill>
              </a:rPr>
              <a:t>通信路</a:t>
            </a:r>
          </a:p>
        </p:txBody>
      </p:sp>
      <p:cxnSp>
        <p:nvCxnSpPr>
          <p:cNvPr id="13" name="直線コネクタ 12"/>
          <p:cNvCxnSpPr/>
          <p:nvPr/>
        </p:nvCxnSpPr>
        <p:spPr>
          <a:xfrm>
            <a:off x="2123760" y="1988840"/>
            <a:ext cx="28800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275856" y="1988840"/>
            <a:ext cx="432048"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868144"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通信路復号</a:t>
            </a:r>
          </a:p>
        </p:txBody>
      </p:sp>
      <p:cxnSp>
        <p:nvCxnSpPr>
          <p:cNvPr id="17" name="直線コネクタ 16"/>
          <p:cNvCxnSpPr/>
          <p:nvPr/>
        </p:nvCxnSpPr>
        <p:spPr>
          <a:xfrm>
            <a:off x="5436096" y="1988840"/>
            <a:ext cx="432048"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732240" y="1988840"/>
            <a:ext cx="288000"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7020272" y="1736812"/>
            <a:ext cx="864000" cy="50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情報源復号</a:t>
            </a:r>
            <a:endParaRPr kumimoji="1" lang="ja-JP" altLang="en-US" sz="1600" dirty="0" smtClean="0">
              <a:solidFill>
                <a:schemeClr val="tx1"/>
              </a:solidFill>
            </a:endParaRPr>
          </a:p>
        </p:txBody>
      </p:sp>
      <p:sp>
        <p:nvSpPr>
          <p:cNvPr id="20" name="テキスト ボックス 19"/>
          <p:cNvSpPr txBox="1"/>
          <p:nvPr/>
        </p:nvSpPr>
        <p:spPr>
          <a:xfrm>
            <a:off x="975154" y="3753036"/>
            <a:ext cx="1632178" cy="369332"/>
          </a:xfrm>
          <a:prstGeom prst="rect">
            <a:avLst/>
          </a:prstGeom>
          <a:noFill/>
        </p:spPr>
        <p:txBody>
          <a:bodyPr wrap="none" rtlCol="0">
            <a:spAutoFit/>
          </a:bodyPr>
          <a:lstStyle/>
          <a:p>
            <a:r>
              <a:rPr lang="ja-JP" altLang="en-US" dirty="0" smtClean="0"/>
              <a:t>通信路符号化</a:t>
            </a:r>
            <a:r>
              <a:rPr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9476" y="272262"/>
            <a:ext cx="2945037" cy="523220"/>
          </a:xfrm>
        </p:spPr>
        <p:txBody>
          <a:bodyPr wrap="none">
            <a:spAutoFit/>
          </a:bodyPr>
          <a:lstStyle/>
          <a:p>
            <a:r>
              <a:rPr lang="ja-JP" altLang="en-US" sz="2800" dirty="0" smtClean="0"/>
              <a:t>データ通信の歴史</a:t>
            </a:r>
            <a:endParaRPr kumimoji="1" lang="ja-JP" altLang="en-US" sz="2800" dirty="0"/>
          </a:p>
        </p:txBody>
      </p:sp>
      <p:sp>
        <p:nvSpPr>
          <p:cNvPr id="9" name="テキスト ボックス 8"/>
          <p:cNvSpPr txBox="1"/>
          <p:nvPr/>
        </p:nvSpPr>
        <p:spPr>
          <a:xfrm>
            <a:off x="244312" y="3023664"/>
            <a:ext cx="6819496" cy="369332"/>
          </a:xfrm>
          <a:prstGeom prst="rect">
            <a:avLst/>
          </a:prstGeom>
          <a:noFill/>
        </p:spPr>
        <p:txBody>
          <a:bodyPr wrap="none" rtlCol="0">
            <a:spAutoFit/>
          </a:bodyPr>
          <a:lstStyle/>
          <a:p>
            <a:r>
              <a:rPr lang="en-US" altLang="ja-JP" dirty="0" smtClean="0"/>
              <a:t>1980</a:t>
            </a:r>
            <a:r>
              <a:rPr lang="ja-JP" altLang="en-US" dirty="0" smtClean="0"/>
              <a:t>年代は、</a:t>
            </a:r>
            <a:r>
              <a:rPr lang="ja-JP" altLang="en-US" dirty="0" smtClean="0">
                <a:solidFill>
                  <a:srgbClr val="FF0000"/>
                </a:solidFill>
              </a:rPr>
              <a:t>アナログ加入者電話回線を用いたデータ通信</a:t>
            </a:r>
            <a:r>
              <a:rPr lang="ja-JP" altLang="en-US" dirty="0" smtClean="0"/>
              <a:t>が登場</a:t>
            </a:r>
            <a:endParaRPr kumimoji="1" lang="ja-JP" altLang="en-US" dirty="0"/>
          </a:p>
        </p:txBody>
      </p:sp>
      <p:sp>
        <p:nvSpPr>
          <p:cNvPr id="10" name="テキスト ボックス 9"/>
          <p:cNvSpPr txBox="1"/>
          <p:nvPr/>
        </p:nvSpPr>
        <p:spPr>
          <a:xfrm>
            <a:off x="251520" y="3491716"/>
            <a:ext cx="7529497" cy="369332"/>
          </a:xfrm>
          <a:prstGeom prst="rect">
            <a:avLst/>
          </a:prstGeom>
          <a:noFill/>
        </p:spPr>
        <p:txBody>
          <a:bodyPr wrap="none" rtlCol="0">
            <a:spAutoFit/>
          </a:bodyPr>
          <a:lstStyle/>
          <a:p>
            <a:r>
              <a:rPr kumimoji="1" lang="en-US" altLang="ja-JP" dirty="0" smtClean="0"/>
              <a:t>1990</a:t>
            </a:r>
            <a:r>
              <a:rPr kumimoji="1" lang="ja-JP" altLang="en-US" dirty="0" smtClean="0"/>
              <a:t>年代は、</a:t>
            </a:r>
            <a:r>
              <a:rPr lang="ja-JP" altLang="en-US" dirty="0" smtClean="0"/>
              <a:t>加入者電話回線を用いた</a:t>
            </a:r>
            <a:r>
              <a:rPr lang="en-US" altLang="ja-JP" dirty="0" smtClean="0"/>
              <a:t>FAX</a:t>
            </a:r>
            <a:r>
              <a:rPr lang="ja-JP" altLang="en-US" dirty="0" smtClean="0"/>
              <a:t>や</a:t>
            </a:r>
            <a:r>
              <a:rPr lang="ja-JP" altLang="en-US" dirty="0" smtClean="0">
                <a:solidFill>
                  <a:srgbClr val="FF0000"/>
                </a:solidFill>
              </a:rPr>
              <a:t>パソコン通信</a:t>
            </a:r>
            <a:r>
              <a:rPr lang="ja-JP" altLang="en-US" dirty="0" smtClean="0"/>
              <a:t>が行われていた</a:t>
            </a:r>
            <a:endParaRPr kumimoji="1" lang="ja-JP" altLang="en-US" dirty="0"/>
          </a:p>
        </p:txBody>
      </p:sp>
      <p:sp>
        <p:nvSpPr>
          <p:cNvPr id="5" name="テキスト ボックス 4"/>
          <p:cNvSpPr txBox="1"/>
          <p:nvPr/>
        </p:nvSpPr>
        <p:spPr>
          <a:xfrm>
            <a:off x="244312" y="4653136"/>
            <a:ext cx="8661345" cy="369332"/>
          </a:xfrm>
          <a:prstGeom prst="rect">
            <a:avLst/>
          </a:prstGeom>
          <a:noFill/>
        </p:spPr>
        <p:txBody>
          <a:bodyPr wrap="none" rtlCol="0">
            <a:spAutoFit/>
          </a:bodyPr>
          <a:lstStyle/>
          <a:p>
            <a:r>
              <a:rPr lang="ja-JP" altLang="en-US" dirty="0" smtClean="0"/>
              <a:t>アナログの電話回線でデータ通信を行うためには、</a:t>
            </a:r>
            <a:r>
              <a:rPr lang="ja-JP" altLang="en-US" dirty="0" smtClean="0">
                <a:solidFill>
                  <a:srgbClr val="FF0000"/>
                </a:solidFill>
              </a:rPr>
              <a:t>モデム</a:t>
            </a:r>
            <a:r>
              <a:rPr lang="en-US" altLang="ja-JP" dirty="0" smtClean="0"/>
              <a:t>(MODEM: </a:t>
            </a:r>
            <a:r>
              <a:rPr lang="ja-JP" altLang="en-US" dirty="0" smtClean="0"/>
              <a:t>変復調装置</a:t>
            </a:r>
            <a:r>
              <a:rPr lang="en-US" altLang="ja-JP" dirty="0" smtClean="0"/>
              <a:t>)</a:t>
            </a:r>
            <a:r>
              <a:rPr lang="ja-JP" altLang="en-US" dirty="0" smtClean="0"/>
              <a:t>が必要</a:t>
            </a:r>
            <a:endParaRPr kumimoji="1" lang="ja-JP" altLang="en-US" dirty="0"/>
          </a:p>
        </p:txBody>
      </p:sp>
      <p:sp>
        <p:nvSpPr>
          <p:cNvPr id="7" name="テキスト ボックス 6"/>
          <p:cNvSpPr txBox="1"/>
          <p:nvPr/>
        </p:nvSpPr>
        <p:spPr>
          <a:xfrm>
            <a:off x="243509" y="980728"/>
            <a:ext cx="8533751" cy="646331"/>
          </a:xfrm>
          <a:prstGeom prst="rect">
            <a:avLst/>
          </a:prstGeom>
          <a:noFill/>
        </p:spPr>
        <p:txBody>
          <a:bodyPr wrap="square" rtlCol="0">
            <a:spAutoFit/>
          </a:bodyPr>
          <a:lstStyle/>
          <a:p>
            <a:r>
              <a:rPr kumimoji="1" lang="en-US" altLang="ja-JP" dirty="0" smtClean="0"/>
              <a:t>1837</a:t>
            </a:r>
            <a:r>
              <a:rPr kumimoji="1" lang="ja-JP" altLang="en-US" dirty="0" smtClean="0"/>
              <a:t>年、米国の画家モース</a:t>
            </a:r>
            <a:r>
              <a:rPr lang="en-US" altLang="ja-JP" dirty="0" smtClean="0"/>
              <a:t>(Samuel Finley Breese Morse)</a:t>
            </a:r>
            <a:r>
              <a:rPr kumimoji="1" lang="ja-JP" altLang="en-US" dirty="0" smtClean="0"/>
              <a:t>による</a:t>
            </a:r>
            <a:r>
              <a:rPr kumimoji="1" lang="ja-JP" altLang="en-US" dirty="0" smtClean="0">
                <a:solidFill>
                  <a:srgbClr val="FF0000"/>
                </a:solidFill>
              </a:rPr>
              <a:t>モールス符号の発明</a:t>
            </a:r>
            <a:r>
              <a:rPr lang="ja-JP" altLang="en-US" dirty="0" smtClean="0"/>
              <a:t>と、それを用いた</a:t>
            </a:r>
            <a:r>
              <a:rPr lang="ja-JP" altLang="en-US" dirty="0" smtClean="0">
                <a:solidFill>
                  <a:srgbClr val="FF0000"/>
                </a:solidFill>
              </a:rPr>
              <a:t>電信</a:t>
            </a:r>
            <a:r>
              <a:rPr lang="ja-JP" altLang="en-US" dirty="0" smtClean="0"/>
              <a:t>による電報</a:t>
            </a:r>
            <a:r>
              <a:rPr lang="en-US" altLang="ja-JP" dirty="0" smtClean="0"/>
              <a:t>(</a:t>
            </a:r>
            <a:r>
              <a:rPr lang="ja-JP" altLang="en-US" dirty="0" smtClean="0">
                <a:solidFill>
                  <a:srgbClr val="FF0000"/>
                </a:solidFill>
              </a:rPr>
              <a:t>文字データ通信</a:t>
            </a:r>
            <a:r>
              <a:rPr lang="en-US" altLang="ja-JP" dirty="0" smtClean="0"/>
              <a:t>)</a:t>
            </a:r>
            <a:r>
              <a:rPr lang="ja-JP" altLang="en-US" dirty="0" smtClean="0"/>
              <a:t>の開始</a:t>
            </a:r>
            <a:endParaRPr kumimoji="1" lang="ja-JP" altLang="en-US" dirty="0"/>
          </a:p>
        </p:txBody>
      </p:sp>
      <p:sp>
        <p:nvSpPr>
          <p:cNvPr id="12" name="テキスト ボックス 11"/>
          <p:cNvSpPr txBox="1"/>
          <p:nvPr/>
        </p:nvSpPr>
        <p:spPr>
          <a:xfrm>
            <a:off x="244820" y="3897052"/>
            <a:ext cx="8712460" cy="646331"/>
          </a:xfrm>
          <a:prstGeom prst="rect">
            <a:avLst/>
          </a:prstGeom>
          <a:noFill/>
        </p:spPr>
        <p:txBody>
          <a:bodyPr wrap="square" rtlCol="0">
            <a:spAutoFit/>
          </a:bodyPr>
          <a:lstStyle/>
          <a:p>
            <a:r>
              <a:rPr kumimoji="1" lang="ja-JP" altLang="en-US" dirty="0" smtClean="0"/>
              <a:t>加入者電話網は、音声による会話の伝送を目的に設計されたものであり、必ずしもデータ通信に適したものではなかったが、広く普及していたので、これを使わない手はなかった</a:t>
            </a:r>
            <a:endParaRPr kumimoji="1" lang="ja-JP" altLang="en-US" dirty="0"/>
          </a:p>
        </p:txBody>
      </p:sp>
      <p:sp>
        <p:nvSpPr>
          <p:cNvPr id="11" name="テキスト ボックス 10"/>
          <p:cNvSpPr txBox="1"/>
          <p:nvPr/>
        </p:nvSpPr>
        <p:spPr>
          <a:xfrm>
            <a:off x="251252" y="5157192"/>
            <a:ext cx="5730671" cy="369332"/>
          </a:xfrm>
          <a:prstGeom prst="rect">
            <a:avLst/>
          </a:prstGeom>
          <a:noFill/>
        </p:spPr>
        <p:txBody>
          <a:bodyPr wrap="none" rtlCol="0">
            <a:spAutoFit/>
          </a:bodyPr>
          <a:lstStyle/>
          <a:p>
            <a:r>
              <a:rPr lang="en-US" altLang="ja-JP" dirty="0" smtClean="0"/>
              <a:t>1988</a:t>
            </a:r>
            <a:r>
              <a:rPr lang="ja-JP" altLang="en-US" dirty="0" smtClean="0"/>
              <a:t>年、 </a:t>
            </a:r>
            <a:r>
              <a:rPr lang="en-US" altLang="ja-JP" dirty="0" smtClean="0">
                <a:solidFill>
                  <a:srgbClr val="FF0000"/>
                </a:solidFill>
              </a:rPr>
              <a:t>ISDN</a:t>
            </a:r>
            <a:r>
              <a:rPr lang="ja-JP" altLang="en-US" dirty="0" smtClean="0"/>
              <a:t> </a:t>
            </a:r>
            <a:r>
              <a:rPr lang="en-US" altLang="ja-JP" dirty="0" smtClean="0"/>
              <a:t>(Integrated Services Digital Network)</a:t>
            </a:r>
            <a:r>
              <a:rPr lang="ja-JP" altLang="en-US" dirty="0" smtClean="0"/>
              <a:t>の登場</a:t>
            </a:r>
            <a:endParaRPr kumimoji="1" lang="ja-JP" altLang="en-US" dirty="0"/>
          </a:p>
        </p:txBody>
      </p:sp>
      <p:sp>
        <p:nvSpPr>
          <p:cNvPr id="14" name="テキスト ボックス 13"/>
          <p:cNvSpPr txBox="1"/>
          <p:nvPr/>
        </p:nvSpPr>
        <p:spPr>
          <a:xfrm>
            <a:off x="244313" y="1746104"/>
            <a:ext cx="8604956" cy="646331"/>
          </a:xfrm>
          <a:prstGeom prst="rect">
            <a:avLst/>
          </a:prstGeom>
          <a:noFill/>
        </p:spPr>
        <p:txBody>
          <a:bodyPr wrap="square" rtlCol="0">
            <a:spAutoFit/>
          </a:bodyPr>
          <a:lstStyle/>
          <a:p>
            <a:r>
              <a:rPr kumimoji="1" lang="en-US" altLang="ja-JP" dirty="0" smtClean="0"/>
              <a:t>1876</a:t>
            </a:r>
            <a:r>
              <a:rPr kumimoji="1" lang="ja-JP" altLang="en-US" dirty="0" smtClean="0"/>
              <a:t>年、グラハム・ベル</a:t>
            </a:r>
            <a:r>
              <a:rPr kumimoji="1" lang="en-US" altLang="ja-JP" dirty="0" smtClean="0"/>
              <a:t>(</a:t>
            </a:r>
            <a:r>
              <a:rPr lang="en-US" altLang="ja-JP" dirty="0" smtClean="0"/>
              <a:t>Alexander Graham Bell</a:t>
            </a:r>
            <a:r>
              <a:rPr kumimoji="1" lang="en-US" altLang="ja-JP" dirty="0" smtClean="0"/>
              <a:t>)</a:t>
            </a:r>
            <a:r>
              <a:rPr kumimoji="1" lang="ja-JP" altLang="en-US" dirty="0" smtClean="0"/>
              <a:t>が電話を発明</a:t>
            </a:r>
            <a:r>
              <a:rPr lang="ja-JP" altLang="en-US" dirty="0" smtClean="0"/>
              <a:t>し、その後音声通話による加入者電話網が全世界に張巡らされるようになる。</a:t>
            </a:r>
            <a:r>
              <a:rPr lang="en-US" altLang="ja-JP" dirty="0" smtClean="0"/>
              <a:t>(</a:t>
            </a:r>
            <a:r>
              <a:rPr lang="ja-JP" altLang="en-US" dirty="0" smtClean="0"/>
              <a:t>初期は、</a:t>
            </a:r>
            <a:r>
              <a:rPr lang="ja-JP" altLang="en-US" dirty="0" smtClean="0">
                <a:solidFill>
                  <a:srgbClr val="0000FF"/>
                </a:solidFill>
              </a:rPr>
              <a:t>アナログ信号伝送</a:t>
            </a:r>
            <a:r>
              <a:rPr lang="ja-JP" altLang="en-US" dirty="0" smtClean="0"/>
              <a:t>であった</a:t>
            </a:r>
            <a:r>
              <a:rPr lang="en-US" altLang="ja-JP" dirty="0" smtClean="0"/>
              <a:t>)</a:t>
            </a:r>
            <a:endParaRPr kumimoji="1" lang="en-US" altLang="ja-JP" dirty="0" smtClean="0"/>
          </a:p>
        </p:txBody>
      </p:sp>
      <p:sp>
        <p:nvSpPr>
          <p:cNvPr id="15" name="テキスト ボックス 14"/>
          <p:cNvSpPr txBox="1"/>
          <p:nvPr/>
        </p:nvSpPr>
        <p:spPr>
          <a:xfrm>
            <a:off x="251520" y="5661248"/>
            <a:ext cx="7231082" cy="369332"/>
          </a:xfrm>
          <a:prstGeom prst="rect">
            <a:avLst/>
          </a:prstGeom>
          <a:noFill/>
        </p:spPr>
        <p:txBody>
          <a:bodyPr wrap="none" rtlCol="0">
            <a:spAutoFit/>
          </a:bodyPr>
          <a:lstStyle/>
          <a:p>
            <a:r>
              <a:rPr lang="en-US" altLang="ja-JP" dirty="0" smtClean="0"/>
              <a:t>90</a:t>
            </a:r>
            <a:r>
              <a:rPr lang="ja-JP" altLang="en-US" dirty="0" smtClean="0"/>
              <a:t>年代後半、 </a:t>
            </a:r>
            <a:r>
              <a:rPr lang="en-US" altLang="ja-JP" dirty="0" smtClean="0">
                <a:solidFill>
                  <a:srgbClr val="FF0000"/>
                </a:solidFill>
              </a:rPr>
              <a:t>ADSL</a:t>
            </a:r>
            <a:r>
              <a:rPr lang="en-US" altLang="ja-JP" dirty="0" smtClean="0"/>
              <a:t>(</a:t>
            </a:r>
            <a:r>
              <a:rPr lang="en-US" altLang="ja-JP" dirty="0" err="1" smtClean="0"/>
              <a:t>xDSL</a:t>
            </a:r>
            <a:r>
              <a:rPr lang="en-US" altLang="ja-JP" dirty="0" smtClean="0"/>
              <a:t>)</a:t>
            </a:r>
            <a:r>
              <a:rPr lang="ja-JP" altLang="en-US" dirty="0" smtClean="0"/>
              <a:t>や</a:t>
            </a:r>
            <a:r>
              <a:rPr lang="en-US" altLang="ja-JP" dirty="0" smtClean="0"/>
              <a:t>CATV</a:t>
            </a:r>
            <a:r>
              <a:rPr lang="ja-JP" altLang="en-US" dirty="0" smtClean="0"/>
              <a:t>による高速インターネットアクセスの登場</a:t>
            </a:r>
            <a:endParaRPr kumimoji="1" lang="ja-JP" altLang="en-US" dirty="0"/>
          </a:p>
        </p:txBody>
      </p:sp>
      <p:sp>
        <p:nvSpPr>
          <p:cNvPr id="16" name="テキスト ボックス 15"/>
          <p:cNvSpPr txBox="1"/>
          <p:nvPr/>
        </p:nvSpPr>
        <p:spPr>
          <a:xfrm>
            <a:off x="251520" y="6156012"/>
            <a:ext cx="7024615" cy="369332"/>
          </a:xfrm>
          <a:prstGeom prst="rect">
            <a:avLst/>
          </a:prstGeom>
          <a:noFill/>
        </p:spPr>
        <p:txBody>
          <a:bodyPr wrap="none" rtlCol="0">
            <a:spAutoFit/>
          </a:bodyPr>
          <a:lstStyle/>
          <a:p>
            <a:r>
              <a:rPr lang="en-US" altLang="ja-JP" dirty="0" smtClean="0"/>
              <a:t>2001</a:t>
            </a:r>
            <a:r>
              <a:rPr lang="ja-JP" altLang="en-US" dirty="0" smtClean="0"/>
              <a:t>年、光ファイバー</a:t>
            </a:r>
            <a:r>
              <a:rPr lang="en-US" altLang="ja-JP" dirty="0" smtClean="0"/>
              <a:t>(</a:t>
            </a:r>
            <a:r>
              <a:rPr lang="en-US" altLang="ja-JP" dirty="0" smtClean="0">
                <a:solidFill>
                  <a:srgbClr val="FF0000"/>
                </a:solidFill>
              </a:rPr>
              <a:t>FTTH</a:t>
            </a:r>
            <a:r>
              <a:rPr lang="en-US" altLang="ja-JP" dirty="0" smtClean="0"/>
              <a:t>)</a:t>
            </a:r>
            <a:r>
              <a:rPr lang="ja-JP" altLang="en-US" dirty="0" smtClean="0"/>
              <a:t>による超高速インターネットアクセスの登場</a:t>
            </a:r>
            <a:endParaRPr kumimoji="1" lang="ja-JP" altLang="en-US" dirty="0"/>
          </a:p>
        </p:txBody>
      </p:sp>
      <p:sp>
        <p:nvSpPr>
          <p:cNvPr id="17" name="テキスト ボックス 16"/>
          <p:cNvSpPr txBox="1"/>
          <p:nvPr/>
        </p:nvSpPr>
        <p:spPr>
          <a:xfrm>
            <a:off x="243008" y="2528900"/>
            <a:ext cx="5245988" cy="369332"/>
          </a:xfrm>
          <a:prstGeom prst="rect">
            <a:avLst/>
          </a:prstGeom>
          <a:noFill/>
        </p:spPr>
        <p:txBody>
          <a:bodyPr wrap="none" rtlCol="0">
            <a:spAutoFit/>
          </a:bodyPr>
          <a:lstStyle/>
          <a:p>
            <a:r>
              <a:rPr lang="en-US" altLang="ja-JP" dirty="0" smtClean="0"/>
              <a:t>1969</a:t>
            </a:r>
            <a:r>
              <a:rPr lang="ja-JP" altLang="en-US" dirty="0" smtClean="0"/>
              <a:t>年、インターネットの祖先となる </a:t>
            </a:r>
            <a:r>
              <a:rPr lang="en-US" altLang="ja-JP" dirty="0" smtClean="0">
                <a:solidFill>
                  <a:srgbClr val="FF0000"/>
                </a:solidFill>
              </a:rPr>
              <a:t>ARPANET</a:t>
            </a:r>
            <a:r>
              <a:rPr lang="ja-JP" altLang="en-US" dirty="0" smtClean="0"/>
              <a:t>の登場</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38080" y="272262"/>
            <a:ext cx="1867819" cy="523220"/>
          </a:xfrm>
        </p:spPr>
        <p:txBody>
          <a:bodyPr wrap="none">
            <a:spAutoFit/>
          </a:bodyPr>
          <a:lstStyle/>
          <a:p>
            <a:r>
              <a:rPr lang="ja-JP" altLang="en-US" sz="2800" dirty="0" smtClean="0"/>
              <a:t>データ圧縮</a:t>
            </a:r>
            <a:endParaRPr kumimoji="1" lang="ja-JP" altLang="en-US" sz="2800" dirty="0"/>
          </a:p>
        </p:txBody>
      </p:sp>
      <p:sp>
        <p:nvSpPr>
          <p:cNvPr id="3" name="テキスト ボックス 2"/>
          <p:cNvSpPr txBox="1"/>
          <p:nvPr/>
        </p:nvSpPr>
        <p:spPr>
          <a:xfrm>
            <a:off x="611561" y="1016732"/>
            <a:ext cx="7920879" cy="1200329"/>
          </a:xfrm>
          <a:prstGeom prst="rect">
            <a:avLst/>
          </a:prstGeom>
          <a:noFill/>
        </p:spPr>
        <p:txBody>
          <a:bodyPr wrap="square" rtlCol="0">
            <a:spAutoFit/>
          </a:bodyPr>
          <a:lstStyle/>
          <a:p>
            <a:r>
              <a:rPr kumimoji="1" lang="ja-JP" altLang="en-US" dirty="0" smtClean="0"/>
              <a:t>データ伝送において、音や映像等の生のデジタルデータをそのまま</a:t>
            </a:r>
            <a:r>
              <a:rPr kumimoji="1" lang="en-US" altLang="ja-JP" dirty="0" smtClean="0"/>
              <a:t>(</a:t>
            </a:r>
            <a:r>
              <a:rPr kumimoji="1" lang="ja-JP" altLang="en-US" dirty="0" smtClean="0"/>
              <a:t>非圧縮</a:t>
            </a:r>
            <a:r>
              <a:rPr kumimoji="1" lang="en-US" altLang="ja-JP" dirty="0" smtClean="0"/>
              <a:t>)</a:t>
            </a:r>
            <a:r>
              <a:rPr kumimoji="1" lang="ja-JP" altLang="en-US" dirty="0" smtClean="0"/>
              <a:t>伝送すると、高い伝送レートが必要となるが、情報を大きく損なわない範囲でデータを圧縮する</a:t>
            </a:r>
            <a:r>
              <a:rPr lang="ja-JP" altLang="en-US" dirty="0" smtClean="0"/>
              <a:t>と、伝送レートを低くできる。データ圧縮には、情報の種類</a:t>
            </a:r>
            <a:r>
              <a:rPr lang="en-US" altLang="ja-JP" dirty="0" smtClean="0"/>
              <a:t>(</a:t>
            </a:r>
            <a:r>
              <a:rPr lang="ja-JP" altLang="en-US" dirty="0" smtClean="0"/>
              <a:t>テキスト、音声、音楽、静止画像、動画等</a:t>
            </a:r>
            <a:r>
              <a:rPr lang="en-US" altLang="ja-JP" dirty="0" smtClean="0"/>
              <a:t>)</a:t>
            </a:r>
            <a:r>
              <a:rPr lang="ja-JP" altLang="en-US" dirty="0" smtClean="0"/>
              <a:t>によってそれぞれ適した様々な方式がある。</a:t>
            </a:r>
            <a:endParaRPr kumimoji="1" lang="ja-JP" altLang="en-US" dirty="0" smtClean="0"/>
          </a:p>
        </p:txBody>
      </p:sp>
      <p:sp>
        <p:nvSpPr>
          <p:cNvPr id="4" name="テキスト ボックス 3"/>
          <p:cNvSpPr txBox="1"/>
          <p:nvPr/>
        </p:nvSpPr>
        <p:spPr>
          <a:xfrm>
            <a:off x="577958" y="2384884"/>
            <a:ext cx="7988084" cy="1200329"/>
          </a:xfrm>
          <a:prstGeom prst="rect">
            <a:avLst/>
          </a:prstGeom>
          <a:noFill/>
        </p:spPr>
        <p:txBody>
          <a:bodyPr wrap="none" rtlCol="0">
            <a:spAutoFit/>
          </a:bodyPr>
          <a:lstStyle/>
          <a:p>
            <a:r>
              <a:rPr kumimoji="1" lang="ja-JP" altLang="en-US" u="sng" dirty="0" smtClean="0"/>
              <a:t>文字データの場合</a:t>
            </a:r>
          </a:p>
          <a:p>
            <a:r>
              <a:rPr kumimoji="1" lang="en-US" altLang="ja-JP" dirty="0" smtClean="0"/>
              <a:t>1) </a:t>
            </a:r>
            <a:r>
              <a:rPr kumimoji="1" lang="ja-JP" altLang="en-US" dirty="0" smtClean="0"/>
              <a:t>同一文字が連続する場合は、その文字と、文字の個数に変換する</a:t>
            </a:r>
          </a:p>
          <a:p>
            <a:r>
              <a:rPr lang="en-US" altLang="ja-JP" dirty="0" smtClean="0"/>
              <a:t>2) </a:t>
            </a:r>
            <a:r>
              <a:rPr lang="ja-JP" altLang="en-US" dirty="0" smtClean="0"/>
              <a:t>文字の発生頻度を調べて、頻度の高い文字をビット数が短くなるように変換し、</a:t>
            </a:r>
          </a:p>
          <a:p>
            <a:r>
              <a:rPr kumimoji="1" lang="ja-JP" altLang="en-US" dirty="0" smtClean="0"/>
              <a:t>	それに変換表を付属させる。</a:t>
            </a:r>
            <a:r>
              <a:rPr kumimoji="1" lang="en-US" altLang="ja-JP" dirty="0" smtClean="0"/>
              <a:t>(</a:t>
            </a:r>
            <a:r>
              <a:rPr kumimoji="1" lang="ja-JP" altLang="en-US" dirty="0" smtClean="0"/>
              <a:t>ハフマン符号化</a:t>
            </a:r>
            <a:r>
              <a:rPr kumimoji="1" lang="en-US" altLang="ja-JP" dirty="0" smtClean="0"/>
              <a:t>)</a:t>
            </a:r>
            <a:endParaRPr kumimoji="1" lang="ja-JP" altLang="en-US" dirty="0" smtClean="0"/>
          </a:p>
        </p:txBody>
      </p:sp>
      <p:sp>
        <p:nvSpPr>
          <p:cNvPr id="5" name="テキスト ボックス 4"/>
          <p:cNvSpPr txBox="1"/>
          <p:nvPr/>
        </p:nvSpPr>
        <p:spPr>
          <a:xfrm>
            <a:off x="575556" y="5651956"/>
            <a:ext cx="6490879" cy="369332"/>
          </a:xfrm>
          <a:prstGeom prst="rect">
            <a:avLst/>
          </a:prstGeom>
          <a:noFill/>
        </p:spPr>
        <p:txBody>
          <a:bodyPr wrap="none" rtlCol="0">
            <a:spAutoFit/>
          </a:bodyPr>
          <a:lstStyle/>
          <a:p>
            <a:r>
              <a:rPr kumimoji="1" lang="ja-JP" altLang="en-US" dirty="0" smtClean="0"/>
              <a:t>携帯電話の通信には、</a:t>
            </a:r>
            <a:r>
              <a:rPr kumimoji="1" lang="ja-JP" altLang="en-US" dirty="0" smtClean="0">
                <a:solidFill>
                  <a:srgbClr val="0000FF"/>
                </a:solidFill>
              </a:rPr>
              <a:t>音声符号化</a:t>
            </a:r>
            <a:r>
              <a:rPr kumimoji="1" lang="ja-JP" altLang="en-US" dirty="0" smtClean="0"/>
              <a:t>というデータ圧縮の方式もある</a:t>
            </a:r>
          </a:p>
        </p:txBody>
      </p:sp>
      <p:sp>
        <p:nvSpPr>
          <p:cNvPr id="6" name="テキスト ボックス 5"/>
          <p:cNvSpPr txBox="1"/>
          <p:nvPr/>
        </p:nvSpPr>
        <p:spPr>
          <a:xfrm>
            <a:off x="575557" y="3729229"/>
            <a:ext cx="8028892" cy="1754326"/>
          </a:xfrm>
          <a:prstGeom prst="rect">
            <a:avLst/>
          </a:prstGeom>
          <a:noFill/>
        </p:spPr>
        <p:txBody>
          <a:bodyPr wrap="square" rtlCol="0">
            <a:spAutoFit/>
          </a:bodyPr>
          <a:lstStyle/>
          <a:p>
            <a:r>
              <a:rPr lang="ja-JP" altLang="en-US" u="sng" dirty="0" smtClean="0"/>
              <a:t>画像データの場合</a:t>
            </a:r>
          </a:p>
          <a:p>
            <a:r>
              <a:rPr lang="ja-JP" altLang="en-US" dirty="0" smtClean="0"/>
              <a:t>静止画像は、隣り合うピクセルでは</a:t>
            </a:r>
            <a:r>
              <a:rPr lang="ja-JP" altLang="ja-JP" dirty="0" smtClean="0"/>
              <a:t>相互によく似ていることが多く</a:t>
            </a:r>
            <a:r>
              <a:rPr lang="en-US" altLang="ja-JP" dirty="0" smtClean="0"/>
              <a:t>(</a:t>
            </a:r>
            <a:r>
              <a:rPr lang="ja-JP" altLang="en-US" dirty="0" smtClean="0"/>
              <a:t>例えば青空の部分</a:t>
            </a:r>
            <a:r>
              <a:rPr lang="en-US" altLang="ja-JP" dirty="0" smtClean="0"/>
              <a:t>)</a:t>
            </a:r>
            <a:r>
              <a:rPr lang="ja-JP" altLang="ja-JP" dirty="0" err="1" smtClean="0"/>
              <a:t>、</a:t>
            </a:r>
            <a:r>
              <a:rPr lang="ja-JP" altLang="en-US" dirty="0" smtClean="0"/>
              <a:t>ピクセル</a:t>
            </a:r>
            <a:r>
              <a:rPr lang="ja-JP" altLang="ja-JP" dirty="0" smtClean="0"/>
              <a:t>間の差分だけを</a:t>
            </a:r>
            <a:r>
              <a:rPr lang="ja-JP" altLang="en-US" dirty="0" smtClean="0"/>
              <a:t>伝送</a:t>
            </a:r>
            <a:r>
              <a:rPr lang="ja-JP" altLang="ja-JP" dirty="0" smtClean="0"/>
              <a:t>する</a:t>
            </a:r>
            <a:endParaRPr lang="ja-JP" altLang="en-US" dirty="0" smtClean="0"/>
          </a:p>
          <a:p>
            <a:endParaRPr lang="ja-JP" altLang="en-US" dirty="0" smtClean="0"/>
          </a:p>
          <a:p>
            <a:r>
              <a:rPr lang="ja-JP" altLang="en-US" dirty="0" smtClean="0"/>
              <a:t>動画は、</a:t>
            </a:r>
            <a:r>
              <a:rPr lang="ja-JP" altLang="ja-JP" dirty="0" smtClean="0"/>
              <a:t>隣接するフレーム</a:t>
            </a:r>
            <a:r>
              <a:rPr lang="ja-JP" altLang="en-US" dirty="0" smtClean="0"/>
              <a:t>間の情報</a:t>
            </a:r>
            <a:r>
              <a:rPr lang="ja-JP" altLang="ja-JP" dirty="0" smtClean="0"/>
              <a:t>は相互によく似ていることが多く、フレーム間の差分だけを</a:t>
            </a:r>
            <a:r>
              <a:rPr lang="ja-JP" altLang="en-US" dirty="0" smtClean="0"/>
              <a:t>伝送</a:t>
            </a:r>
            <a:r>
              <a:rPr lang="ja-JP" altLang="ja-JP" dirty="0" smtClean="0"/>
              <a:t>する</a:t>
            </a:r>
            <a:endParaRPr kumimoji="1" lang="ja-JP"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61514" y="272262"/>
            <a:ext cx="1620957" cy="523220"/>
          </a:xfrm>
        </p:spPr>
        <p:txBody>
          <a:bodyPr wrap="none">
            <a:spAutoFit/>
          </a:bodyPr>
          <a:lstStyle/>
          <a:p>
            <a:r>
              <a:rPr lang="ja-JP" altLang="en-US" sz="2800" dirty="0" smtClean="0"/>
              <a:t>暗号通信</a:t>
            </a:r>
            <a:endParaRPr kumimoji="1" lang="ja-JP" altLang="en-US" sz="2800" dirty="0"/>
          </a:p>
        </p:txBody>
      </p:sp>
      <p:sp>
        <p:nvSpPr>
          <p:cNvPr id="4" name="テキスト ボックス 3"/>
          <p:cNvSpPr txBox="1"/>
          <p:nvPr/>
        </p:nvSpPr>
        <p:spPr>
          <a:xfrm>
            <a:off x="6444208" y="6416660"/>
            <a:ext cx="2340834" cy="369332"/>
          </a:xfrm>
          <a:prstGeom prst="rect">
            <a:avLst/>
          </a:prstGeom>
          <a:noFill/>
        </p:spPr>
        <p:txBody>
          <a:bodyPr wrap="none" rtlCol="0">
            <a:spAutoFit/>
          </a:bodyPr>
          <a:lstStyle/>
          <a:p>
            <a:r>
              <a:rPr lang="en-US" altLang="ja-JP" dirty="0" smtClean="0">
                <a:solidFill>
                  <a:prstClr val="black"/>
                </a:solidFill>
              </a:rPr>
              <a:t>RSA</a:t>
            </a:r>
            <a:r>
              <a:rPr lang="ja-JP" altLang="en-US" dirty="0" smtClean="0">
                <a:solidFill>
                  <a:prstClr val="black"/>
                </a:solidFill>
              </a:rPr>
              <a:t>暗号などが実用化</a:t>
            </a:r>
          </a:p>
        </p:txBody>
      </p:sp>
      <p:sp>
        <p:nvSpPr>
          <p:cNvPr id="5" name="テキスト ボックス 4"/>
          <p:cNvSpPr txBox="1"/>
          <p:nvPr/>
        </p:nvSpPr>
        <p:spPr>
          <a:xfrm>
            <a:off x="611560" y="3789040"/>
            <a:ext cx="1800493" cy="369332"/>
          </a:xfrm>
          <a:prstGeom prst="rect">
            <a:avLst/>
          </a:prstGeom>
          <a:noFill/>
        </p:spPr>
        <p:txBody>
          <a:bodyPr wrap="none" rtlCol="0">
            <a:spAutoFit/>
          </a:bodyPr>
          <a:lstStyle/>
          <a:p>
            <a:r>
              <a:rPr lang="ja-JP" altLang="en-US" dirty="0" smtClean="0">
                <a:solidFill>
                  <a:prstClr val="black"/>
                </a:solidFill>
              </a:rPr>
              <a:t>公開鍵暗号方式</a:t>
            </a:r>
          </a:p>
        </p:txBody>
      </p:sp>
      <p:sp>
        <p:nvSpPr>
          <p:cNvPr id="3" name="テキスト ボックス 2"/>
          <p:cNvSpPr txBox="1"/>
          <p:nvPr/>
        </p:nvSpPr>
        <p:spPr>
          <a:xfrm>
            <a:off x="1079612" y="6407032"/>
            <a:ext cx="2488630" cy="369332"/>
          </a:xfrm>
          <a:prstGeom prst="rect">
            <a:avLst/>
          </a:prstGeom>
          <a:noFill/>
        </p:spPr>
        <p:txBody>
          <a:bodyPr wrap="none" rtlCol="0">
            <a:spAutoFit/>
          </a:bodyPr>
          <a:lstStyle/>
          <a:p>
            <a:r>
              <a:rPr lang="en-US" altLang="ja-JP" dirty="0"/>
              <a:t>SSL(Secure Socket Layer)</a:t>
            </a:r>
            <a:endParaRPr kumimoji="1" lang="ja-JP" altLang="en-US" dirty="0" smtClean="0"/>
          </a:p>
        </p:txBody>
      </p:sp>
      <p:sp>
        <p:nvSpPr>
          <p:cNvPr id="6" name="テキスト ボックス 5"/>
          <p:cNvSpPr txBox="1"/>
          <p:nvPr/>
        </p:nvSpPr>
        <p:spPr>
          <a:xfrm>
            <a:off x="3887924" y="6416660"/>
            <a:ext cx="2238113" cy="369332"/>
          </a:xfrm>
          <a:prstGeom prst="rect">
            <a:avLst/>
          </a:prstGeom>
          <a:noFill/>
        </p:spPr>
        <p:txBody>
          <a:bodyPr wrap="none" rtlCol="0">
            <a:spAutoFit/>
          </a:bodyPr>
          <a:lstStyle/>
          <a:p>
            <a:r>
              <a:rPr lang="zh-TW" altLang="en-US" dirty="0"/>
              <a:t>公開鍵暗号方式</a:t>
            </a:r>
            <a:r>
              <a:rPr lang="en-US" altLang="zh-TW" dirty="0"/>
              <a:t>(PKI)</a:t>
            </a:r>
            <a:endParaRPr kumimoji="1" lang="ja-JP" altLang="en-US" dirty="0" smtClean="0"/>
          </a:p>
        </p:txBody>
      </p:sp>
      <p:sp>
        <p:nvSpPr>
          <p:cNvPr id="7" name="テキスト ボックス 6"/>
          <p:cNvSpPr txBox="1"/>
          <p:nvPr/>
        </p:nvSpPr>
        <p:spPr>
          <a:xfrm>
            <a:off x="611560" y="1520788"/>
            <a:ext cx="1800493" cy="369332"/>
          </a:xfrm>
          <a:prstGeom prst="rect">
            <a:avLst/>
          </a:prstGeom>
          <a:noFill/>
        </p:spPr>
        <p:txBody>
          <a:bodyPr wrap="none" rtlCol="0">
            <a:spAutoFit/>
          </a:bodyPr>
          <a:lstStyle/>
          <a:p>
            <a:r>
              <a:rPr lang="ja-JP" altLang="en-US" dirty="0" smtClean="0">
                <a:solidFill>
                  <a:prstClr val="black"/>
                </a:solidFill>
              </a:rPr>
              <a:t>共通鍵暗号方式</a:t>
            </a:r>
          </a:p>
        </p:txBody>
      </p:sp>
      <p:sp>
        <p:nvSpPr>
          <p:cNvPr id="8" name="テキスト ボックス 7"/>
          <p:cNvSpPr txBox="1"/>
          <p:nvPr/>
        </p:nvSpPr>
        <p:spPr>
          <a:xfrm>
            <a:off x="611560" y="800708"/>
            <a:ext cx="7884876" cy="646331"/>
          </a:xfrm>
          <a:prstGeom prst="rect">
            <a:avLst/>
          </a:prstGeom>
          <a:noFill/>
        </p:spPr>
        <p:txBody>
          <a:bodyPr wrap="square" rtlCol="0">
            <a:spAutoFit/>
          </a:bodyPr>
          <a:lstStyle/>
          <a:p>
            <a:r>
              <a:rPr lang="ja-JP" altLang="en-US" dirty="0" smtClean="0"/>
              <a:t>データ通信において、平文での通信ではパスワード等が</a:t>
            </a:r>
            <a:r>
              <a:rPr lang="ja-JP" altLang="en-US" dirty="0"/>
              <a:t>その</a:t>
            </a:r>
            <a:r>
              <a:rPr lang="ja-JP" altLang="en-US" dirty="0" smtClean="0"/>
              <a:t>ままネット上を流れ、盗聴</a:t>
            </a:r>
            <a:r>
              <a:rPr lang="ja-JP" altLang="en-US" dirty="0"/>
              <a:t>される可能性が</a:t>
            </a:r>
            <a:r>
              <a:rPr lang="ja-JP" altLang="en-US" dirty="0" smtClean="0"/>
              <a:t>ある。そこで、暗号化して送る暗号通信が重要となる。</a:t>
            </a:r>
            <a:endParaRPr kumimoji="1" lang="ja-JP" altLang="en-US" dirty="0" smtClean="0"/>
          </a:p>
        </p:txBody>
      </p:sp>
      <p:sp>
        <p:nvSpPr>
          <p:cNvPr id="10" name="テキスト ボックス 9"/>
          <p:cNvSpPr txBox="1"/>
          <p:nvPr/>
        </p:nvSpPr>
        <p:spPr>
          <a:xfrm>
            <a:off x="2485617" y="1520788"/>
            <a:ext cx="5578771" cy="369332"/>
          </a:xfrm>
          <a:prstGeom prst="rect">
            <a:avLst/>
          </a:prstGeom>
          <a:noFill/>
        </p:spPr>
        <p:txBody>
          <a:bodyPr wrap="none" rtlCol="0">
            <a:spAutoFit/>
          </a:bodyPr>
          <a:lstStyle/>
          <a:p>
            <a:r>
              <a:rPr lang="ja-JP" altLang="ja-JP" dirty="0"/>
              <a:t>暗号化と復号化に同一の（共通の）鍵を</a:t>
            </a:r>
            <a:r>
              <a:rPr lang="ja-JP" altLang="ja-JP" dirty="0" smtClean="0"/>
              <a:t>用いる</a:t>
            </a:r>
            <a:r>
              <a:rPr lang="ja-JP" altLang="en-US" dirty="0" smtClean="0"/>
              <a:t>暗号方式</a:t>
            </a:r>
            <a:endParaRPr kumimoji="1" lang="ja-JP" altLang="en-US" dirty="0" smtClean="0"/>
          </a:p>
        </p:txBody>
      </p:sp>
      <p:sp>
        <p:nvSpPr>
          <p:cNvPr id="11" name="テキスト ボックス 10"/>
          <p:cNvSpPr txBox="1"/>
          <p:nvPr/>
        </p:nvSpPr>
        <p:spPr>
          <a:xfrm>
            <a:off x="2483768" y="1844824"/>
            <a:ext cx="5616624" cy="646331"/>
          </a:xfrm>
          <a:prstGeom prst="rect">
            <a:avLst/>
          </a:prstGeom>
          <a:noFill/>
        </p:spPr>
        <p:txBody>
          <a:bodyPr wrap="square" rtlCol="0">
            <a:spAutoFit/>
          </a:bodyPr>
          <a:lstStyle/>
          <a:p>
            <a:r>
              <a:rPr lang="ja-JP" altLang="ja-JP" dirty="0" smtClean="0"/>
              <a:t>処理</a:t>
            </a:r>
            <a:r>
              <a:rPr lang="ja-JP" altLang="en-US" dirty="0" smtClean="0"/>
              <a:t>は</a:t>
            </a:r>
            <a:r>
              <a:rPr lang="ja-JP" altLang="ja-JP" dirty="0" smtClean="0"/>
              <a:t>高速</a:t>
            </a:r>
            <a:r>
              <a:rPr lang="ja-JP" altLang="ja-JP" dirty="0"/>
              <a:t>で</a:t>
            </a:r>
            <a:r>
              <a:rPr lang="ja-JP" altLang="ja-JP" dirty="0" smtClean="0"/>
              <a:t>ある</a:t>
            </a:r>
            <a:r>
              <a:rPr lang="ja-JP" altLang="en-US" dirty="0" smtClean="0"/>
              <a:t>が</a:t>
            </a:r>
            <a:r>
              <a:rPr lang="ja-JP" altLang="ja-JP" dirty="0" smtClean="0"/>
              <a:t>、鍵</a:t>
            </a:r>
            <a:r>
              <a:rPr lang="ja-JP" altLang="ja-JP" dirty="0"/>
              <a:t>の受け渡し</a:t>
            </a:r>
            <a:r>
              <a:rPr lang="ja-JP" altLang="ja-JP" dirty="0" smtClean="0"/>
              <a:t>に</a:t>
            </a:r>
            <a:r>
              <a:rPr lang="ja-JP" altLang="en-US" dirty="0" smtClean="0"/>
              <a:t>は</a:t>
            </a:r>
            <a:r>
              <a:rPr lang="ja-JP" altLang="ja-JP" dirty="0" smtClean="0"/>
              <a:t>注意</a:t>
            </a:r>
            <a:r>
              <a:rPr lang="ja-JP" altLang="ja-JP" dirty="0"/>
              <a:t>を</a:t>
            </a:r>
            <a:r>
              <a:rPr lang="ja-JP" altLang="ja-JP" dirty="0" smtClean="0"/>
              <a:t>要する</a:t>
            </a:r>
            <a:r>
              <a:rPr lang="ja-JP" altLang="en-US" dirty="0" smtClean="0"/>
              <a:t>。また、</a:t>
            </a:r>
            <a:r>
              <a:rPr lang="ja-JP" altLang="ja-JP" dirty="0" smtClean="0"/>
              <a:t>管理</a:t>
            </a:r>
            <a:r>
              <a:rPr lang="ja-JP" altLang="ja-JP" dirty="0"/>
              <a:t>すべき鍵の数が相手の分</a:t>
            </a:r>
            <a:r>
              <a:rPr lang="ja-JP" altLang="ja-JP" dirty="0" smtClean="0"/>
              <a:t>だけ</a:t>
            </a:r>
            <a:r>
              <a:rPr lang="ja-JP" altLang="en-US" dirty="0" smtClean="0"/>
              <a:t>必要と</a:t>
            </a:r>
            <a:r>
              <a:rPr lang="ja-JP" altLang="ja-JP" dirty="0" smtClean="0"/>
              <a:t>なる</a:t>
            </a:r>
            <a:r>
              <a:rPr lang="ja-JP" altLang="en-US" dirty="0" smtClean="0"/>
              <a:t>。</a:t>
            </a:r>
            <a:endParaRPr kumimoji="1" lang="ja-JP" altLang="en-US" dirty="0" smtClean="0"/>
          </a:p>
        </p:txBody>
      </p:sp>
      <p:sp>
        <p:nvSpPr>
          <p:cNvPr id="12" name="テキスト ボックス 11"/>
          <p:cNvSpPr txBox="1"/>
          <p:nvPr/>
        </p:nvSpPr>
        <p:spPr>
          <a:xfrm>
            <a:off x="2519772" y="3753036"/>
            <a:ext cx="6120680" cy="646331"/>
          </a:xfrm>
          <a:prstGeom prst="rect">
            <a:avLst/>
          </a:prstGeom>
          <a:noFill/>
        </p:spPr>
        <p:txBody>
          <a:bodyPr wrap="square" rtlCol="0">
            <a:spAutoFit/>
          </a:bodyPr>
          <a:lstStyle/>
          <a:p>
            <a:r>
              <a:rPr lang="ja-JP" altLang="en-US" dirty="0"/>
              <a:t>暗号化と</a:t>
            </a:r>
            <a:r>
              <a:rPr lang="ja-JP" altLang="en-US" dirty="0" smtClean="0"/>
              <a:t>復号化にペアを成す別の鍵を</a:t>
            </a:r>
            <a:r>
              <a:rPr lang="ja-JP" altLang="en-US" dirty="0"/>
              <a:t>使い、暗号化の為の</a:t>
            </a:r>
            <a:r>
              <a:rPr lang="ja-JP" altLang="en-US" dirty="0" smtClean="0"/>
              <a:t>鍵</a:t>
            </a:r>
            <a:r>
              <a:rPr lang="en-US" altLang="ja-JP" dirty="0" smtClean="0"/>
              <a:t>(</a:t>
            </a:r>
            <a:r>
              <a:rPr lang="ja-JP" altLang="en-US" dirty="0" smtClean="0"/>
              <a:t>公開</a:t>
            </a:r>
            <a:r>
              <a:rPr lang="ja-JP" altLang="en-US" dirty="0"/>
              <a:t>鍵</a:t>
            </a:r>
            <a:r>
              <a:rPr lang="en-US" altLang="ja-JP" dirty="0" smtClean="0"/>
              <a:t>)</a:t>
            </a:r>
            <a:r>
              <a:rPr lang="ja-JP" altLang="en-US" dirty="0" smtClean="0"/>
              <a:t>を公開し、秘密鍵で複合化する暗号</a:t>
            </a:r>
            <a:r>
              <a:rPr lang="ja-JP" altLang="en-US" dirty="0"/>
              <a:t>方式</a:t>
            </a:r>
            <a:endParaRPr kumimoji="1" lang="ja-JP" altLang="en-US" dirty="0" smtClean="0"/>
          </a:p>
        </p:txBody>
      </p:sp>
      <p:sp>
        <p:nvSpPr>
          <p:cNvPr id="13" name="テキスト ボックス 12"/>
          <p:cNvSpPr txBox="1"/>
          <p:nvPr/>
        </p:nvSpPr>
        <p:spPr>
          <a:xfrm>
            <a:off x="802947" y="2492896"/>
            <a:ext cx="7441461" cy="1200329"/>
          </a:xfrm>
          <a:prstGeom prst="rect">
            <a:avLst/>
          </a:prstGeom>
          <a:noFill/>
        </p:spPr>
        <p:txBody>
          <a:bodyPr wrap="none" rtlCol="0">
            <a:spAutoFit/>
          </a:bodyPr>
          <a:lstStyle/>
          <a:p>
            <a:r>
              <a:rPr lang="ja-JP" altLang="ja-JP" u="sng" dirty="0" smtClean="0"/>
              <a:t>暗号通信</a:t>
            </a:r>
            <a:r>
              <a:rPr lang="ja-JP" altLang="ja-JP" u="sng" dirty="0"/>
              <a:t>手順の概略</a:t>
            </a:r>
          </a:p>
          <a:p>
            <a:r>
              <a:rPr lang="ja-JP" altLang="en-US" dirty="0"/>
              <a:t>　</a:t>
            </a:r>
            <a:r>
              <a:rPr lang="en-US" altLang="ja-JP" dirty="0" smtClean="0"/>
              <a:t>1) </a:t>
            </a:r>
            <a:r>
              <a:rPr lang="ja-JP" altLang="ja-JP" dirty="0" smtClean="0"/>
              <a:t>受信者</a:t>
            </a:r>
            <a:r>
              <a:rPr lang="ja-JP" altLang="ja-JP" dirty="0"/>
              <a:t>は あらかじめ送信者に対して密かに共通</a:t>
            </a:r>
            <a:r>
              <a:rPr lang="ja-JP" altLang="ja-JP" dirty="0" smtClean="0"/>
              <a:t>鍵を</a:t>
            </a:r>
            <a:r>
              <a:rPr lang="ja-JP" altLang="ja-JP" dirty="0"/>
              <a:t>渡して</a:t>
            </a:r>
            <a:r>
              <a:rPr lang="ja-JP" altLang="ja-JP" dirty="0" smtClean="0"/>
              <a:t>おく</a:t>
            </a:r>
            <a:endParaRPr lang="ja-JP" altLang="ja-JP" dirty="0"/>
          </a:p>
          <a:p>
            <a:r>
              <a:rPr lang="ja-JP" altLang="en-US" dirty="0" smtClean="0"/>
              <a:t>　</a:t>
            </a:r>
            <a:r>
              <a:rPr lang="en-US" altLang="ja-JP" dirty="0" smtClean="0"/>
              <a:t>2) </a:t>
            </a:r>
            <a:r>
              <a:rPr lang="ja-JP" altLang="ja-JP" dirty="0" smtClean="0"/>
              <a:t>送信者は</a:t>
            </a:r>
            <a:r>
              <a:rPr lang="ja-JP" altLang="ja-JP" dirty="0"/>
              <a:t>共通鍵</a:t>
            </a:r>
            <a:r>
              <a:rPr lang="ja-JP" altLang="ja-JP" dirty="0" smtClean="0"/>
              <a:t>を</a:t>
            </a:r>
            <a:r>
              <a:rPr lang="ja-JP" altLang="ja-JP" dirty="0"/>
              <a:t>使ってメッセージを暗号化し、受信者に向かって</a:t>
            </a:r>
            <a:r>
              <a:rPr lang="ja-JP" altLang="ja-JP" dirty="0" smtClean="0"/>
              <a:t>送信</a:t>
            </a:r>
            <a:endParaRPr lang="ja-JP" altLang="ja-JP" dirty="0"/>
          </a:p>
          <a:p>
            <a:r>
              <a:rPr lang="ja-JP" altLang="en-US" dirty="0" smtClean="0"/>
              <a:t>　</a:t>
            </a:r>
            <a:r>
              <a:rPr lang="en-US" altLang="ja-JP" dirty="0" smtClean="0"/>
              <a:t>3) </a:t>
            </a:r>
            <a:r>
              <a:rPr lang="ja-JP" altLang="ja-JP" dirty="0" smtClean="0"/>
              <a:t>受信者は</a:t>
            </a:r>
            <a:r>
              <a:rPr lang="ja-JP" altLang="ja-JP" dirty="0"/>
              <a:t>共通鍵</a:t>
            </a:r>
            <a:r>
              <a:rPr lang="ja-JP" altLang="ja-JP" dirty="0" smtClean="0"/>
              <a:t>を</a:t>
            </a:r>
            <a:r>
              <a:rPr lang="ja-JP" altLang="ja-JP" dirty="0"/>
              <a:t>使って暗号文を復号し、メッセージを</a:t>
            </a:r>
            <a:r>
              <a:rPr lang="ja-JP" altLang="ja-JP" dirty="0" smtClean="0"/>
              <a:t>読む</a:t>
            </a:r>
            <a:endParaRPr kumimoji="1" lang="ja-JP" altLang="en-US" dirty="0" smtClean="0"/>
          </a:p>
        </p:txBody>
      </p:sp>
      <p:sp>
        <p:nvSpPr>
          <p:cNvPr id="14" name="テキスト ボックス 13"/>
          <p:cNvSpPr txBox="1"/>
          <p:nvPr/>
        </p:nvSpPr>
        <p:spPr>
          <a:xfrm>
            <a:off x="828092" y="4401108"/>
            <a:ext cx="7920372" cy="1477328"/>
          </a:xfrm>
          <a:prstGeom prst="rect">
            <a:avLst/>
          </a:prstGeom>
          <a:noFill/>
        </p:spPr>
        <p:txBody>
          <a:bodyPr wrap="square" rtlCol="0">
            <a:spAutoFit/>
          </a:bodyPr>
          <a:lstStyle/>
          <a:p>
            <a:pPr marL="265113" indent="-265113"/>
            <a:r>
              <a:rPr lang="ja-JP" altLang="ja-JP" u="sng" dirty="0"/>
              <a:t>暗号通信手順の概略</a:t>
            </a:r>
          </a:p>
          <a:p>
            <a:pPr marL="265113" indent="-265113"/>
            <a:r>
              <a:rPr lang="en-US" altLang="ja-JP" dirty="0" smtClean="0"/>
              <a:t>1)</a:t>
            </a:r>
            <a:r>
              <a:rPr lang="ja-JP" altLang="en-US" dirty="0" smtClean="0"/>
              <a:t> 受信者は暗号化</a:t>
            </a:r>
            <a:r>
              <a:rPr lang="ja-JP" altLang="en-US" dirty="0"/>
              <a:t>のための</a:t>
            </a:r>
            <a:r>
              <a:rPr lang="ja-JP" altLang="en-US" dirty="0" smtClean="0"/>
              <a:t>鍵</a:t>
            </a:r>
            <a:r>
              <a:rPr lang="ja-JP" altLang="en-US" dirty="0"/>
              <a:t>（</a:t>
            </a:r>
            <a:r>
              <a:rPr lang="ja-JP" altLang="en-US" dirty="0" smtClean="0"/>
              <a:t>公開</a:t>
            </a:r>
            <a:r>
              <a:rPr lang="ja-JP" altLang="en-US" dirty="0"/>
              <a:t>鍵</a:t>
            </a:r>
            <a:r>
              <a:rPr lang="ja-JP" altLang="en-US" dirty="0" smtClean="0"/>
              <a:t>）公開する</a:t>
            </a:r>
            <a:endParaRPr lang="ja-JP" altLang="en-US" dirty="0"/>
          </a:p>
          <a:p>
            <a:pPr marL="265113" indent="-265113"/>
            <a:r>
              <a:rPr lang="en-US" altLang="ja-JP" dirty="0" smtClean="0"/>
              <a:t>2) </a:t>
            </a:r>
            <a:r>
              <a:rPr lang="ja-JP" altLang="en-US" dirty="0" smtClean="0"/>
              <a:t>送信者は公開鍵を</a:t>
            </a:r>
            <a:r>
              <a:rPr lang="ja-JP" altLang="en-US" dirty="0"/>
              <a:t>使ってメッセージを暗号化して</a:t>
            </a:r>
            <a:r>
              <a:rPr lang="ja-JP" altLang="en-US" dirty="0" smtClean="0"/>
              <a:t>から</a:t>
            </a:r>
            <a:r>
              <a:rPr lang="ja-JP" altLang="en-US" dirty="0"/>
              <a:t>受信者に対して</a:t>
            </a:r>
            <a:r>
              <a:rPr lang="ja-JP" altLang="en-US" dirty="0" smtClean="0"/>
              <a:t>送信する</a:t>
            </a:r>
            <a:endParaRPr lang="ja-JP" altLang="en-US" dirty="0"/>
          </a:p>
          <a:p>
            <a:pPr marL="265113" indent="-265113"/>
            <a:r>
              <a:rPr lang="en-US" altLang="ja-JP" dirty="0" smtClean="0"/>
              <a:t>3) </a:t>
            </a:r>
            <a:r>
              <a:rPr lang="ja-JP" altLang="en-US" dirty="0" smtClean="0"/>
              <a:t>受信者は公開鍵と</a:t>
            </a:r>
            <a:r>
              <a:rPr lang="ja-JP" altLang="en-US" dirty="0"/>
              <a:t>対に</a:t>
            </a:r>
            <a:r>
              <a:rPr lang="ja-JP" altLang="en-US" dirty="0" smtClean="0"/>
              <a:t>なる復号</a:t>
            </a:r>
            <a:r>
              <a:rPr lang="ja-JP" altLang="en-US" dirty="0"/>
              <a:t>化</a:t>
            </a:r>
            <a:r>
              <a:rPr lang="ja-JP" altLang="en-US" dirty="0" smtClean="0"/>
              <a:t>の</a:t>
            </a:r>
            <a:r>
              <a:rPr lang="ja-JP" altLang="en-US" dirty="0"/>
              <a:t>ための</a:t>
            </a:r>
            <a:r>
              <a:rPr lang="ja-JP" altLang="en-US" dirty="0" smtClean="0"/>
              <a:t>鍵</a:t>
            </a:r>
            <a:r>
              <a:rPr lang="ja-JP" altLang="en-US" dirty="0"/>
              <a:t>（</a:t>
            </a:r>
            <a:r>
              <a:rPr lang="ja-JP" altLang="en-US" dirty="0" smtClean="0"/>
              <a:t>秘密</a:t>
            </a:r>
            <a:r>
              <a:rPr lang="ja-JP" altLang="en-US" dirty="0"/>
              <a:t>鍵</a:t>
            </a:r>
            <a:r>
              <a:rPr lang="ja-JP" altLang="en-US" dirty="0" smtClean="0"/>
              <a:t>）を</a:t>
            </a:r>
            <a:r>
              <a:rPr lang="ja-JP" altLang="en-US" dirty="0"/>
              <a:t>密かに</a:t>
            </a:r>
            <a:r>
              <a:rPr lang="ja-JP" altLang="en-US" dirty="0" smtClean="0"/>
              <a:t>持っており、この鍵を使って</a:t>
            </a:r>
            <a:r>
              <a:rPr lang="ja-JP" altLang="en-US" dirty="0"/>
              <a:t>受信内容を復号し、送信者からのメッセージを</a:t>
            </a:r>
            <a:r>
              <a:rPr lang="ja-JP" altLang="en-US" dirty="0" smtClean="0"/>
              <a:t>読む</a:t>
            </a:r>
            <a:endParaRPr kumimoji="1" lang="ja-JP" altLang="en-US" dirty="0" smtClean="0"/>
          </a:p>
        </p:txBody>
      </p:sp>
      <p:sp>
        <p:nvSpPr>
          <p:cNvPr id="15" name="テキスト ボックス 14"/>
          <p:cNvSpPr txBox="1"/>
          <p:nvPr/>
        </p:nvSpPr>
        <p:spPr>
          <a:xfrm>
            <a:off x="864096" y="5841268"/>
            <a:ext cx="8100392" cy="646331"/>
          </a:xfrm>
          <a:prstGeom prst="rect">
            <a:avLst/>
          </a:prstGeom>
          <a:noFill/>
        </p:spPr>
        <p:txBody>
          <a:bodyPr wrap="square" rtlCol="0">
            <a:spAutoFit/>
          </a:bodyPr>
          <a:lstStyle/>
          <a:p>
            <a:r>
              <a:rPr lang="ja-JP" altLang="en-US" dirty="0" smtClean="0"/>
              <a:t>この場合、たとえ盗聴されたとしても、</a:t>
            </a:r>
            <a:r>
              <a:rPr lang="ja-JP" altLang="en-US" dirty="0"/>
              <a:t>公開</a:t>
            </a:r>
            <a:r>
              <a:rPr lang="ja-JP" altLang="en-US" dirty="0" smtClean="0"/>
              <a:t>鍵から</a:t>
            </a:r>
            <a:r>
              <a:rPr lang="ja-JP" altLang="en-US" dirty="0"/>
              <a:t>秘密鍵</a:t>
            </a:r>
            <a:r>
              <a:rPr lang="ja-JP" altLang="en-US" dirty="0" smtClean="0"/>
              <a:t>を</a:t>
            </a:r>
            <a:r>
              <a:rPr lang="ja-JP" altLang="en-US" dirty="0"/>
              <a:t>割り出すこと</a:t>
            </a:r>
            <a:r>
              <a:rPr lang="ja-JP" altLang="en-US" dirty="0" smtClean="0"/>
              <a:t>は計算</a:t>
            </a:r>
            <a:r>
              <a:rPr lang="ja-JP" altLang="en-US" dirty="0"/>
              <a:t>時間の点</a:t>
            </a:r>
            <a:r>
              <a:rPr lang="ja-JP" altLang="en-US" dirty="0" smtClean="0"/>
              <a:t>から極めて困難。</a:t>
            </a:r>
            <a:r>
              <a:rPr lang="ja-JP" altLang="en-US" dirty="0"/>
              <a:t>そのため、暗号文</a:t>
            </a:r>
            <a:r>
              <a:rPr lang="ja-JP" altLang="en-US" dirty="0" smtClean="0"/>
              <a:t>を容易に復号化する</a:t>
            </a:r>
            <a:r>
              <a:rPr lang="ja-JP" altLang="en-US" dirty="0"/>
              <a:t>こと</a:t>
            </a:r>
            <a:r>
              <a:rPr lang="ja-JP" altLang="en-US" dirty="0" smtClean="0"/>
              <a:t>はできない</a:t>
            </a:r>
            <a:r>
              <a:rPr lang="ja-JP" altLang="en-US" dirty="0"/>
              <a:t>。</a:t>
            </a:r>
            <a:endParaRPr kumimoji="1" lang="ja-JP" altLang="en-US" dirty="0" smtClean="0"/>
          </a:p>
        </p:txBody>
      </p:sp>
    </p:spTree>
    <p:extLst>
      <p:ext uri="{BB962C8B-B14F-4D97-AF65-F5344CB8AC3E}">
        <p14:creationId xmlns:p14="http://schemas.microsoft.com/office/powerpoint/2010/main" val="1442329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20037" y="272262"/>
            <a:ext cx="4903908" cy="523220"/>
          </a:xfrm>
        </p:spPr>
        <p:txBody>
          <a:bodyPr wrap="none">
            <a:spAutoFit/>
          </a:bodyPr>
          <a:lstStyle/>
          <a:p>
            <a:r>
              <a:rPr lang="ja-JP" altLang="en-US" sz="2800" dirty="0" smtClean="0"/>
              <a:t>ベースバンド伝送と搬送波伝送</a:t>
            </a:r>
            <a:endParaRPr kumimoji="1" lang="ja-JP" altLang="en-US" sz="2800" dirty="0"/>
          </a:p>
        </p:txBody>
      </p:sp>
      <p:sp>
        <p:nvSpPr>
          <p:cNvPr id="3" name="テキスト ボックス 2"/>
          <p:cNvSpPr txBox="1"/>
          <p:nvPr/>
        </p:nvSpPr>
        <p:spPr>
          <a:xfrm>
            <a:off x="539552" y="1124744"/>
            <a:ext cx="8316924" cy="923330"/>
          </a:xfrm>
          <a:prstGeom prst="rect">
            <a:avLst/>
          </a:prstGeom>
          <a:noFill/>
        </p:spPr>
        <p:txBody>
          <a:bodyPr wrap="square" rtlCol="0">
            <a:spAutoFit/>
          </a:bodyPr>
          <a:lstStyle/>
          <a:p>
            <a:r>
              <a:rPr lang="ja-JP" altLang="en-US" dirty="0" smtClean="0"/>
              <a:t>音や映像等の情報を有する電気信号の周波数成分を</a:t>
            </a:r>
            <a:r>
              <a:rPr lang="ja-JP" altLang="en-US" dirty="0" smtClean="0">
                <a:solidFill>
                  <a:srgbClr val="0000FF"/>
                </a:solidFill>
              </a:rPr>
              <a:t>基底帯域</a:t>
            </a:r>
            <a:r>
              <a:rPr lang="en-US" altLang="ja-JP" dirty="0" smtClean="0">
                <a:solidFill>
                  <a:srgbClr val="0000FF"/>
                </a:solidFill>
              </a:rPr>
              <a:t>(</a:t>
            </a:r>
            <a:r>
              <a:rPr lang="ja-JP" altLang="en-US" dirty="0" smtClean="0">
                <a:solidFill>
                  <a:srgbClr val="0000FF"/>
                </a:solidFill>
              </a:rPr>
              <a:t>ベースバンド</a:t>
            </a:r>
            <a:r>
              <a:rPr lang="en-US" altLang="ja-JP" dirty="0" smtClean="0">
                <a:solidFill>
                  <a:srgbClr val="0000FF"/>
                </a:solidFill>
              </a:rPr>
              <a:t>)</a:t>
            </a:r>
            <a:r>
              <a:rPr lang="ja-JP" altLang="en-US" dirty="0" smtClean="0"/>
              <a:t>と言う。音声信号の周波数帯域は約</a:t>
            </a:r>
            <a:r>
              <a:rPr lang="en-US" altLang="ja-JP" dirty="0" smtClean="0"/>
              <a:t>4kHz</a:t>
            </a:r>
            <a:r>
              <a:rPr lang="ja-JP" altLang="en-US" dirty="0" err="1" smtClean="0"/>
              <a:t>、</a:t>
            </a:r>
            <a:r>
              <a:rPr lang="ja-JP" altLang="en-US" dirty="0" smtClean="0"/>
              <a:t>音楽信号の場合約</a:t>
            </a:r>
            <a:r>
              <a:rPr lang="en-US" altLang="ja-JP" dirty="0" smtClean="0"/>
              <a:t>15kHz</a:t>
            </a:r>
            <a:r>
              <a:rPr lang="ja-JP" altLang="en-US" dirty="0" err="1" smtClean="0"/>
              <a:t>、</a:t>
            </a:r>
            <a:r>
              <a:rPr lang="ja-JP" altLang="en-US" dirty="0" smtClean="0"/>
              <a:t>映像情報なら</a:t>
            </a:r>
            <a:r>
              <a:rPr lang="en-US" altLang="ja-JP" dirty="0" smtClean="0"/>
              <a:t>8MHz</a:t>
            </a:r>
            <a:r>
              <a:rPr lang="ja-JP" altLang="en-US" dirty="0" smtClean="0"/>
              <a:t>～と言ったように、情報の種類によって必要な伝送帯域は異なる。</a:t>
            </a:r>
            <a:endParaRPr lang="en-US" altLang="ja-JP" dirty="0" smtClean="0"/>
          </a:p>
        </p:txBody>
      </p:sp>
      <p:sp>
        <p:nvSpPr>
          <p:cNvPr id="5" name="テキスト ボックス 4"/>
          <p:cNvSpPr txBox="1"/>
          <p:nvPr/>
        </p:nvSpPr>
        <p:spPr>
          <a:xfrm>
            <a:off x="863580" y="2051556"/>
            <a:ext cx="5724644" cy="369332"/>
          </a:xfrm>
          <a:prstGeom prst="rect">
            <a:avLst/>
          </a:prstGeom>
          <a:noFill/>
        </p:spPr>
        <p:txBody>
          <a:bodyPr wrap="none" rtlCol="0">
            <a:spAutoFit/>
          </a:bodyPr>
          <a:lstStyle/>
          <a:p>
            <a:r>
              <a:rPr kumimoji="1" lang="ja-JP" altLang="en-US" dirty="0" smtClean="0"/>
              <a:t>この情報そのものを表す信号を</a:t>
            </a:r>
            <a:r>
              <a:rPr kumimoji="1" lang="ja-JP" altLang="en-US" dirty="0" smtClean="0">
                <a:solidFill>
                  <a:srgbClr val="0000FF"/>
                </a:solidFill>
              </a:rPr>
              <a:t>ベースバンド信号</a:t>
            </a:r>
            <a:r>
              <a:rPr kumimoji="1" lang="ja-JP" altLang="en-US" dirty="0" smtClean="0"/>
              <a:t>と呼ぶ。</a:t>
            </a:r>
          </a:p>
        </p:txBody>
      </p:sp>
      <p:sp>
        <p:nvSpPr>
          <p:cNvPr id="8" name="テキスト ボックス 7"/>
          <p:cNvSpPr txBox="1"/>
          <p:nvPr/>
        </p:nvSpPr>
        <p:spPr>
          <a:xfrm>
            <a:off x="539552" y="2564904"/>
            <a:ext cx="8081058" cy="369332"/>
          </a:xfrm>
          <a:prstGeom prst="rect">
            <a:avLst/>
          </a:prstGeom>
          <a:noFill/>
        </p:spPr>
        <p:txBody>
          <a:bodyPr wrap="none" rtlCol="0">
            <a:spAutoFit/>
          </a:bodyPr>
          <a:lstStyle/>
          <a:p>
            <a:r>
              <a:rPr kumimoji="1" lang="ja-JP" altLang="en-US" dirty="0" smtClean="0"/>
              <a:t>このベースバンド信号をそのまま電気信号として伝送する方式を</a:t>
            </a:r>
            <a:r>
              <a:rPr kumimoji="1" lang="ja-JP" altLang="en-US" dirty="0" smtClean="0">
                <a:solidFill>
                  <a:srgbClr val="0000FF"/>
                </a:solidFill>
              </a:rPr>
              <a:t>ベースバンド伝送</a:t>
            </a:r>
          </a:p>
        </p:txBody>
      </p:sp>
      <p:sp>
        <p:nvSpPr>
          <p:cNvPr id="9" name="テキスト ボックス 8"/>
          <p:cNvSpPr txBox="1"/>
          <p:nvPr/>
        </p:nvSpPr>
        <p:spPr>
          <a:xfrm>
            <a:off x="575556" y="3610761"/>
            <a:ext cx="8100900" cy="646331"/>
          </a:xfrm>
          <a:prstGeom prst="rect">
            <a:avLst/>
          </a:prstGeom>
          <a:noFill/>
        </p:spPr>
        <p:txBody>
          <a:bodyPr wrap="square" rtlCol="0">
            <a:spAutoFit/>
          </a:bodyPr>
          <a:lstStyle/>
          <a:p>
            <a:r>
              <a:rPr kumimoji="1" lang="ja-JP" altLang="en-US" dirty="0" smtClean="0">
                <a:solidFill>
                  <a:srgbClr val="0000FF"/>
                </a:solidFill>
              </a:rPr>
              <a:t>ベースバンド信号</a:t>
            </a:r>
            <a:r>
              <a:rPr kumimoji="1" lang="ja-JP" altLang="en-US" dirty="0" smtClean="0"/>
              <a:t>よりも</a:t>
            </a:r>
            <a:r>
              <a:rPr kumimoji="1" lang="en-US" altLang="ja-JP" dirty="0" smtClean="0"/>
              <a:t>(</a:t>
            </a:r>
            <a:r>
              <a:rPr kumimoji="1" lang="ja-JP" altLang="en-US" dirty="0" smtClean="0"/>
              <a:t>約１桁以上</a:t>
            </a:r>
            <a:r>
              <a:rPr kumimoji="1" lang="en-US" altLang="ja-JP" dirty="0" smtClean="0"/>
              <a:t>)</a:t>
            </a:r>
            <a:r>
              <a:rPr kumimoji="1" lang="ja-JP" altLang="en-US" dirty="0" smtClean="0"/>
              <a:t>周波数の高い電気信号</a:t>
            </a:r>
            <a:r>
              <a:rPr kumimoji="1" lang="en-US" altLang="ja-JP" dirty="0" smtClean="0"/>
              <a:t>(</a:t>
            </a:r>
            <a:r>
              <a:rPr lang="ja-JP" altLang="en-US" dirty="0" smtClean="0"/>
              <a:t>電波</a:t>
            </a:r>
            <a:r>
              <a:rPr lang="en-US" altLang="ja-JP" dirty="0" smtClean="0"/>
              <a:t>)</a:t>
            </a:r>
            <a:r>
              <a:rPr lang="ja-JP" altLang="en-US" dirty="0" smtClean="0"/>
              <a:t>や</a:t>
            </a:r>
            <a:r>
              <a:rPr kumimoji="1" lang="ja-JP" altLang="en-US" dirty="0" smtClean="0"/>
              <a:t>光波</a:t>
            </a:r>
            <a:r>
              <a:rPr kumimoji="1" lang="en-US" altLang="ja-JP" dirty="0" smtClean="0"/>
              <a:t>(</a:t>
            </a:r>
            <a:r>
              <a:rPr kumimoji="1" lang="ja-JP" altLang="en-US" dirty="0" smtClean="0">
                <a:solidFill>
                  <a:srgbClr val="0000FF"/>
                </a:solidFill>
              </a:rPr>
              <a:t>搬送波</a:t>
            </a:r>
            <a:r>
              <a:rPr kumimoji="1" lang="ja-JP" altLang="en-US" dirty="0" smtClean="0"/>
              <a:t>または</a:t>
            </a:r>
            <a:r>
              <a:rPr kumimoji="1" lang="ja-JP" altLang="en-US" dirty="0" smtClean="0">
                <a:solidFill>
                  <a:srgbClr val="0000FF"/>
                </a:solidFill>
              </a:rPr>
              <a:t>キャリヤ</a:t>
            </a:r>
            <a:r>
              <a:rPr kumimoji="1" lang="ja-JP" altLang="en-US" dirty="0" smtClean="0"/>
              <a:t>と呼ぶ</a:t>
            </a:r>
            <a:r>
              <a:rPr kumimoji="1" lang="en-US" altLang="ja-JP" dirty="0" smtClean="0"/>
              <a:t>)</a:t>
            </a:r>
            <a:r>
              <a:rPr kumimoji="1" lang="ja-JP" altLang="en-US" dirty="0" smtClean="0"/>
              <a:t>に情報を載せて伝送する方式を</a:t>
            </a:r>
            <a:r>
              <a:rPr kumimoji="1" lang="ja-JP" altLang="en-US" dirty="0" smtClean="0">
                <a:solidFill>
                  <a:srgbClr val="0000FF"/>
                </a:solidFill>
              </a:rPr>
              <a:t>搬送波</a:t>
            </a:r>
            <a:r>
              <a:rPr kumimoji="1" lang="en-US" altLang="ja-JP" dirty="0" smtClean="0">
                <a:solidFill>
                  <a:srgbClr val="0000FF"/>
                </a:solidFill>
              </a:rPr>
              <a:t>(</a:t>
            </a:r>
            <a:r>
              <a:rPr kumimoji="1" lang="ja-JP" altLang="en-US" dirty="0" smtClean="0">
                <a:solidFill>
                  <a:srgbClr val="0000FF"/>
                </a:solidFill>
              </a:rPr>
              <a:t>キャリヤ</a:t>
            </a:r>
            <a:r>
              <a:rPr kumimoji="1" lang="en-US" altLang="ja-JP" dirty="0" smtClean="0">
                <a:solidFill>
                  <a:srgbClr val="0000FF"/>
                </a:solidFill>
              </a:rPr>
              <a:t>)</a:t>
            </a:r>
            <a:r>
              <a:rPr kumimoji="1" lang="ja-JP" altLang="en-US" dirty="0" smtClean="0">
                <a:solidFill>
                  <a:srgbClr val="0000FF"/>
                </a:solidFill>
              </a:rPr>
              <a:t>伝送</a:t>
            </a:r>
            <a:r>
              <a:rPr kumimoji="1" lang="ja-JP" altLang="en-US" dirty="0" smtClean="0"/>
              <a:t>と言う。</a:t>
            </a:r>
          </a:p>
        </p:txBody>
      </p:sp>
      <p:sp>
        <p:nvSpPr>
          <p:cNvPr id="10" name="テキスト ボックス 9"/>
          <p:cNvSpPr txBox="1"/>
          <p:nvPr/>
        </p:nvSpPr>
        <p:spPr>
          <a:xfrm>
            <a:off x="863588" y="2951656"/>
            <a:ext cx="6839886" cy="369332"/>
          </a:xfrm>
          <a:prstGeom prst="rect">
            <a:avLst/>
          </a:prstGeom>
          <a:noFill/>
        </p:spPr>
        <p:txBody>
          <a:bodyPr wrap="none" rtlCol="0">
            <a:spAutoFit/>
          </a:bodyPr>
          <a:lstStyle/>
          <a:p>
            <a:r>
              <a:rPr lang="ja-JP" altLang="en-US" dirty="0" smtClean="0"/>
              <a:t>アナログ電話の加入者線、オーディオ機器を接続する</a:t>
            </a:r>
            <a:r>
              <a:rPr lang="en-US" altLang="ja-JP" dirty="0" smtClean="0"/>
              <a:t>RCA</a:t>
            </a:r>
            <a:r>
              <a:rPr lang="ja-JP" altLang="en-US" dirty="0" smtClean="0"/>
              <a:t>ケーブル等</a:t>
            </a:r>
            <a:endParaRPr kumimoji="1" lang="ja-JP" altLang="en-US" dirty="0" smtClean="0"/>
          </a:p>
        </p:txBody>
      </p:sp>
      <p:sp>
        <p:nvSpPr>
          <p:cNvPr id="11" name="テキスト ボックス 10"/>
          <p:cNvSpPr txBox="1"/>
          <p:nvPr/>
        </p:nvSpPr>
        <p:spPr>
          <a:xfrm>
            <a:off x="863588" y="4257092"/>
            <a:ext cx="4703532" cy="369332"/>
          </a:xfrm>
          <a:prstGeom prst="rect">
            <a:avLst/>
          </a:prstGeom>
          <a:noFill/>
        </p:spPr>
        <p:txBody>
          <a:bodyPr wrap="none" rtlCol="0">
            <a:spAutoFit/>
          </a:bodyPr>
          <a:lstStyle/>
          <a:p>
            <a:r>
              <a:rPr lang="en-US" altLang="ja-JP" dirty="0" smtClean="0"/>
              <a:t>TV</a:t>
            </a:r>
            <a:r>
              <a:rPr lang="ja-JP" altLang="en-US" dirty="0" smtClean="0"/>
              <a:t>やラジオその他多くの通信で使用されている</a:t>
            </a:r>
            <a:endParaRPr kumimoji="1" lang="ja-JP" altLang="en-US" dirty="0" smtClean="0"/>
          </a:p>
        </p:txBody>
      </p:sp>
      <p:sp>
        <p:nvSpPr>
          <p:cNvPr id="12" name="テキスト ボックス 11"/>
          <p:cNvSpPr txBox="1"/>
          <p:nvPr/>
        </p:nvSpPr>
        <p:spPr>
          <a:xfrm>
            <a:off x="583668" y="4869160"/>
            <a:ext cx="8081058" cy="369332"/>
          </a:xfrm>
          <a:prstGeom prst="rect">
            <a:avLst/>
          </a:prstGeom>
          <a:noFill/>
        </p:spPr>
        <p:txBody>
          <a:bodyPr wrap="none" rtlCol="0">
            <a:spAutoFit/>
          </a:bodyPr>
          <a:lstStyle/>
          <a:p>
            <a:r>
              <a:rPr kumimoji="1" lang="ja-JP" altLang="en-US" dirty="0" smtClean="0"/>
              <a:t>搬送波伝送では、複数のベースバンド信号を束ねて</a:t>
            </a:r>
            <a:r>
              <a:rPr kumimoji="1" lang="en-US" altLang="ja-JP" dirty="0" smtClean="0"/>
              <a:t>(</a:t>
            </a:r>
            <a:r>
              <a:rPr kumimoji="1" lang="ja-JP" altLang="en-US" dirty="0" smtClean="0">
                <a:solidFill>
                  <a:srgbClr val="0000FF"/>
                </a:solidFill>
              </a:rPr>
              <a:t>多重化</a:t>
            </a:r>
            <a:r>
              <a:rPr kumimoji="1" lang="en-US" altLang="ja-JP" dirty="0" smtClean="0"/>
              <a:t>)</a:t>
            </a:r>
            <a:r>
              <a:rPr kumimoji="1" lang="ja-JP" altLang="en-US" dirty="0" smtClean="0"/>
              <a:t>伝送することも可能</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02440" y="272262"/>
            <a:ext cx="2339103" cy="523220"/>
          </a:xfrm>
        </p:spPr>
        <p:txBody>
          <a:bodyPr wrap="none">
            <a:spAutoFit/>
          </a:bodyPr>
          <a:lstStyle/>
          <a:p>
            <a:r>
              <a:rPr kumimoji="1" lang="ja-JP" altLang="en-US" sz="2800" dirty="0" smtClean="0"/>
              <a:t>多重伝送方式</a:t>
            </a:r>
            <a:endParaRPr kumimoji="1" lang="ja-JP" altLang="en-US" sz="2800" dirty="0"/>
          </a:p>
        </p:txBody>
      </p:sp>
      <p:sp>
        <p:nvSpPr>
          <p:cNvPr id="23" name="テキスト ボックス 22"/>
          <p:cNvSpPr txBox="1"/>
          <p:nvPr/>
        </p:nvSpPr>
        <p:spPr>
          <a:xfrm>
            <a:off x="500258" y="980728"/>
            <a:ext cx="5007846" cy="369332"/>
          </a:xfrm>
          <a:prstGeom prst="rect">
            <a:avLst/>
          </a:prstGeom>
          <a:noFill/>
        </p:spPr>
        <p:txBody>
          <a:bodyPr wrap="none" rtlCol="0">
            <a:spAutoFit/>
          </a:bodyPr>
          <a:lstStyle/>
          <a:p>
            <a:r>
              <a:rPr kumimoji="1" lang="ja-JP" altLang="en-US" dirty="0" smtClean="0">
                <a:solidFill>
                  <a:srgbClr val="0000FF"/>
                </a:solidFill>
              </a:rPr>
              <a:t>時分割多重</a:t>
            </a:r>
            <a:r>
              <a:rPr kumimoji="1" lang="en-US" altLang="ja-JP" dirty="0" smtClean="0"/>
              <a:t>(TDM: Time-Division Multiplexing)</a:t>
            </a:r>
            <a:r>
              <a:rPr kumimoji="1" lang="ja-JP" altLang="en-US" dirty="0" smtClean="0"/>
              <a:t>方式</a:t>
            </a:r>
          </a:p>
        </p:txBody>
      </p:sp>
      <p:sp>
        <p:nvSpPr>
          <p:cNvPr id="42" name="Line 101"/>
          <p:cNvSpPr>
            <a:spLocks noChangeShapeType="1"/>
          </p:cNvSpPr>
          <p:nvPr/>
        </p:nvSpPr>
        <p:spPr bwMode="auto">
          <a:xfrm>
            <a:off x="792380" y="5759968"/>
            <a:ext cx="7200000" cy="0"/>
          </a:xfrm>
          <a:prstGeom prst="line">
            <a:avLst/>
          </a:prstGeom>
          <a:noFill/>
          <a:ln w="9525">
            <a:solidFill>
              <a:schemeClr val="tx1"/>
            </a:solidFill>
            <a:round/>
            <a:headEnd/>
            <a:tailEnd type="arrow" w="med" len="med"/>
          </a:ln>
        </p:spPr>
        <p:txBody>
          <a:bodyPr/>
          <a:lstStyle/>
          <a:p>
            <a:endParaRPr lang="ja-JP" altLang="en-US"/>
          </a:p>
        </p:txBody>
      </p:sp>
      <p:sp>
        <p:nvSpPr>
          <p:cNvPr id="43" name="Text Box 102"/>
          <p:cNvSpPr txBox="1">
            <a:spLocks noChangeArrowheads="1"/>
          </p:cNvSpPr>
          <p:nvPr/>
        </p:nvSpPr>
        <p:spPr bwMode="auto">
          <a:xfrm>
            <a:off x="7956376" y="5579948"/>
            <a:ext cx="641350" cy="366713"/>
          </a:xfrm>
          <a:prstGeom prst="rect">
            <a:avLst/>
          </a:prstGeom>
          <a:noFill/>
          <a:ln w="9525">
            <a:noFill/>
            <a:miter lim="800000"/>
            <a:headEnd/>
            <a:tailEnd/>
          </a:ln>
        </p:spPr>
        <p:txBody>
          <a:bodyPr wrap="none">
            <a:spAutoFit/>
          </a:bodyPr>
          <a:lstStyle/>
          <a:p>
            <a:r>
              <a:rPr lang="ja-JP" altLang="en-US" dirty="0"/>
              <a:t>時間</a:t>
            </a:r>
          </a:p>
        </p:txBody>
      </p:sp>
      <p:sp>
        <p:nvSpPr>
          <p:cNvPr id="44" name="Rectangle 103"/>
          <p:cNvSpPr>
            <a:spLocks noChangeArrowheads="1"/>
          </p:cNvSpPr>
          <p:nvPr/>
        </p:nvSpPr>
        <p:spPr bwMode="auto">
          <a:xfrm>
            <a:off x="971724"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45" name="Rectangle 104"/>
          <p:cNvSpPr>
            <a:spLocks noChangeArrowheads="1"/>
          </p:cNvSpPr>
          <p:nvPr/>
        </p:nvSpPr>
        <p:spPr bwMode="auto">
          <a:xfrm>
            <a:off x="1259756"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46" name="Rectangle 105"/>
          <p:cNvSpPr>
            <a:spLocks noChangeArrowheads="1"/>
          </p:cNvSpPr>
          <p:nvPr/>
        </p:nvSpPr>
        <p:spPr bwMode="auto">
          <a:xfrm>
            <a:off x="1547788"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47" name="Line 106"/>
          <p:cNvSpPr>
            <a:spLocks noChangeShapeType="1"/>
          </p:cNvSpPr>
          <p:nvPr/>
        </p:nvSpPr>
        <p:spPr bwMode="auto">
          <a:xfrm>
            <a:off x="3347864" y="5867980"/>
            <a:ext cx="4212468" cy="0"/>
          </a:xfrm>
          <a:prstGeom prst="line">
            <a:avLst/>
          </a:prstGeom>
          <a:noFill/>
          <a:ln w="19050">
            <a:solidFill>
              <a:schemeClr val="tx1"/>
            </a:solidFill>
            <a:prstDash val="dash"/>
            <a:round/>
            <a:headEnd/>
            <a:tailEnd/>
          </a:ln>
        </p:spPr>
        <p:txBody>
          <a:bodyPr/>
          <a:lstStyle/>
          <a:p>
            <a:endParaRPr lang="ja-JP" altLang="en-US"/>
          </a:p>
        </p:txBody>
      </p:sp>
      <p:sp>
        <p:nvSpPr>
          <p:cNvPr id="48" name="Text Box 107"/>
          <p:cNvSpPr txBox="1">
            <a:spLocks noChangeArrowheads="1"/>
          </p:cNvSpPr>
          <p:nvPr/>
        </p:nvSpPr>
        <p:spPr bwMode="auto">
          <a:xfrm>
            <a:off x="927844" y="5677726"/>
            <a:ext cx="331788" cy="366713"/>
          </a:xfrm>
          <a:prstGeom prst="rect">
            <a:avLst/>
          </a:prstGeom>
          <a:noFill/>
          <a:ln w="9525">
            <a:noFill/>
            <a:miter lim="800000"/>
            <a:headEnd/>
            <a:tailEnd/>
          </a:ln>
        </p:spPr>
        <p:txBody>
          <a:bodyPr wrap="none">
            <a:spAutoFit/>
          </a:bodyPr>
          <a:lstStyle/>
          <a:p>
            <a:r>
              <a:rPr lang="en-US" altLang="ja-JP" dirty="0"/>
              <a:t>t</a:t>
            </a:r>
            <a:r>
              <a:rPr lang="en-US" altLang="ja-JP" baseline="-25000" dirty="0"/>
              <a:t>1</a:t>
            </a:r>
          </a:p>
        </p:txBody>
      </p:sp>
      <p:sp>
        <p:nvSpPr>
          <p:cNvPr id="49" name="Text Box 108"/>
          <p:cNvSpPr txBox="1">
            <a:spLocks noChangeArrowheads="1"/>
          </p:cNvSpPr>
          <p:nvPr/>
        </p:nvSpPr>
        <p:spPr bwMode="auto">
          <a:xfrm>
            <a:off x="1216570"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2</a:t>
            </a:r>
          </a:p>
        </p:txBody>
      </p:sp>
      <p:sp>
        <p:nvSpPr>
          <p:cNvPr id="50" name="Text Box 111"/>
          <p:cNvSpPr txBox="1">
            <a:spLocks noChangeArrowheads="1"/>
          </p:cNvSpPr>
          <p:nvPr/>
        </p:nvSpPr>
        <p:spPr bwMode="auto">
          <a:xfrm>
            <a:off x="1503908"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3</a:t>
            </a:r>
          </a:p>
        </p:txBody>
      </p:sp>
      <p:sp>
        <p:nvSpPr>
          <p:cNvPr id="53" name="Rectangle 103"/>
          <p:cNvSpPr>
            <a:spLocks noChangeArrowheads="1"/>
          </p:cNvSpPr>
          <p:nvPr/>
        </p:nvSpPr>
        <p:spPr bwMode="auto">
          <a:xfrm>
            <a:off x="1835820"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56" name="Text Box 107"/>
          <p:cNvSpPr txBox="1">
            <a:spLocks noChangeArrowheads="1"/>
          </p:cNvSpPr>
          <p:nvPr/>
        </p:nvSpPr>
        <p:spPr bwMode="auto">
          <a:xfrm>
            <a:off x="1791741"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4</a:t>
            </a:r>
            <a:endParaRPr lang="en-US" altLang="ja-JP" baseline="-25000" dirty="0"/>
          </a:p>
        </p:txBody>
      </p:sp>
      <p:sp>
        <p:nvSpPr>
          <p:cNvPr id="57" name="Text Box 108"/>
          <p:cNvSpPr txBox="1">
            <a:spLocks noChangeArrowheads="1"/>
          </p:cNvSpPr>
          <p:nvPr/>
        </p:nvSpPr>
        <p:spPr bwMode="auto">
          <a:xfrm>
            <a:off x="2080666"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5</a:t>
            </a:r>
            <a:endParaRPr lang="en-US" altLang="ja-JP" baseline="-25000" dirty="0"/>
          </a:p>
        </p:txBody>
      </p:sp>
      <p:sp>
        <p:nvSpPr>
          <p:cNvPr id="58" name="Text Box 111"/>
          <p:cNvSpPr txBox="1">
            <a:spLocks noChangeArrowheads="1"/>
          </p:cNvSpPr>
          <p:nvPr/>
        </p:nvSpPr>
        <p:spPr bwMode="auto">
          <a:xfrm>
            <a:off x="2368004"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6</a:t>
            </a:r>
            <a:endParaRPr lang="en-US" altLang="ja-JP" baseline="-25000" dirty="0"/>
          </a:p>
        </p:txBody>
      </p:sp>
      <p:sp>
        <p:nvSpPr>
          <p:cNvPr id="59" name="テキスト ボックス 58"/>
          <p:cNvSpPr txBox="1"/>
          <p:nvPr/>
        </p:nvSpPr>
        <p:spPr>
          <a:xfrm>
            <a:off x="1403648" y="6011996"/>
            <a:ext cx="1359668" cy="338554"/>
          </a:xfrm>
          <a:prstGeom prst="rect">
            <a:avLst/>
          </a:prstGeom>
          <a:noFill/>
        </p:spPr>
        <p:txBody>
          <a:bodyPr wrap="none" rtlCol="0">
            <a:spAutoFit/>
          </a:bodyPr>
          <a:lstStyle/>
          <a:p>
            <a:r>
              <a:rPr kumimoji="1" lang="ja-JP" altLang="en-US" sz="1600" dirty="0" smtClean="0"/>
              <a:t>タイムスロット</a:t>
            </a:r>
          </a:p>
        </p:txBody>
      </p:sp>
      <p:sp>
        <p:nvSpPr>
          <p:cNvPr id="60" name="Rectangle 103"/>
          <p:cNvSpPr>
            <a:spLocks noChangeArrowheads="1"/>
          </p:cNvSpPr>
          <p:nvPr/>
        </p:nvSpPr>
        <p:spPr bwMode="auto">
          <a:xfrm>
            <a:off x="212385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1" name="Rectangle 104"/>
          <p:cNvSpPr>
            <a:spLocks noChangeArrowheads="1"/>
          </p:cNvSpPr>
          <p:nvPr/>
        </p:nvSpPr>
        <p:spPr bwMode="auto">
          <a:xfrm>
            <a:off x="2411884"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62" name="Rectangle 105"/>
          <p:cNvSpPr>
            <a:spLocks noChangeArrowheads="1"/>
          </p:cNvSpPr>
          <p:nvPr/>
        </p:nvSpPr>
        <p:spPr bwMode="auto">
          <a:xfrm>
            <a:off x="269991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3" name="Rectangle 103"/>
          <p:cNvSpPr>
            <a:spLocks noChangeArrowheads="1"/>
          </p:cNvSpPr>
          <p:nvPr/>
        </p:nvSpPr>
        <p:spPr bwMode="auto">
          <a:xfrm>
            <a:off x="2987824"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64" name="Text Box 111"/>
          <p:cNvSpPr txBox="1">
            <a:spLocks noChangeArrowheads="1"/>
          </p:cNvSpPr>
          <p:nvPr/>
        </p:nvSpPr>
        <p:spPr bwMode="auto">
          <a:xfrm>
            <a:off x="2647666"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7</a:t>
            </a:r>
            <a:endParaRPr lang="en-US" altLang="ja-JP" baseline="-25000" dirty="0"/>
          </a:p>
        </p:txBody>
      </p:sp>
      <p:sp>
        <p:nvSpPr>
          <p:cNvPr id="65" name="Text Box 111"/>
          <p:cNvSpPr txBox="1">
            <a:spLocks noChangeArrowheads="1"/>
          </p:cNvSpPr>
          <p:nvPr/>
        </p:nvSpPr>
        <p:spPr bwMode="auto">
          <a:xfrm>
            <a:off x="2935698"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8</a:t>
            </a:r>
            <a:endParaRPr lang="en-US" altLang="ja-JP" baseline="-25000" dirty="0"/>
          </a:p>
        </p:txBody>
      </p:sp>
      <p:sp>
        <p:nvSpPr>
          <p:cNvPr id="66" name="Rectangle 103"/>
          <p:cNvSpPr>
            <a:spLocks noChangeArrowheads="1"/>
          </p:cNvSpPr>
          <p:nvPr/>
        </p:nvSpPr>
        <p:spPr bwMode="auto">
          <a:xfrm>
            <a:off x="3276104"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7" name="Rectangle 104"/>
          <p:cNvSpPr>
            <a:spLocks noChangeArrowheads="1"/>
          </p:cNvSpPr>
          <p:nvPr/>
        </p:nvSpPr>
        <p:spPr bwMode="auto">
          <a:xfrm>
            <a:off x="3564136" y="5039888"/>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68" name="Rectangle 105"/>
          <p:cNvSpPr>
            <a:spLocks noChangeArrowheads="1"/>
          </p:cNvSpPr>
          <p:nvPr/>
        </p:nvSpPr>
        <p:spPr bwMode="auto">
          <a:xfrm>
            <a:off x="3852168"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9" name="Rectangle 103"/>
          <p:cNvSpPr>
            <a:spLocks noChangeArrowheads="1"/>
          </p:cNvSpPr>
          <p:nvPr/>
        </p:nvSpPr>
        <p:spPr bwMode="auto">
          <a:xfrm>
            <a:off x="4140200" y="5039888"/>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70" name="Rectangle 103"/>
          <p:cNvSpPr>
            <a:spLocks noChangeArrowheads="1"/>
          </p:cNvSpPr>
          <p:nvPr/>
        </p:nvSpPr>
        <p:spPr bwMode="auto">
          <a:xfrm>
            <a:off x="4428232"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1" name="Rectangle 104"/>
          <p:cNvSpPr>
            <a:spLocks noChangeArrowheads="1"/>
          </p:cNvSpPr>
          <p:nvPr/>
        </p:nvSpPr>
        <p:spPr bwMode="auto">
          <a:xfrm>
            <a:off x="4716264" y="5039888"/>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72" name="Rectangle 105"/>
          <p:cNvSpPr>
            <a:spLocks noChangeArrowheads="1"/>
          </p:cNvSpPr>
          <p:nvPr/>
        </p:nvSpPr>
        <p:spPr bwMode="auto">
          <a:xfrm>
            <a:off x="5004296"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73" name="Rectangle 103"/>
          <p:cNvSpPr>
            <a:spLocks noChangeArrowheads="1"/>
          </p:cNvSpPr>
          <p:nvPr/>
        </p:nvSpPr>
        <p:spPr bwMode="auto">
          <a:xfrm>
            <a:off x="5292204" y="5039888"/>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74" name="Rectangle 103"/>
          <p:cNvSpPr>
            <a:spLocks noChangeArrowheads="1"/>
          </p:cNvSpPr>
          <p:nvPr/>
        </p:nvSpPr>
        <p:spPr bwMode="auto">
          <a:xfrm>
            <a:off x="558011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5" name="Rectangle 104"/>
          <p:cNvSpPr>
            <a:spLocks noChangeArrowheads="1"/>
          </p:cNvSpPr>
          <p:nvPr/>
        </p:nvSpPr>
        <p:spPr bwMode="auto">
          <a:xfrm>
            <a:off x="5868144"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76" name="Rectangle 105"/>
          <p:cNvSpPr>
            <a:spLocks noChangeArrowheads="1"/>
          </p:cNvSpPr>
          <p:nvPr/>
        </p:nvSpPr>
        <p:spPr bwMode="auto">
          <a:xfrm>
            <a:off x="615617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77" name="Rectangle 103"/>
          <p:cNvSpPr>
            <a:spLocks noChangeArrowheads="1"/>
          </p:cNvSpPr>
          <p:nvPr/>
        </p:nvSpPr>
        <p:spPr bwMode="auto">
          <a:xfrm>
            <a:off x="6444208"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78" name="Rectangle 103"/>
          <p:cNvSpPr>
            <a:spLocks noChangeArrowheads="1"/>
          </p:cNvSpPr>
          <p:nvPr/>
        </p:nvSpPr>
        <p:spPr bwMode="auto">
          <a:xfrm>
            <a:off x="6732240"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9" name="Rectangle 104"/>
          <p:cNvSpPr>
            <a:spLocks noChangeArrowheads="1"/>
          </p:cNvSpPr>
          <p:nvPr/>
        </p:nvSpPr>
        <p:spPr bwMode="auto">
          <a:xfrm>
            <a:off x="7020272" y="5040830"/>
            <a:ext cx="215900" cy="719138"/>
          </a:xfrm>
          <a:prstGeom prst="rect">
            <a:avLst/>
          </a:prstGeom>
          <a:solidFill>
            <a:srgbClr val="FF0000"/>
          </a:solidFill>
          <a:ln w="9525">
            <a:solidFill>
              <a:schemeClr val="tx1"/>
            </a:solidFill>
            <a:miter lim="800000"/>
            <a:headEnd/>
            <a:tailEnd/>
          </a:ln>
        </p:spPr>
        <p:txBody>
          <a:bodyPr wrap="none" anchor="ctr"/>
          <a:lstStyle/>
          <a:p>
            <a:endParaRPr lang="ja-JP" altLang="en-US"/>
          </a:p>
        </p:txBody>
      </p:sp>
      <p:sp>
        <p:nvSpPr>
          <p:cNvPr id="80" name="Rectangle 105"/>
          <p:cNvSpPr>
            <a:spLocks noChangeArrowheads="1"/>
          </p:cNvSpPr>
          <p:nvPr/>
        </p:nvSpPr>
        <p:spPr bwMode="auto">
          <a:xfrm>
            <a:off x="7308304"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81" name="Rectangle 103"/>
          <p:cNvSpPr>
            <a:spLocks noChangeArrowheads="1"/>
          </p:cNvSpPr>
          <p:nvPr/>
        </p:nvSpPr>
        <p:spPr bwMode="auto">
          <a:xfrm>
            <a:off x="7596212" y="5040830"/>
            <a:ext cx="215900" cy="719138"/>
          </a:xfrm>
          <a:prstGeom prst="rect">
            <a:avLst/>
          </a:prstGeom>
          <a:solidFill>
            <a:srgbClr val="FFC000"/>
          </a:solidFill>
          <a:ln w="9525">
            <a:solidFill>
              <a:schemeClr val="tx1"/>
            </a:solidFill>
            <a:miter lim="800000"/>
            <a:headEnd/>
            <a:tailEnd/>
          </a:ln>
        </p:spPr>
        <p:txBody>
          <a:bodyPr wrap="none" anchor="ctr"/>
          <a:lstStyle/>
          <a:p>
            <a:endParaRPr lang="ja-JP" altLang="en-US"/>
          </a:p>
        </p:txBody>
      </p:sp>
      <p:sp>
        <p:nvSpPr>
          <p:cNvPr id="83" name="テキスト ボックス 82"/>
          <p:cNvSpPr txBox="1"/>
          <p:nvPr/>
        </p:nvSpPr>
        <p:spPr>
          <a:xfrm>
            <a:off x="899592" y="1378513"/>
            <a:ext cx="7308812" cy="923330"/>
          </a:xfrm>
          <a:prstGeom prst="rect">
            <a:avLst/>
          </a:prstGeom>
          <a:noFill/>
        </p:spPr>
        <p:txBody>
          <a:bodyPr wrap="square" rtlCol="0">
            <a:spAutoFit/>
          </a:bodyPr>
          <a:lstStyle/>
          <a:p>
            <a:r>
              <a:rPr kumimoji="1" lang="en-US" altLang="ja-JP" dirty="0" smtClean="0"/>
              <a:t>1</a:t>
            </a:r>
            <a:r>
              <a:rPr lang="ja-JP" altLang="en-US" dirty="0" smtClean="0"/>
              <a:t>本</a:t>
            </a:r>
            <a:r>
              <a:rPr kumimoji="1" lang="ja-JP" altLang="en-US" dirty="0" smtClean="0"/>
              <a:t>の物理的通信回線を使って同時に多チャンネル伝送を行いたい場合、伝送を短いタイムスロットに分割することにより、</a:t>
            </a:r>
            <a:r>
              <a:rPr kumimoji="1" lang="en-US" altLang="ja-JP" dirty="0" smtClean="0"/>
              <a:t>1</a:t>
            </a:r>
            <a:r>
              <a:rPr kumimoji="1" lang="ja-JP" altLang="en-US" dirty="0" err="1" smtClean="0"/>
              <a:t>つの</a:t>
            </a:r>
            <a:r>
              <a:rPr kumimoji="1" lang="ja-JP" altLang="en-US" dirty="0" smtClean="0"/>
              <a:t>回線内に複数チャンネルを設けることができる。</a:t>
            </a:r>
          </a:p>
        </p:txBody>
      </p:sp>
      <p:cxnSp>
        <p:nvCxnSpPr>
          <p:cNvPr id="85" name="直線矢印コネクタ 84"/>
          <p:cNvCxnSpPr>
            <a:endCxn id="44" idx="0"/>
          </p:cNvCxnSpPr>
          <p:nvPr/>
        </p:nvCxnSpPr>
        <p:spPr>
          <a:xfrm flipH="1">
            <a:off x="1079674" y="4689140"/>
            <a:ext cx="972046"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a:endCxn id="60" idx="0"/>
          </p:cNvCxnSpPr>
          <p:nvPr/>
        </p:nvCxnSpPr>
        <p:spPr>
          <a:xfrm>
            <a:off x="2051720" y="4689140"/>
            <a:ext cx="180082"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a:endCxn id="66" idx="0"/>
          </p:cNvCxnSpPr>
          <p:nvPr/>
        </p:nvCxnSpPr>
        <p:spPr>
          <a:xfrm>
            <a:off x="2051720" y="4689140"/>
            <a:ext cx="1332334" cy="35074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1792807" y="4401108"/>
            <a:ext cx="546945" cy="369332"/>
          </a:xfrm>
          <a:prstGeom prst="rect">
            <a:avLst/>
          </a:prstGeom>
          <a:noFill/>
        </p:spPr>
        <p:txBody>
          <a:bodyPr wrap="none" rtlCol="0">
            <a:spAutoFit/>
          </a:bodyPr>
          <a:lstStyle/>
          <a:p>
            <a:r>
              <a:rPr kumimoji="1" lang="en-US" altLang="ja-JP" dirty="0" smtClean="0">
                <a:solidFill>
                  <a:srgbClr val="0000FF"/>
                </a:solidFill>
              </a:rPr>
              <a:t>Ch1</a:t>
            </a:r>
            <a:endParaRPr kumimoji="1" lang="ja-JP" altLang="en-US" dirty="0" smtClean="0">
              <a:solidFill>
                <a:srgbClr val="0000FF"/>
              </a:solidFill>
            </a:endParaRPr>
          </a:p>
        </p:txBody>
      </p:sp>
      <p:cxnSp>
        <p:nvCxnSpPr>
          <p:cNvPr id="95" name="直線矢印コネクタ 94"/>
          <p:cNvCxnSpPr/>
          <p:nvPr/>
        </p:nvCxnSpPr>
        <p:spPr>
          <a:xfrm flipH="1">
            <a:off x="1367706" y="4689140"/>
            <a:ext cx="1116062"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p:nvPr/>
        </p:nvCxnSpPr>
        <p:spPr>
          <a:xfrm>
            <a:off x="2483768" y="4689140"/>
            <a:ext cx="36066"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p:cNvCxnSpPr/>
          <p:nvPr/>
        </p:nvCxnSpPr>
        <p:spPr>
          <a:xfrm>
            <a:off x="2483768" y="4689140"/>
            <a:ext cx="1188318" cy="3507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8" name="テキスト ボックス 97"/>
          <p:cNvSpPr txBox="1"/>
          <p:nvPr/>
        </p:nvSpPr>
        <p:spPr>
          <a:xfrm>
            <a:off x="2231740" y="4401108"/>
            <a:ext cx="546945" cy="369332"/>
          </a:xfrm>
          <a:prstGeom prst="rect">
            <a:avLst/>
          </a:prstGeom>
          <a:noFill/>
        </p:spPr>
        <p:txBody>
          <a:bodyPr wrap="none" rtlCol="0">
            <a:spAutoFit/>
          </a:bodyPr>
          <a:lstStyle/>
          <a:p>
            <a:r>
              <a:rPr kumimoji="1" lang="en-US" altLang="ja-JP" dirty="0" smtClean="0">
                <a:solidFill>
                  <a:srgbClr val="FF0000"/>
                </a:solidFill>
              </a:rPr>
              <a:t>Ch2</a:t>
            </a:r>
            <a:endParaRPr kumimoji="1" lang="ja-JP" altLang="en-US" dirty="0" smtClean="0">
              <a:solidFill>
                <a:srgbClr val="FF0000"/>
              </a:solidFill>
            </a:endParaRPr>
          </a:p>
        </p:txBody>
      </p:sp>
      <p:cxnSp>
        <p:nvCxnSpPr>
          <p:cNvPr id="99" name="直線矢印コネクタ 98"/>
          <p:cNvCxnSpPr/>
          <p:nvPr/>
        </p:nvCxnSpPr>
        <p:spPr>
          <a:xfrm flipH="1">
            <a:off x="1655738" y="4689140"/>
            <a:ext cx="1260078"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p:nvPr/>
        </p:nvCxnSpPr>
        <p:spPr>
          <a:xfrm flipH="1">
            <a:off x="2807866" y="4689140"/>
            <a:ext cx="107950"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直線矢印コネクタ 100"/>
          <p:cNvCxnSpPr/>
          <p:nvPr/>
        </p:nvCxnSpPr>
        <p:spPr>
          <a:xfrm>
            <a:off x="2915816" y="4689140"/>
            <a:ext cx="1044302" cy="350748"/>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2663788" y="4401108"/>
            <a:ext cx="546945" cy="369332"/>
          </a:xfrm>
          <a:prstGeom prst="rect">
            <a:avLst/>
          </a:prstGeom>
          <a:noFill/>
        </p:spPr>
        <p:txBody>
          <a:bodyPr wrap="none" rtlCol="0">
            <a:spAutoFit/>
          </a:bodyPr>
          <a:lstStyle/>
          <a:p>
            <a:r>
              <a:rPr kumimoji="1" lang="en-US" altLang="ja-JP" dirty="0" smtClean="0">
                <a:solidFill>
                  <a:srgbClr val="008000"/>
                </a:solidFill>
              </a:rPr>
              <a:t>Ch3</a:t>
            </a:r>
          </a:p>
        </p:txBody>
      </p:sp>
      <p:cxnSp>
        <p:nvCxnSpPr>
          <p:cNvPr id="111" name="直線矢印コネクタ 110"/>
          <p:cNvCxnSpPr/>
          <p:nvPr/>
        </p:nvCxnSpPr>
        <p:spPr>
          <a:xfrm flipH="1">
            <a:off x="1979774" y="4689140"/>
            <a:ext cx="1404094"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H="1">
            <a:off x="3131902" y="4689140"/>
            <a:ext cx="251966"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3383868" y="4689140"/>
            <a:ext cx="900286" cy="350748"/>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3095836" y="4401108"/>
            <a:ext cx="546945" cy="369332"/>
          </a:xfrm>
          <a:prstGeom prst="rect">
            <a:avLst/>
          </a:prstGeom>
          <a:noFill/>
        </p:spPr>
        <p:txBody>
          <a:bodyPr wrap="none" rtlCol="0">
            <a:spAutoFit/>
          </a:bodyPr>
          <a:lstStyle/>
          <a:p>
            <a:r>
              <a:rPr kumimoji="1" lang="en-US" altLang="ja-JP" dirty="0" smtClean="0">
                <a:solidFill>
                  <a:srgbClr val="FFC000"/>
                </a:solidFill>
              </a:rPr>
              <a:t>Ch4</a:t>
            </a:r>
          </a:p>
        </p:txBody>
      </p:sp>
      <p:grpSp>
        <p:nvGrpSpPr>
          <p:cNvPr id="149" name="グループ化 148"/>
          <p:cNvGrpSpPr/>
          <p:nvPr/>
        </p:nvGrpSpPr>
        <p:grpSpPr>
          <a:xfrm>
            <a:off x="935596" y="2420888"/>
            <a:ext cx="7258508" cy="1670621"/>
            <a:chOff x="1068648" y="2478459"/>
            <a:chExt cx="7258508" cy="1670621"/>
          </a:xfrm>
        </p:grpSpPr>
        <p:sp>
          <p:nvSpPr>
            <p:cNvPr id="127" name="Line 19"/>
            <p:cNvSpPr>
              <a:spLocks noChangeShapeType="1"/>
            </p:cNvSpPr>
            <p:nvPr/>
          </p:nvSpPr>
          <p:spPr bwMode="auto">
            <a:xfrm flipH="1" flipV="1">
              <a:off x="1547664" y="2996952"/>
              <a:ext cx="324036" cy="360040"/>
            </a:xfrm>
            <a:prstGeom prst="line">
              <a:avLst/>
            </a:prstGeom>
            <a:noFill/>
            <a:ln w="19050">
              <a:solidFill>
                <a:schemeClr val="tx1"/>
              </a:solidFill>
              <a:round/>
              <a:headEnd/>
              <a:tailEnd/>
            </a:ln>
          </p:spPr>
          <p:txBody>
            <a:bodyPr/>
            <a:lstStyle/>
            <a:p>
              <a:endParaRPr lang="ja-JP" altLang="en-US"/>
            </a:p>
          </p:txBody>
        </p:sp>
        <p:sp>
          <p:nvSpPr>
            <p:cNvPr id="128" name="Line 20"/>
            <p:cNvSpPr>
              <a:spLocks noChangeShapeType="1"/>
            </p:cNvSpPr>
            <p:nvPr/>
          </p:nvSpPr>
          <p:spPr bwMode="auto">
            <a:xfrm flipH="1">
              <a:off x="1511660" y="3501008"/>
              <a:ext cx="370744" cy="432048"/>
            </a:xfrm>
            <a:prstGeom prst="line">
              <a:avLst/>
            </a:prstGeom>
            <a:noFill/>
            <a:ln w="19050">
              <a:solidFill>
                <a:schemeClr val="tx1"/>
              </a:solidFill>
              <a:round/>
              <a:headEnd/>
              <a:tailEnd/>
            </a:ln>
          </p:spPr>
          <p:txBody>
            <a:bodyPr/>
            <a:lstStyle/>
            <a:p>
              <a:endParaRPr lang="ja-JP" altLang="en-US"/>
            </a:p>
          </p:txBody>
        </p:sp>
        <p:pic>
          <p:nvPicPr>
            <p:cNvPr id="129" name="Picture 23" descr="j0230732"/>
            <p:cNvPicPr>
              <a:picLocks noChangeAspect="1" noChangeArrowheads="1"/>
            </p:cNvPicPr>
            <p:nvPr/>
          </p:nvPicPr>
          <p:blipFill>
            <a:blip r:embed="rId2" cstate="print"/>
            <a:srcRect/>
            <a:stretch>
              <a:fillRect/>
            </a:stretch>
          </p:blipFill>
          <p:spPr bwMode="auto">
            <a:xfrm>
              <a:off x="1068648" y="2551484"/>
              <a:ext cx="557212" cy="520700"/>
            </a:xfrm>
            <a:prstGeom prst="rect">
              <a:avLst/>
            </a:prstGeom>
            <a:noFill/>
            <a:ln w="9525">
              <a:noFill/>
              <a:miter lim="800000"/>
              <a:headEnd/>
              <a:tailEnd/>
            </a:ln>
          </p:spPr>
        </p:pic>
        <p:pic>
          <p:nvPicPr>
            <p:cNvPr id="130" name="Picture 24" descr="j0230739"/>
            <p:cNvPicPr>
              <a:picLocks noChangeAspect="1" noChangeArrowheads="1"/>
            </p:cNvPicPr>
            <p:nvPr/>
          </p:nvPicPr>
          <p:blipFill>
            <a:blip r:embed="rId3" cstate="print"/>
            <a:srcRect/>
            <a:stretch>
              <a:fillRect/>
            </a:stretch>
          </p:blipFill>
          <p:spPr bwMode="auto">
            <a:xfrm>
              <a:off x="7668344" y="2478459"/>
              <a:ext cx="528637" cy="522288"/>
            </a:xfrm>
            <a:prstGeom prst="rect">
              <a:avLst/>
            </a:prstGeom>
            <a:noFill/>
            <a:ln w="9525">
              <a:noFill/>
              <a:miter lim="800000"/>
              <a:headEnd/>
              <a:tailEnd/>
            </a:ln>
          </p:spPr>
        </p:pic>
        <p:pic>
          <p:nvPicPr>
            <p:cNvPr id="131" name="Picture 25" descr="j0230758"/>
            <p:cNvPicPr>
              <a:picLocks noChangeAspect="1" noChangeArrowheads="1"/>
            </p:cNvPicPr>
            <p:nvPr/>
          </p:nvPicPr>
          <p:blipFill>
            <a:blip r:embed="rId4" cstate="print"/>
            <a:srcRect/>
            <a:stretch>
              <a:fillRect/>
            </a:stretch>
          </p:blipFill>
          <p:spPr bwMode="auto">
            <a:xfrm>
              <a:off x="1105160" y="3054722"/>
              <a:ext cx="409575" cy="520700"/>
            </a:xfrm>
            <a:prstGeom prst="rect">
              <a:avLst/>
            </a:prstGeom>
            <a:noFill/>
            <a:ln w="9525">
              <a:noFill/>
              <a:miter lim="800000"/>
              <a:headEnd/>
              <a:tailEnd/>
            </a:ln>
          </p:spPr>
        </p:pic>
        <p:pic>
          <p:nvPicPr>
            <p:cNvPr id="132" name="Picture 26" descr="j0230746"/>
            <p:cNvPicPr>
              <a:picLocks noChangeAspect="1" noChangeArrowheads="1"/>
            </p:cNvPicPr>
            <p:nvPr/>
          </p:nvPicPr>
          <p:blipFill>
            <a:blip r:embed="rId5" cstate="print"/>
            <a:srcRect/>
            <a:stretch>
              <a:fillRect/>
            </a:stretch>
          </p:blipFill>
          <p:spPr bwMode="auto">
            <a:xfrm>
              <a:off x="1105160" y="3559547"/>
              <a:ext cx="409575" cy="517525"/>
            </a:xfrm>
            <a:prstGeom prst="rect">
              <a:avLst/>
            </a:prstGeom>
            <a:noFill/>
            <a:ln w="9525">
              <a:noFill/>
              <a:miter lim="800000"/>
              <a:headEnd/>
              <a:tailEnd/>
            </a:ln>
          </p:spPr>
        </p:pic>
        <p:pic>
          <p:nvPicPr>
            <p:cNvPr id="133" name="Picture 27" descr="j0230745"/>
            <p:cNvPicPr>
              <a:picLocks noChangeAspect="1" noChangeArrowheads="1"/>
            </p:cNvPicPr>
            <p:nvPr/>
          </p:nvPicPr>
          <p:blipFill>
            <a:blip r:embed="rId6" cstate="print"/>
            <a:srcRect/>
            <a:stretch>
              <a:fillRect/>
            </a:stretch>
          </p:blipFill>
          <p:spPr bwMode="auto">
            <a:xfrm>
              <a:off x="7632340" y="3647430"/>
              <a:ext cx="690562" cy="501650"/>
            </a:xfrm>
            <a:prstGeom prst="rect">
              <a:avLst/>
            </a:prstGeom>
            <a:noFill/>
            <a:ln w="9525">
              <a:noFill/>
              <a:miter lim="800000"/>
              <a:headEnd/>
              <a:tailEnd/>
            </a:ln>
          </p:spPr>
        </p:pic>
        <p:pic>
          <p:nvPicPr>
            <p:cNvPr id="134" name="Picture 28" descr="j0230757"/>
            <p:cNvPicPr>
              <a:picLocks noChangeAspect="1" noChangeArrowheads="1"/>
            </p:cNvPicPr>
            <p:nvPr/>
          </p:nvPicPr>
          <p:blipFill>
            <a:blip r:embed="rId7" cstate="print"/>
            <a:srcRect/>
            <a:stretch>
              <a:fillRect/>
            </a:stretch>
          </p:blipFill>
          <p:spPr bwMode="auto">
            <a:xfrm>
              <a:off x="7668344" y="3124324"/>
              <a:ext cx="658812" cy="520700"/>
            </a:xfrm>
            <a:prstGeom prst="rect">
              <a:avLst/>
            </a:prstGeom>
            <a:noFill/>
            <a:ln w="9525">
              <a:noFill/>
              <a:miter lim="800000"/>
              <a:headEnd/>
              <a:tailEnd/>
            </a:ln>
          </p:spPr>
        </p:pic>
        <p:sp>
          <p:nvSpPr>
            <p:cNvPr id="142" name="テキスト ボックス 141"/>
            <p:cNvSpPr txBox="1"/>
            <p:nvPr/>
          </p:nvSpPr>
          <p:spPr>
            <a:xfrm>
              <a:off x="3808116" y="3554753"/>
              <a:ext cx="1519968" cy="338554"/>
            </a:xfrm>
            <a:prstGeom prst="rect">
              <a:avLst/>
            </a:prstGeom>
            <a:noFill/>
          </p:spPr>
          <p:txBody>
            <a:bodyPr wrap="none" rtlCol="0">
              <a:spAutoFit/>
            </a:bodyPr>
            <a:lstStyle/>
            <a:p>
              <a:r>
                <a:rPr kumimoji="1" lang="en-US" altLang="ja-JP" sz="1600" dirty="0" smtClean="0"/>
                <a:t>1</a:t>
              </a:r>
              <a:r>
                <a:rPr kumimoji="1" lang="ja-JP" altLang="en-US" sz="1600" dirty="0" smtClean="0"/>
                <a:t>本の通信回線</a:t>
              </a:r>
            </a:p>
          </p:txBody>
        </p:sp>
        <p:sp>
          <p:nvSpPr>
            <p:cNvPr id="144" name="Line 20"/>
            <p:cNvSpPr>
              <a:spLocks noChangeShapeType="1"/>
            </p:cNvSpPr>
            <p:nvPr/>
          </p:nvSpPr>
          <p:spPr bwMode="auto">
            <a:xfrm flipH="1">
              <a:off x="7236296" y="2831158"/>
              <a:ext cx="478756" cy="525834"/>
            </a:xfrm>
            <a:prstGeom prst="line">
              <a:avLst/>
            </a:prstGeom>
            <a:noFill/>
            <a:ln w="19050">
              <a:solidFill>
                <a:schemeClr val="tx1"/>
              </a:solidFill>
              <a:round/>
              <a:headEnd/>
              <a:tailEnd/>
            </a:ln>
          </p:spPr>
          <p:txBody>
            <a:bodyPr/>
            <a:lstStyle/>
            <a:p>
              <a:endParaRPr lang="ja-JP" altLang="en-US"/>
            </a:p>
          </p:txBody>
        </p:sp>
        <p:sp>
          <p:nvSpPr>
            <p:cNvPr id="145" name="Line 19"/>
            <p:cNvSpPr>
              <a:spLocks noChangeShapeType="1"/>
            </p:cNvSpPr>
            <p:nvPr/>
          </p:nvSpPr>
          <p:spPr bwMode="auto">
            <a:xfrm flipH="1" flipV="1">
              <a:off x="7236296" y="3501008"/>
              <a:ext cx="432048" cy="432048"/>
            </a:xfrm>
            <a:prstGeom prst="line">
              <a:avLst/>
            </a:prstGeom>
            <a:noFill/>
            <a:ln w="19050">
              <a:solidFill>
                <a:schemeClr val="tx1"/>
              </a:solidFill>
              <a:round/>
              <a:headEnd/>
              <a:tailEnd/>
            </a:ln>
          </p:spPr>
          <p:txBody>
            <a:bodyPr/>
            <a:lstStyle/>
            <a:p>
              <a:endParaRPr lang="ja-JP" altLang="en-US"/>
            </a:p>
          </p:txBody>
        </p:sp>
        <p:sp>
          <p:nvSpPr>
            <p:cNvPr id="122" name="Line 11"/>
            <p:cNvSpPr>
              <a:spLocks noChangeShapeType="1"/>
            </p:cNvSpPr>
            <p:nvPr/>
          </p:nvSpPr>
          <p:spPr bwMode="auto">
            <a:xfrm flipH="1" flipV="1">
              <a:off x="1476336" y="3429000"/>
              <a:ext cx="6120000" cy="0"/>
            </a:xfrm>
            <a:prstGeom prst="line">
              <a:avLst/>
            </a:prstGeom>
            <a:noFill/>
            <a:ln w="25400">
              <a:solidFill>
                <a:schemeClr val="tx1"/>
              </a:solidFill>
              <a:round/>
              <a:headEnd/>
              <a:tailEnd/>
            </a:ln>
          </p:spPr>
          <p:txBody>
            <a:bodyPr/>
            <a:lstStyle/>
            <a:p>
              <a:endParaRPr lang="ja-JP" altLang="en-US"/>
            </a:p>
          </p:txBody>
        </p:sp>
        <p:sp>
          <p:nvSpPr>
            <p:cNvPr id="147" name="Line 11"/>
            <p:cNvSpPr>
              <a:spLocks noChangeShapeType="1"/>
            </p:cNvSpPr>
            <p:nvPr/>
          </p:nvSpPr>
          <p:spPr bwMode="auto">
            <a:xfrm flipH="1">
              <a:off x="1871700" y="3501008"/>
              <a:ext cx="5364596" cy="0"/>
            </a:xfrm>
            <a:prstGeom prst="line">
              <a:avLst/>
            </a:prstGeom>
            <a:noFill/>
            <a:ln w="25400">
              <a:solidFill>
                <a:schemeClr val="tx1"/>
              </a:solidFill>
              <a:round/>
              <a:headEnd/>
              <a:tailEnd/>
            </a:ln>
          </p:spPr>
          <p:txBody>
            <a:bodyPr/>
            <a:lstStyle/>
            <a:p>
              <a:endParaRPr lang="ja-JP" altLang="en-US"/>
            </a:p>
          </p:txBody>
        </p:sp>
        <p:sp>
          <p:nvSpPr>
            <p:cNvPr id="148" name="Line 11"/>
            <p:cNvSpPr>
              <a:spLocks noChangeShapeType="1"/>
            </p:cNvSpPr>
            <p:nvPr/>
          </p:nvSpPr>
          <p:spPr bwMode="auto">
            <a:xfrm flipH="1" flipV="1">
              <a:off x="1871700" y="3356992"/>
              <a:ext cx="5364596" cy="0"/>
            </a:xfrm>
            <a:prstGeom prst="line">
              <a:avLst/>
            </a:prstGeom>
            <a:noFill/>
            <a:ln w="25400">
              <a:solidFill>
                <a:schemeClr val="tx1"/>
              </a:solidFill>
              <a:round/>
              <a:headEnd/>
              <a:tailEnd/>
            </a:ln>
          </p:spPr>
          <p:txBody>
            <a:bodyPr/>
            <a:lstStyle/>
            <a:p>
              <a:endParaRPr lang="ja-JP" altLang="en-US"/>
            </a:p>
          </p:txBody>
        </p:sp>
        <p:sp>
          <p:nvSpPr>
            <p:cNvPr id="141" name="円柱 140"/>
            <p:cNvSpPr/>
            <p:nvPr/>
          </p:nvSpPr>
          <p:spPr>
            <a:xfrm rot="16200000">
              <a:off x="4409983" y="1286760"/>
              <a:ext cx="288031" cy="4284478"/>
            </a:xfrm>
            <a:prstGeom prst="can">
              <a:avLst/>
            </a:prstGeom>
            <a:solidFill>
              <a:schemeClr val="tx2">
                <a:lumMod val="60000"/>
                <a:lumOff val="40000"/>
                <a:alpha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97995" y="272262"/>
            <a:ext cx="1547989" cy="523220"/>
          </a:xfrm>
        </p:spPr>
        <p:txBody>
          <a:bodyPr wrap="none">
            <a:spAutoFit/>
          </a:bodyPr>
          <a:lstStyle/>
          <a:p>
            <a:r>
              <a:rPr kumimoji="1" lang="en-US" altLang="ja-JP" sz="2800" dirty="0" smtClean="0"/>
              <a:t>STM</a:t>
            </a:r>
            <a:r>
              <a:rPr kumimoji="1" lang="ja-JP" altLang="en-US" sz="2800" dirty="0" smtClean="0"/>
              <a:t>方式</a:t>
            </a:r>
            <a:endParaRPr kumimoji="1" lang="ja-JP" altLang="en-US" sz="2800" dirty="0"/>
          </a:p>
        </p:txBody>
      </p:sp>
      <p:sp>
        <p:nvSpPr>
          <p:cNvPr id="4" name="テキスト ボックス 3"/>
          <p:cNvSpPr txBox="1"/>
          <p:nvPr/>
        </p:nvSpPr>
        <p:spPr>
          <a:xfrm>
            <a:off x="611560" y="1007440"/>
            <a:ext cx="5040354" cy="369332"/>
          </a:xfrm>
          <a:prstGeom prst="rect">
            <a:avLst/>
          </a:prstGeom>
          <a:noFill/>
        </p:spPr>
        <p:txBody>
          <a:bodyPr wrap="none" rtlCol="0">
            <a:spAutoFit/>
          </a:bodyPr>
          <a:lstStyle/>
          <a:p>
            <a:r>
              <a:rPr lang="en-US" altLang="ja-JP" dirty="0" smtClean="0"/>
              <a:t>S</a:t>
            </a:r>
            <a:r>
              <a:rPr kumimoji="1" lang="en-US" altLang="ja-JP" dirty="0" smtClean="0"/>
              <a:t>TM: Synchronous Transfer Mode (</a:t>
            </a:r>
            <a:r>
              <a:rPr kumimoji="1" lang="ja-JP" altLang="en-US" dirty="0" smtClean="0"/>
              <a:t>同期転送モード</a:t>
            </a:r>
            <a:r>
              <a:rPr kumimoji="1" lang="en-US" altLang="ja-JP" dirty="0" smtClean="0"/>
              <a:t>)</a:t>
            </a:r>
            <a:endParaRPr kumimoji="1" lang="ja-JP" altLang="en-US" dirty="0" smtClean="0"/>
          </a:p>
        </p:txBody>
      </p:sp>
      <p:sp>
        <p:nvSpPr>
          <p:cNvPr id="5" name="テキスト ボックス 4"/>
          <p:cNvSpPr txBox="1"/>
          <p:nvPr/>
        </p:nvSpPr>
        <p:spPr>
          <a:xfrm>
            <a:off x="665566" y="1376772"/>
            <a:ext cx="7812867" cy="1754326"/>
          </a:xfrm>
          <a:prstGeom prst="rect">
            <a:avLst/>
          </a:prstGeom>
          <a:noFill/>
        </p:spPr>
        <p:txBody>
          <a:bodyPr wrap="square" rtlCol="0">
            <a:spAutoFit/>
          </a:bodyPr>
          <a:lstStyle/>
          <a:p>
            <a:r>
              <a:rPr lang="en-US" altLang="ja-JP" dirty="0" smtClean="0">
                <a:solidFill>
                  <a:srgbClr val="0000FF"/>
                </a:solidFill>
              </a:rPr>
              <a:t>STM</a:t>
            </a:r>
            <a:r>
              <a:rPr lang="ja-JP" altLang="en-US" dirty="0" smtClean="0"/>
              <a:t>では、 </a:t>
            </a:r>
            <a:r>
              <a:rPr lang="en-US" altLang="ja-JP" dirty="0" smtClean="0"/>
              <a:t>1</a:t>
            </a:r>
            <a:r>
              <a:rPr lang="ja-JP" altLang="en-US" dirty="0" smtClean="0"/>
              <a:t>本の回線を時間で等分したタイムスロットを、 複数のチャンネルが あらかじめ決められた順番に従って占有する。 </a:t>
            </a:r>
            <a:r>
              <a:rPr lang="ja-JP" altLang="en-US" dirty="0" smtClean="0">
                <a:solidFill>
                  <a:srgbClr val="0000FF"/>
                </a:solidFill>
              </a:rPr>
              <a:t>各チャンネルには常に一定の伝送帯域が確保</a:t>
            </a:r>
            <a:r>
              <a:rPr lang="ja-JP" altLang="en-US" dirty="0" smtClean="0"/>
              <a:t>されており、</a:t>
            </a:r>
            <a:r>
              <a:rPr lang="ja-JP" altLang="en-US" dirty="0" smtClean="0">
                <a:solidFill>
                  <a:srgbClr val="0000FF"/>
                </a:solidFill>
              </a:rPr>
              <a:t>安定的に通信</a:t>
            </a:r>
            <a:r>
              <a:rPr lang="ja-JP" altLang="en-US" dirty="0" smtClean="0"/>
              <a:t>できる。 また、</a:t>
            </a:r>
            <a:r>
              <a:rPr lang="en-US" altLang="ja-JP" dirty="0" smtClean="0"/>
              <a:t>STM</a:t>
            </a:r>
            <a:r>
              <a:rPr lang="ja-JP" altLang="en-US" dirty="0" smtClean="0"/>
              <a:t>は完全な</a:t>
            </a:r>
            <a:r>
              <a:rPr lang="ja-JP" altLang="en-US" dirty="0" smtClean="0">
                <a:solidFill>
                  <a:srgbClr val="0000FF"/>
                </a:solidFill>
              </a:rPr>
              <a:t>回線交換</a:t>
            </a:r>
            <a:r>
              <a:rPr lang="ja-JP" altLang="en-US" dirty="0" smtClean="0"/>
              <a:t>方式なので、 データに宛先などを付加する必要がなく、高速通信に向いている。 しかし、通信していないチャンネルにも常にタイムスロットを割り当てるので、 </a:t>
            </a:r>
            <a:r>
              <a:rPr lang="ja-JP" altLang="en-US" dirty="0" smtClean="0">
                <a:solidFill>
                  <a:srgbClr val="0000FF"/>
                </a:solidFill>
              </a:rPr>
              <a:t>回線の利用効率が悪い</a:t>
            </a:r>
            <a:r>
              <a:rPr lang="ja-JP" altLang="en-US" dirty="0" smtClean="0"/>
              <a:t>という欠点がある。</a:t>
            </a:r>
            <a:endParaRPr kumimoji="1" lang="ja-JP" altLang="en-US" dirty="0" smtClean="0"/>
          </a:p>
        </p:txBody>
      </p:sp>
      <p:sp>
        <p:nvSpPr>
          <p:cNvPr id="6" name="Line 101"/>
          <p:cNvSpPr>
            <a:spLocks noChangeShapeType="1"/>
          </p:cNvSpPr>
          <p:nvPr/>
        </p:nvSpPr>
        <p:spPr bwMode="auto">
          <a:xfrm>
            <a:off x="792380" y="5759968"/>
            <a:ext cx="7200000" cy="0"/>
          </a:xfrm>
          <a:prstGeom prst="line">
            <a:avLst/>
          </a:prstGeom>
          <a:noFill/>
          <a:ln w="9525">
            <a:solidFill>
              <a:schemeClr val="tx1"/>
            </a:solidFill>
            <a:round/>
            <a:headEnd/>
            <a:tailEnd type="arrow" w="med" len="med"/>
          </a:ln>
        </p:spPr>
        <p:txBody>
          <a:bodyPr/>
          <a:lstStyle/>
          <a:p>
            <a:endParaRPr lang="ja-JP" altLang="en-US"/>
          </a:p>
        </p:txBody>
      </p:sp>
      <p:sp>
        <p:nvSpPr>
          <p:cNvPr id="7" name="Text Box 102"/>
          <p:cNvSpPr txBox="1">
            <a:spLocks noChangeArrowheads="1"/>
          </p:cNvSpPr>
          <p:nvPr/>
        </p:nvSpPr>
        <p:spPr bwMode="auto">
          <a:xfrm>
            <a:off x="7956376" y="5579948"/>
            <a:ext cx="641350" cy="366713"/>
          </a:xfrm>
          <a:prstGeom prst="rect">
            <a:avLst/>
          </a:prstGeom>
          <a:noFill/>
          <a:ln w="9525">
            <a:noFill/>
            <a:miter lim="800000"/>
            <a:headEnd/>
            <a:tailEnd/>
          </a:ln>
        </p:spPr>
        <p:txBody>
          <a:bodyPr wrap="none">
            <a:spAutoFit/>
          </a:bodyPr>
          <a:lstStyle/>
          <a:p>
            <a:r>
              <a:rPr lang="ja-JP" altLang="en-US" dirty="0"/>
              <a:t>時間</a:t>
            </a:r>
          </a:p>
        </p:txBody>
      </p:sp>
      <p:sp>
        <p:nvSpPr>
          <p:cNvPr id="8" name="Rectangle 103"/>
          <p:cNvSpPr>
            <a:spLocks noChangeArrowheads="1"/>
          </p:cNvSpPr>
          <p:nvPr/>
        </p:nvSpPr>
        <p:spPr bwMode="auto">
          <a:xfrm>
            <a:off x="971724"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9" name="Rectangle 104"/>
          <p:cNvSpPr>
            <a:spLocks noChangeArrowheads="1"/>
          </p:cNvSpPr>
          <p:nvPr/>
        </p:nvSpPr>
        <p:spPr bwMode="auto">
          <a:xfrm>
            <a:off x="1259756"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10" name="Rectangle 105"/>
          <p:cNvSpPr>
            <a:spLocks noChangeArrowheads="1"/>
          </p:cNvSpPr>
          <p:nvPr/>
        </p:nvSpPr>
        <p:spPr bwMode="auto">
          <a:xfrm>
            <a:off x="1547788"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11" name="Line 106"/>
          <p:cNvSpPr>
            <a:spLocks noChangeShapeType="1"/>
          </p:cNvSpPr>
          <p:nvPr/>
        </p:nvSpPr>
        <p:spPr bwMode="auto">
          <a:xfrm>
            <a:off x="3347864" y="5867980"/>
            <a:ext cx="4212468" cy="0"/>
          </a:xfrm>
          <a:prstGeom prst="line">
            <a:avLst/>
          </a:prstGeom>
          <a:noFill/>
          <a:ln w="19050">
            <a:solidFill>
              <a:schemeClr val="tx1"/>
            </a:solidFill>
            <a:prstDash val="dash"/>
            <a:round/>
            <a:headEnd/>
            <a:tailEnd/>
          </a:ln>
        </p:spPr>
        <p:txBody>
          <a:bodyPr/>
          <a:lstStyle/>
          <a:p>
            <a:endParaRPr lang="ja-JP" altLang="en-US"/>
          </a:p>
        </p:txBody>
      </p:sp>
      <p:sp>
        <p:nvSpPr>
          <p:cNvPr id="12" name="Text Box 107"/>
          <p:cNvSpPr txBox="1">
            <a:spLocks noChangeArrowheads="1"/>
          </p:cNvSpPr>
          <p:nvPr/>
        </p:nvSpPr>
        <p:spPr bwMode="auto">
          <a:xfrm>
            <a:off x="927844" y="5677726"/>
            <a:ext cx="331788" cy="366713"/>
          </a:xfrm>
          <a:prstGeom prst="rect">
            <a:avLst/>
          </a:prstGeom>
          <a:noFill/>
          <a:ln w="9525">
            <a:noFill/>
            <a:miter lim="800000"/>
            <a:headEnd/>
            <a:tailEnd/>
          </a:ln>
        </p:spPr>
        <p:txBody>
          <a:bodyPr wrap="none">
            <a:spAutoFit/>
          </a:bodyPr>
          <a:lstStyle/>
          <a:p>
            <a:r>
              <a:rPr lang="en-US" altLang="ja-JP" dirty="0"/>
              <a:t>t</a:t>
            </a:r>
            <a:r>
              <a:rPr lang="en-US" altLang="ja-JP" baseline="-25000" dirty="0"/>
              <a:t>1</a:t>
            </a:r>
          </a:p>
        </p:txBody>
      </p:sp>
      <p:sp>
        <p:nvSpPr>
          <p:cNvPr id="13" name="Text Box 108"/>
          <p:cNvSpPr txBox="1">
            <a:spLocks noChangeArrowheads="1"/>
          </p:cNvSpPr>
          <p:nvPr/>
        </p:nvSpPr>
        <p:spPr bwMode="auto">
          <a:xfrm>
            <a:off x="1216570"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2</a:t>
            </a:r>
          </a:p>
        </p:txBody>
      </p:sp>
      <p:sp>
        <p:nvSpPr>
          <p:cNvPr id="14" name="Text Box 111"/>
          <p:cNvSpPr txBox="1">
            <a:spLocks noChangeArrowheads="1"/>
          </p:cNvSpPr>
          <p:nvPr/>
        </p:nvSpPr>
        <p:spPr bwMode="auto">
          <a:xfrm>
            <a:off x="1503908"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3</a:t>
            </a:r>
          </a:p>
        </p:txBody>
      </p:sp>
      <p:sp>
        <p:nvSpPr>
          <p:cNvPr id="15" name="Rectangle 103"/>
          <p:cNvSpPr>
            <a:spLocks noChangeArrowheads="1"/>
          </p:cNvSpPr>
          <p:nvPr/>
        </p:nvSpPr>
        <p:spPr bwMode="auto">
          <a:xfrm>
            <a:off x="1835820"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16" name="Text Box 107"/>
          <p:cNvSpPr txBox="1">
            <a:spLocks noChangeArrowheads="1"/>
          </p:cNvSpPr>
          <p:nvPr/>
        </p:nvSpPr>
        <p:spPr bwMode="auto">
          <a:xfrm>
            <a:off x="1791741"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4</a:t>
            </a:r>
            <a:endParaRPr lang="en-US" altLang="ja-JP" baseline="-25000" dirty="0"/>
          </a:p>
        </p:txBody>
      </p:sp>
      <p:sp>
        <p:nvSpPr>
          <p:cNvPr id="17" name="Text Box 108"/>
          <p:cNvSpPr txBox="1">
            <a:spLocks noChangeArrowheads="1"/>
          </p:cNvSpPr>
          <p:nvPr/>
        </p:nvSpPr>
        <p:spPr bwMode="auto">
          <a:xfrm>
            <a:off x="2080666"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5</a:t>
            </a:r>
            <a:endParaRPr lang="en-US" altLang="ja-JP" baseline="-25000" dirty="0"/>
          </a:p>
        </p:txBody>
      </p:sp>
      <p:sp>
        <p:nvSpPr>
          <p:cNvPr id="18" name="Text Box 111"/>
          <p:cNvSpPr txBox="1">
            <a:spLocks noChangeArrowheads="1"/>
          </p:cNvSpPr>
          <p:nvPr/>
        </p:nvSpPr>
        <p:spPr bwMode="auto">
          <a:xfrm>
            <a:off x="2368004"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6</a:t>
            </a:r>
            <a:endParaRPr lang="en-US" altLang="ja-JP" baseline="-25000" dirty="0"/>
          </a:p>
        </p:txBody>
      </p:sp>
      <p:sp>
        <p:nvSpPr>
          <p:cNvPr id="19" name="テキスト ボックス 18"/>
          <p:cNvSpPr txBox="1"/>
          <p:nvPr/>
        </p:nvSpPr>
        <p:spPr>
          <a:xfrm>
            <a:off x="1403648" y="6011996"/>
            <a:ext cx="1359668" cy="338554"/>
          </a:xfrm>
          <a:prstGeom prst="rect">
            <a:avLst/>
          </a:prstGeom>
          <a:noFill/>
        </p:spPr>
        <p:txBody>
          <a:bodyPr wrap="none" rtlCol="0">
            <a:spAutoFit/>
          </a:bodyPr>
          <a:lstStyle/>
          <a:p>
            <a:r>
              <a:rPr kumimoji="1" lang="ja-JP" altLang="en-US" sz="1600" dirty="0" smtClean="0"/>
              <a:t>タイムスロット</a:t>
            </a:r>
          </a:p>
        </p:txBody>
      </p:sp>
      <p:sp>
        <p:nvSpPr>
          <p:cNvPr id="20" name="Rectangle 103"/>
          <p:cNvSpPr>
            <a:spLocks noChangeArrowheads="1"/>
          </p:cNvSpPr>
          <p:nvPr/>
        </p:nvSpPr>
        <p:spPr bwMode="auto">
          <a:xfrm>
            <a:off x="212385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1" name="Rectangle 104"/>
          <p:cNvSpPr>
            <a:spLocks noChangeArrowheads="1"/>
          </p:cNvSpPr>
          <p:nvPr/>
        </p:nvSpPr>
        <p:spPr bwMode="auto">
          <a:xfrm>
            <a:off x="2411884"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22" name="Rectangle 105"/>
          <p:cNvSpPr>
            <a:spLocks noChangeArrowheads="1"/>
          </p:cNvSpPr>
          <p:nvPr/>
        </p:nvSpPr>
        <p:spPr bwMode="auto">
          <a:xfrm>
            <a:off x="269991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24" name="Rectangle 103"/>
          <p:cNvSpPr>
            <a:spLocks noChangeArrowheads="1"/>
          </p:cNvSpPr>
          <p:nvPr/>
        </p:nvSpPr>
        <p:spPr bwMode="auto">
          <a:xfrm>
            <a:off x="2987824"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25" name="Text Box 111"/>
          <p:cNvSpPr txBox="1">
            <a:spLocks noChangeArrowheads="1"/>
          </p:cNvSpPr>
          <p:nvPr/>
        </p:nvSpPr>
        <p:spPr bwMode="auto">
          <a:xfrm>
            <a:off x="2647666"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7</a:t>
            </a:r>
            <a:endParaRPr lang="en-US" altLang="ja-JP" baseline="-25000" dirty="0"/>
          </a:p>
        </p:txBody>
      </p:sp>
      <p:sp>
        <p:nvSpPr>
          <p:cNvPr id="26" name="Text Box 111"/>
          <p:cNvSpPr txBox="1">
            <a:spLocks noChangeArrowheads="1"/>
          </p:cNvSpPr>
          <p:nvPr/>
        </p:nvSpPr>
        <p:spPr bwMode="auto">
          <a:xfrm>
            <a:off x="2935698"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8</a:t>
            </a:r>
            <a:endParaRPr lang="en-US" altLang="ja-JP" baseline="-25000" dirty="0"/>
          </a:p>
        </p:txBody>
      </p:sp>
      <p:sp>
        <p:nvSpPr>
          <p:cNvPr id="27" name="Rectangle 103"/>
          <p:cNvSpPr>
            <a:spLocks noChangeArrowheads="1"/>
          </p:cNvSpPr>
          <p:nvPr/>
        </p:nvSpPr>
        <p:spPr bwMode="auto">
          <a:xfrm>
            <a:off x="3276104"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8" name="Rectangle 104"/>
          <p:cNvSpPr>
            <a:spLocks noChangeArrowheads="1"/>
          </p:cNvSpPr>
          <p:nvPr/>
        </p:nvSpPr>
        <p:spPr bwMode="auto">
          <a:xfrm>
            <a:off x="3564136"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29" name="Rectangle 105"/>
          <p:cNvSpPr>
            <a:spLocks noChangeArrowheads="1"/>
          </p:cNvSpPr>
          <p:nvPr/>
        </p:nvSpPr>
        <p:spPr bwMode="auto">
          <a:xfrm>
            <a:off x="3852168"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0" name="Rectangle 103"/>
          <p:cNvSpPr>
            <a:spLocks noChangeArrowheads="1"/>
          </p:cNvSpPr>
          <p:nvPr/>
        </p:nvSpPr>
        <p:spPr bwMode="auto">
          <a:xfrm>
            <a:off x="4140200"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1" name="Rectangle 103"/>
          <p:cNvSpPr>
            <a:spLocks noChangeArrowheads="1"/>
          </p:cNvSpPr>
          <p:nvPr/>
        </p:nvSpPr>
        <p:spPr bwMode="auto">
          <a:xfrm>
            <a:off x="4428232" y="5039888"/>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2" name="Rectangle 104"/>
          <p:cNvSpPr>
            <a:spLocks noChangeArrowheads="1"/>
          </p:cNvSpPr>
          <p:nvPr/>
        </p:nvSpPr>
        <p:spPr bwMode="auto">
          <a:xfrm>
            <a:off x="4716264"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3" name="Rectangle 105"/>
          <p:cNvSpPr>
            <a:spLocks noChangeArrowheads="1"/>
          </p:cNvSpPr>
          <p:nvPr/>
        </p:nvSpPr>
        <p:spPr bwMode="auto">
          <a:xfrm>
            <a:off x="5004296" y="5039888"/>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4" name="Rectangle 103"/>
          <p:cNvSpPr>
            <a:spLocks noChangeArrowheads="1"/>
          </p:cNvSpPr>
          <p:nvPr/>
        </p:nvSpPr>
        <p:spPr bwMode="auto">
          <a:xfrm>
            <a:off x="5292204" y="5039888"/>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5" name="Rectangle 103"/>
          <p:cNvSpPr>
            <a:spLocks noChangeArrowheads="1"/>
          </p:cNvSpPr>
          <p:nvPr/>
        </p:nvSpPr>
        <p:spPr bwMode="auto">
          <a:xfrm>
            <a:off x="5580112"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6" name="Rectangle 104"/>
          <p:cNvSpPr>
            <a:spLocks noChangeArrowheads="1"/>
          </p:cNvSpPr>
          <p:nvPr/>
        </p:nvSpPr>
        <p:spPr bwMode="auto">
          <a:xfrm>
            <a:off x="5868144"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7" name="Rectangle 105"/>
          <p:cNvSpPr>
            <a:spLocks noChangeArrowheads="1"/>
          </p:cNvSpPr>
          <p:nvPr/>
        </p:nvSpPr>
        <p:spPr bwMode="auto">
          <a:xfrm>
            <a:off x="6156176"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8" name="Rectangle 103"/>
          <p:cNvSpPr>
            <a:spLocks noChangeArrowheads="1"/>
          </p:cNvSpPr>
          <p:nvPr/>
        </p:nvSpPr>
        <p:spPr bwMode="auto">
          <a:xfrm>
            <a:off x="6444208"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39" name="Rectangle 103"/>
          <p:cNvSpPr>
            <a:spLocks noChangeArrowheads="1"/>
          </p:cNvSpPr>
          <p:nvPr/>
        </p:nvSpPr>
        <p:spPr bwMode="auto">
          <a:xfrm>
            <a:off x="6732240" y="504083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40" name="Rectangle 104"/>
          <p:cNvSpPr>
            <a:spLocks noChangeArrowheads="1"/>
          </p:cNvSpPr>
          <p:nvPr/>
        </p:nvSpPr>
        <p:spPr bwMode="auto">
          <a:xfrm>
            <a:off x="7020272" y="5040830"/>
            <a:ext cx="215900" cy="719138"/>
          </a:xfrm>
          <a:prstGeom prst="rect">
            <a:avLst/>
          </a:prstGeom>
          <a:noFill/>
          <a:ln w="9525">
            <a:solidFill>
              <a:schemeClr val="tx1"/>
            </a:solidFill>
            <a:miter lim="800000"/>
            <a:headEnd/>
            <a:tailEnd/>
          </a:ln>
        </p:spPr>
        <p:txBody>
          <a:bodyPr wrap="none" anchor="ctr"/>
          <a:lstStyle/>
          <a:p>
            <a:endParaRPr lang="ja-JP" altLang="en-US"/>
          </a:p>
        </p:txBody>
      </p:sp>
      <p:sp>
        <p:nvSpPr>
          <p:cNvPr id="41" name="Rectangle 105"/>
          <p:cNvSpPr>
            <a:spLocks noChangeArrowheads="1"/>
          </p:cNvSpPr>
          <p:nvPr/>
        </p:nvSpPr>
        <p:spPr bwMode="auto">
          <a:xfrm>
            <a:off x="7308304" y="504083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42" name="Rectangle 103"/>
          <p:cNvSpPr>
            <a:spLocks noChangeArrowheads="1"/>
          </p:cNvSpPr>
          <p:nvPr/>
        </p:nvSpPr>
        <p:spPr bwMode="auto">
          <a:xfrm>
            <a:off x="7596212" y="5040830"/>
            <a:ext cx="215900" cy="719138"/>
          </a:xfrm>
          <a:prstGeom prst="rect">
            <a:avLst/>
          </a:prstGeom>
          <a:noFill/>
          <a:ln w="9525">
            <a:solidFill>
              <a:schemeClr val="tx1"/>
            </a:solidFill>
            <a:miter lim="800000"/>
            <a:headEnd/>
            <a:tailEnd/>
          </a:ln>
        </p:spPr>
        <p:txBody>
          <a:bodyPr wrap="none" anchor="ctr"/>
          <a:lstStyle/>
          <a:p>
            <a:endParaRPr lang="ja-JP" altLang="en-US"/>
          </a:p>
        </p:txBody>
      </p:sp>
      <p:cxnSp>
        <p:nvCxnSpPr>
          <p:cNvPr id="43" name="直線矢印コネクタ 42"/>
          <p:cNvCxnSpPr>
            <a:endCxn id="8" idx="0"/>
          </p:cNvCxnSpPr>
          <p:nvPr/>
        </p:nvCxnSpPr>
        <p:spPr>
          <a:xfrm flipH="1">
            <a:off x="1079674" y="4689140"/>
            <a:ext cx="972046"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20" idx="0"/>
          </p:cNvCxnSpPr>
          <p:nvPr/>
        </p:nvCxnSpPr>
        <p:spPr>
          <a:xfrm>
            <a:off x="2051720" y="4689140"/>
            <a:ext cx="180082"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a:endCxn id="27" idx="0"/>
          </p:cNvCxnSpPr>
          <p:nvPr/>
        </p:nvCxnSpPr>
        <p:spPr>
          <a:xfrm>
            <a:off x="2051720" y="4689140"/>
            <a:ext cx="1332334" cy="35074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1792807" y="4401108"/>
            <a:ext cx="546945" cy="369332"/>
          </a:xfrm>
          <a:prstGeom prst="rect">
            <a:avLst/>
          </a:prstGeom>
          <a:noFill/>
        </p:spPr>
        <p:txBody>
          <a:bodyPr wrap="none" rtlCol="0">
            <a:spAutoFit/>
          </a:bodyPr>
          <a:lstStyle/>
          <a:p>
            <a:r>
              <a:rPr kumimoji="1" lang="en-US" altLang="ja-JP" dirty="0" smtClean="0">
                <a:solidFill>
                  <a:srgbClr val="0000FF"/>
                </a:solidFill>
              </a:rPr>
              <a:t>Ch1</a:t>
            </a:r>
            <a:endParaRPr kumimoji="1" lang="ja-JP" altLang="en-US" dirty="0" smtClean="0">
              <a:solidFill>
                <a:srgbClr val="0000FF"/>
              </a:solidFill>
            </a:endParaRPr>
          </a:p>
        </p:txBody>
      </p:sp>
      <p:cxnSp>
        <p:nvCxnSpPr>
          <p:cNvPr id="47" name="直線矢印コネクタ 46"/>
          <p:cNvCxnSpPr/>
          <p:nvPr/>
        </p:nvCxnSpPr>
        <p:spPr>
          <a:xfrm flipH="1">
            <a:off x="1367706" y="4689140"/>
            <a:ext cx="1116062"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483768" y="4689140"/>
            <a:ext cx="36066" cy="35169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2483768" y="4689140"/>
            <a:ext cx="1188318" cy="3507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231740" y="4401108"/>
            <a:ext cx="546945" cy="369332"/>
          </a:xfrm>
          <a:prstGeom prst="rect">
            <a:avLst/>
          </a:prstGeom>
          <a:noFill/>
        </p:spPr>
        <p:txBody>
          <a:bodyPr wrap="none" rtlCol="0">
            <a:spAutoFit/>
          </a:bodyPr>
          <a:lstStyle/>
          <a:p>
            <a:r>
              <a:rPr kumimoji="1" lang="en-US" altLang="ja-JP" dirty="0" smtClean="0">
                <a:solidFill>
                  <a:srgbClr val="FF0000"/>
                </a:solidFill>
              </a:rPr>
              <a:t>Ch2</a:t>
            </a:r>
            <a:endParaRPr kumimoji="1" lang="ja-JP" altLang="en-US" dirty="0" smtClean="0">
              <a:solidFill>
                <a:srgbClr val="FF0000"/>
              </a:solidFill>
            </a:endParaRPr>
          </a:p>
        </p:txBody>
      </p:sp>
      <p:cxnSp>
        <p:nvCxnSpPr>
          <p:cNvPr id="51" name="直線矢印コネクタ 50"/>
          <p:cNvCxnSpPr/>
          <p:nvPr/>
        </p:nvCxnSpPr>
        <p:spPr>
          <a:xfrm flipH="1">
            <a:off x="1655738" y="4689140"/>
            <a:ext cx="1260078"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2807866" y="4689140"/>
            <a:ext cx="107950"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2915816" y="4689140"/>
            <a:ext cx="1044302" cy="350748"/>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2663788" y="4401108"/>
            <a:ext cx="546945" cy="369332"/>
          </a:xfrm>
          <a:prstGeom prst="rect">
            <a:avLst/>
          </a:prstGeom>
          <a:noFill/>
        </p:spPr>
        <p:txBody>
          <a:bodyPr wrap="none" rtlCol="0">
            <a:spAutoFit/>
          </a:bodyPr>
          <a:lstStyle/>
          <a:p>
            <a:r>
              <a:rPr kumimoji="1" lang="en-US" altLang="ja-JP" dirty="0" smtClean="0">
                <a:solidFill>
                  <a:srgbClr val="008000"/>
                </a:solidFill>
              </a:rPr>
              <a:t>Ch3</a:t>
            </a:r>
          </a:p>
        </p:txBody>
      </p:sp>
      <p:cxnSp>
        <p:nvCxnSpPr>
          <p:cNvPr id="55" name="直線矢印コネクタ 54"/>
          <p:cNvCxnSpPr/>
          <p:nvPr/>
        </p:nvCxnSpPr>
        <p:spPr>
          <a:xfrm flipH="1">
            <a:off x="1979774" y="4689140"/>
            <a:ext cx="1404094"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H="1">
            <a:off x="3131902" y="4689140"/>
            <a:ext cx="251966" cy="351690"/>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3383868" y="4689140"/>
            <a:ext cx="900286" cy="350748"/>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095836" y="4401108"/>
            <a:ext cx="546945" cy="369332"/>
          </a:xfrm>
          <a:prstGeom prst="rect">
            <a:avLst/>
          </a:prstGeom>
          <a:noFill/>
        </p:spPr>
        <p:txBody>
          <a:bodyPr wrap="none" rtlCol="0">
            <a:spAutoFit/>
          </a:bodyPr>
          <a:lstStyle/>
          <a:p>
            <a:r>
              <a:rPr kumimoji="1" lang="en-US" altLang="ja-JP" dirty="0" smtClean="0">
                <a:solidFill>
                  <a:srgbClr val="FFC000"/>
                </a:solidFill>
              </a:rPr>
              <a:t>Ch4</a:t>
            </a:r>
          </a:p>
        </p:txBody>
      </p:sp>
      <p:sp>
        <p:nvSpPr>
          <p:cNvPr id="59" name="テキスト ボックス 58"/>
          <p:cNvSpPr txBox="1"/>
          <p:nvPr/>
        </p:nvSpPr>
        <p:spPr>
          <a:xfrm>
            <a:off x="647564" y="3429000"/>
            <a:ext cx="8172908" cy="646331"/>
          </a:xfrm>
          <a:prstGeom prst="rect">
            <a:avLst/>
          </a:prstGeom>
          <a:noFill/>
        </p:spPr>
        <p:txBody>
          <a:bodyPr wrap="square" rtlCol="0">
            <a:spAutoFit/>
          </a:bodyPr>
          <a:lstStyle/>
          <a:p>
            <a:r>
              <a:rPr lang="ja-JP" altLang="en-US" dirty="0" smtClean="0"/>
              <a:t>例えば下図のように、</a:t>
            </a:r>
            <a:r>
              <a:rPr lang="en-US" altLang="ja-JP" dirty="0" smtClean="0"/>
              <a:t>Ch2</a:t>
            </a:r>
            <a:r>
              <a:rPr lang="ja-JP" altLang="en-US" dirty="0" smtClean="0"/>
              <a:t>と</a:t>
            </a:r>
            <a:r>
              <a:rPr lang="en-US" altLang="ja-JP" dirty="0" smtClean="0"/>
              <a:t>Ch4</a:t>
            </a:r>
            <a:r>
              <a:rPr lang="ja-JP" altLang="en-US" dirty="0" smtClean="0"/>
              <a:t>で全く情報が送られていなくても、そのタイムスロットを</a:t>
            </a:r>
            <a:r>
              <a:rPr lang="en-US" altLang="ja-JP" dirty="0" smtClean="0"/>
              <a:t>Ch1</a:t>
            </a:r>
            <a:r>
              <a:rPr lang="ja-JP" altLang="en-US" dirty="0" smtClean="0"/>
              <a:t>や</a:t>
            </a:r>
            <a:r>
              <a:rPr lang="en-US" altLang="ja-JP" dirty="0" smtClean="0"/>
              <a:t>Ch2</a:t>
            </a:r>
            <a:r>
              <a:rPr lang="ja-JP" altLang="en-US" dirty="0" smtClean="0"/>
              <a:t>が使うことはできない。</a:t>
            </a:r>
            <a:endParaRPr kumimoji="1" lang="ja-JP" altLang="en-US" dirty="0" smtClean="0"/>
          </a:p>
        </p:txBody>
      </p:sp>
      <p:sp>
        <p:nvSpPr>
          <p:cNvPr id="60" name="テキスト ボックス 59"/>
          <p:cNvSpPr txBox="1"/>
          <p:nvPr/>
        </p:nvSpPr>
        <p:spPr>
          <a:xfrm>
            <a:off x="2015716" y="6300028"/>
            <a:ext cx="5096267" cy="369332"/>
          </a:xfrm>
          <a:prstGeom prst="rect">
            <a:avLst/>
          </a:prstGeom>
          <a:noFill/>
        </p:spPr>
        <p:txBody>
          <a:bodyPr wrap="none" rtlCol="0">
            <a:spAutoFit/>
          </a:bodyPr>
          <a:lstStyle/>
          <a:p>
            <a:r>
              <a:rPr kumimoji="1" lang="en-US" altLang="ja-JP" dirty="0" smtClean="0"/>
              <a:t>t</a:t>
            </a:r>
            <a:r>
              <a:rPr kumimoji="1" lang="en-US" altLang="ja-JP" baseline="-25000" dirty="0" smtClean="0"/>
              <a:t>2</a:t>
            </a:r>
            <a:r>
              <a:rPr lang="en-US" altLang="ja-JP" dirty="0" smtClean="0"/>
              <a:t>, t</a:t>
            </a:r>
            <a:r>
              <a:rPr lang="en-US" altLang="ja-JP" baseline="-25000" dirty="0" smtClean="0"/>
              <a:t>4</a:t>
            </a:r>
            <a:r>
              <a:rPr lang="en-US" altLang="ja-JP" dirty="0" smtClean="0"/>
              <a:t>, t</a:t>
            </a:r>
            <a:r>
              <a:rPr lang="en-US" altLang="ja-JP" baseline="-25000" dirty="0" smtClean="0"/>
              <a:t>6</a:t>
            </a:r>
            <a:r>
              <a:rPr lang="en-US" altLang="ja-JP" dirty="0" smtClean="0"/>
              <a:t>, t</a:t>
            </a:r>
            <a:r>
              <a:rPr lang="en-US" altLang="ja-JP" baseline="-25000" dirty="0" smtClean="0"/>
              <a:t>8</a:t>
            </a:r>
            <a:r>
              <a:rPr lang="en-US" altLang="ja-JP" dirty="0" smtClean="0"/>
              <a:t>, </a:t>
            </a:r>
            <a:r>
              <a:rPr lang="ja-JP" altLang="en-US" dirty="0" smtClean="0"/>
              <a:t>のタイムスロットは全く使われていない</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89180" y="272262"/>
            <a:ext cx="1565621" cy="523220"/>
          </a:xfrm>
        </p:spPr>
        <p:txBody>
          <a:bodyPr wrap="none">
            <a:spAutoFit/>
          </a:bodyPr>
          <a:lstStyle/>
          <a:p>
            <a:r>
              <a:rPr lang="en-US" altLang="ja-JP" sz="2800" dirty="0" smtClean="0"/>
              <a:t>A</a:t>
            </a:r>
            <a:r>
              <a:rPr kumimoji="1" lang="en-US" altLang="ja-JP" sz="2800" dirty="0" smtClean="0"/>
              <a:t>TM</a:t>
            </a:r>
            <a:r>
              <a:rPr kumimoji="1" lang="ja-JP" altLang="en-US" sz="2800" dirty="0" smtClean="0"/>
              <a:t>方式</a:t>
            </a:r>
            <a:endParaRPr kumimoji="1" lang="ja-JP" altLang="en-US" sz="2800" dirty="0"/>
          </a:p>
        </p:txBody>
      </p:sp>
      <p:sp>
        <p:nvSpPr>
          <p:cNvPr id="3" name="テキスト ボックス 2"/>
          <p:cNvSpPr txBox="1"/>
          <p:nvPr/>
        </p:nvSpPr>
        <p:spPr>
          <a:xfrm>
            <a:off x="614464" y="1007440"/>
            <a:ext cx="5397696" cy="369332"/>
          </a:xfrm>
          <a:prstGeom prst="rect">
            <a:avLst/>
          </a:prstGeom>
          <a:noFill/>
        </p:spPr>
        <p:txBody>
          <a:bodyPr wrap="none" rtlCol="0">
            <a:spAutoFit/>
          </a:bodyPr>
          <a:lstStyle/>
          <a:p>
            <a:r>
              <a:rPr kumimoji="1" lang="en-US" altLang="ja-JP" dirty="0" smtClean="0"/>
              <a:t>ATM: Asynchronous Transfer Mode (</a:t>
            </a:r>
            <a:r>
              <a:rPr kumimoji="1" lang="ja-JP" altLang="en-US" dirty="0" smtClean="0"/>
              <a:t>非同期転送モード</a:t>
            </a:r>
            <a:r>
              <a:rPr kumimoji="1" lang="en-US" altLang="ja-JP" dirty="0" smtClean="0"/>
              <a:t>)</a:t>
            </a:r>
            <a:endParaRPr kumimoji="1" lang="ja-JP" altLang="en-US" dirty="0" smtClean="0"/>
          </a:p>
        </p:txBody>
      </p:sp>
      <p:sp>
        <p:nvSpPr>
          <p:cNvPr id="4" name="テキスト ボックス 3"/>
          <p:cNvSpPr txBox="1"/>
          <p:nvPr/>
        </p:nvSpPr>
        <p:spPr>
          <a:xfrm>
            <a:off x="665566" y="1376772"/>
            <a:ext cx="7812867" cy="1477328"/>
          </a:xfrm>
          <a:prstGeom prst="rect">
            <a:avLst/>
          </a:prstGeom>
          <a:noFill/>
        </p:spPr>
        <p:txBody>
          <a:bodyPr wrap="square" rtlCol="0">
            <a:spAutoFit/>
          </a:bodyPr>
          <a:lstStyle/>
          <a:p>
            <a:r>
              <a:rPr lang="en-US" altLang="ja-JP" dirty="0" smtClean="0">
                <a:solidFill>
                  <a:srgbClr val="0000FF"/>
                </a:solidFill>
              </a:rPr>
              <a:t>ATM</a:t>
            </a:r>
            <a:r>
              <a:rPr lang="ja-JP" altLang="en-US" dirty="0" smtClean="0"/>
              <a:t>では、 タイムスロットを利用する順序や位置に制約がない。 </a:t>
            </a:r>
            <a:r>
              <a:rPr lang="ja-JP" altLang="en-US" dirty="0" smtClean="0">
                <a:solidFill>
                  <a:srgbClr val="0000FF"/>
                </a:solidFill>
              </a:rPr>
              <a:t>各チャンネルは必要な時だけセルを送出</a:t>
            </a:r>
            <a:r>
              <a:rPr lang="ja-JP" altLang="en-US" dirty="0" smtClean="0"/>
              <a:t>するし、 スロットが空いていれば、好きなだけ利用できる。 </a:t>
            </a:r>
            <a:r>
              <a:rPr lang="en-US" altLang="ja-JP" dirty="0" smtClean="0"/>
              <a:t>ATM</a:t>
            </a:r>
            <a:r>
              <a:rPr lang="ja-JP" altLang="en-US" dirty="0" smtClean="0"/>
              <a:t>は</a:t>
            </a:r>
            <a:r>
              <a:rPr lang="ja-JP" altLang="en-US" dirty="0" smtClean="0">
                <a:solidFill>
                  <a:srgbClr val="0000FF"/>
                </a:solidFill>
              </a:rPr>
              <a:t>パケット交換</a:t>
            </a:r>
            <a:r>
              <a:rPr lang="ja-JP" altLang="en-US" dirty="0" smtClean="0"/>
              <a:t>方式なので、 セルごとにあて先を制御するなどの余計な負荷がかかるが、 送出するセルの位置や順序に制約がないので、 </a:t>
            </a:r>
            <a:r>
              <a:rPr lang="ja-JP" altLang="en-US" dirty="0" smtClean="0">
                <a:solidFill>
                  <a:srgbClr val="0000FF"/>
                </a:solidFill>
              </a:rPr>
              <a:t>統計多重効果</a:t>
            </a:r>
            <a:r>
              <a:rPr lang="ja-JP" altLang="en-US" dirty="0" smtClean="0"/>
              <a:t>が得られ、</a:t>
            </a:r>
            <a:r>
              <a:rPr lang="ja-JP" altLang="en-US" dirty="0" smtClean="0">
                <a:solidFill>
                  <a:srgbClr val="0000FF"/>
                </a:solidFill>
              </a:rPr>
              <a:t>通信効率が高まる</a:t>
            </a:r>
            <a:r>
              <a:rPr lang="ja-JP" altLang="en-US" dirty="0" smtClean="0"/>
              <a:t>という利点がある。</a:t>
            </a:r>
            <a:endParaRPr kumimoji="1" lang="ja-JP" altLang="en-US" dirty="0" smtClean="0"/>
          </a:p>
        </p:txBody>
      </p:sp>
      <p:sp>
        <p:nvSpPr>
          <p:cNvPr id="5" name="Line 101"/>
          <p:cNvSpPr>
            <a:spLocks noChangeShapeType="1"/>
          </p:cNvSpPr>
          <p:nvPr/>
        </p:nvSpPr>
        <p:spPr bwMode="auto">
          <a:xfrm>
            <a:off x="792380" y="5769260"/>
            <a:ext cx="7200000" cy="0"/>
          </a:xfrm>
          <a:prstGeom prst="line">
            <a:avLst/>
          </a:prstGeom>
          <a:noFill/>
          <a:ln w="9525">
            <a:solidFill>
              <a:schemeClr val="tx1"/>
            </a:solidFill>
            <a:round/>
            <a:headEnd/>
            <a:tailEnd type="arrow" w="med" len="med"/>
          </a:ln>
        </p:spPr>
        <p:txBody>
          <a:bodyPr/>
          <a:lstStyle/>
          <a:p>
            <a:endParaRPr lang="ja-JP" altLang="en-US"/>
          </a:p>
        </p:txBody>
      </p:sp>
      <p:sp>
        <p:nvSpPr>
          <p:cNvPr id="6" name="Text Box 102"/>
          <p:cNvSpPr txBox="1">
            <a:spLocks noChangeArrowheads="1"/>
          </p:cNvSpPr>
          <p:nvPr/>
        </p:nvSpPr>
        <p:spPr bwMode="auto">
          <a:xfrm>
            <a:off x="7956376" y="5579948"/>
            <a:ext cx="641350" cy="366713"/>
          </a:xfrm>
          <a:prstGeom prst="rect">
            <a:avLst/>
          </a:prstGeom>
          <a:noFill/>
          <a:ln w="9525">
            <a:noFill/>
            <a:miter lim="800000"/>
            <a:headEnd/>
            <a:tailEnd/>
          </a:ln>
        </p:spPr>
        <p:txBody>
          <a:bodyPr wrap="none">
            <a:spAutoFit/>
          </a:bodyPr>
          <a:lstStyle/>
          <a:p>
            <a:r>
              <a:rPr lang="ja-JP" altLang="en-US" dirty="0"/>
              <a:t>時間</a:t>
            </a:r>
          </a:p>
        </p:txBody>
      </p:sp>
      <p:sp>
        <p:nvSpPr>
          <p:cNvPr id="7" name="Rectangle 103"/>
          <p:cNvSpPr>
            <a:spLocks noChangeArrowheads="1"/>
          </p:cNvSpPr>
          <p:nvPr/>
        </p:nvSpPr>
        <p:spPr bwMode="auto">
          <a:xfrm>
            <a:off x="971724"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9" name="Rectangle 105"/>
          <p:cNvSpPr>
            <a:spLocks noChangeArrowheads="1"/>
          </p:cNvSpPr>
          <p:nvPr/>
        </p:nvSpPr>
        <p:spPr bwMode="auto">
          <a:xfrm>
            <a:off x="1547788"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10" name="Line 106"/>
          <p:cNvSpPr>
            <a:spLocks noChangeShapeType="1"/>
          </p:cNvSpPr>
          <p:nvPr/>
        </p:nvSpPr>
        <p:spPr bwMode="auto">
          <a:xfrm>
            <a:off x="3347864" y="5867980"/>
            <a:ext cx="4212468" cy="0"/>
          </a:xfrm>
          <a:prstGeom prst="line">
            <a:avLst/>
          </a:prstGeom>
          <a:noFill/>
          <a:ln w="19050">
            <a:solidFill>
              <a:schemeClr val="tx1"/>
            </a:solidFill>
            <a:prstDash val="dash"/>
            <a:round/>
            <a:headEnd/>
            <a:tailEnd/>
          </a:ln>
        </p:spPr>
        <p:txBody>
          <a:bodyPr/>
          <a:lstStyle/>
          <a:p>
            <a:endParaRPr lang="ja-JP" altLang="en-US"/>
          </a:p>
        </p:txBody>
      </p:sp>
      <p:sp>
        <p:nvSpPr>
          <p:cNvPr id="11" name="Text Box 107"/>
          <p:cNvSpPr txBox="1">
            <a:spLocks noChangeArrowheads="1"/>
          </p:cNvSpPr>
          <p:nvPr/>
        </p:nvSpPr>
        <p:spPr bwMode="auto">
          <a:xfrm>
            <a:off x="927844" y="5677726"/>
            <a:ext cx="331788" cy="366713"/>
          </a:xfrm>
          <a:prstGeom prst="rect">
            <a:avLst/>
          </a:prstGeom>
          <a:noFill/>
          <a:ln w="9525">
            <a:noFill/>
            <a:miter lim="800000"/>
            <a:headEnd/>
            <a:tailEnd/>
          </a:ln>
        </p:spPr>
        <p:txBody>
          <a:bodyPr wrap="none">
            <a:spAutoFit/>
          </a:bodyPr>
          <a:lstStyle/>
          <a:p>
            <a:r>
              <a:rPr lang="en-US" altLang="ja-JP" dirty="0"/>
              <a:t>t</a:t>
            </a:r>
            <a:r>
              <a:rPr lang="en-US" altLang="ja-JP" baseline="-25000" dirty="0"/>
              <a:t>1</a:t>
            </a:r>
          </a:p>
        </p:txBody>
      </p:sp>
      <p:sp>
        <p:nvSpPr>
          <p:cNvPr id="12" name="Text Box 108"/>
          <p:cNvSpPr txBox="1">
            <a:spLocks noChangeArrowheads="1"/>
          </p:cNvSpPr>
          <p:nvPr/>
        </p:nvSpPr>
        <p:spPr bwMode="auto">
          <a:xfrm>
            <a:off x="1216570"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2</a:t>
            </a:r>
          </a:p>
        </p:txBody>
      </p:sp>
      <p:sp>
        <p:nvSpPr>
          <p:cNvPr id="13" name="Text Box 111"/>
          <p:cNvSpPr txBox="1">
            <a:spLocks noChangeArrowheads="1"/>
          </p:cNvSpPr>
          <p:nvPr/>
        </p:nvSpPr>
        <p:spPr bwMode="auto">
          <a:xfrm>
            <a:off x="1503908" y="5677726"/>
            <a:ext cx="331788" cy="366713"/>
          </a:xfrm>
          <a:prstGeom prst="rect">
            <a:avLst/>
          </a:prstGeom>
          <a:noFill/>
          <a:ln w="9525">
            <a:noFill/>
            <a:miter lim="800000"/>
            <a:headEnd/>
            <a:tailEnd/>
          </a:ln>
        </p:spPr>
        <p:txBody>
          <a:bodyPr wrap="none">
            <a:spAutoFit/>
          </a:bodyPr>
          <a:lstStyle/>
          <a:p>
            <a:r>
              <a:rPr lang="en-US" altLang="ja-JP"/>
              <a:t>t</a:t>
            </a:r>
            <a:r>
              <a:rPr lang="en-US" altLang="ja-JP" baseline="-25000"/>
              <a:t>3</a:t>
            </a:r>
          </a:p>
        </p:txBody>
      </p:sp>
      <p:sp>
        <p:nvSpPr>
          <p:cNvPr id="15" name="Text Box 107"/>
          <p:cNvSpPr txBox="1">
            <a:spLocks noChangeArrowheads="1"/>
          </p:cNvSpPr>
          <p:nvPr/>
        </p:nvSpPr>
        <p:spPr bwMode="auto">
          <a:xfrm>
            <a:off x="1791741"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4</a:t>
            </a:r>
            <a:endParaRPr lang="en-US" altLang="ja-JP" baseline="-25000" dirty="0"/>
          </a:p>
        </p:txBody>
      </p:sp>
      <p:sp>
        <p:nvSpPr>
          <p:cNvPr id="16" name="Text Box 108"/>
          <p:cNvSpPr txBox="1">
            <a:spLocks noChangeArrowheads="1"/>
          </p:cNvSpPr>
          <p:nvPr/>
        </p:nvSpPr>
        <p:spPr bwMode="auto">
          <a:xfrm>
            <a:off x="2080666"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5</a:t>
            </a:r>
            <a:endParaRPr lang="en-US" altLang="ja-JP" baseline="-25000" dirty="0"/>
          </a:p>
        </p:txBody>
      </p:sp>
      <p:sp>
        <p:nvSpPr>
          <p:cNvPr id="17" name="Text Box 111"/>
          <p:cNvSpPr txBox="1">
            <a:spLocks noChangeArrowheads="1"/>
          </p:cNvSpPr>
          <p:nvPr/>
        </p:nvSpPr>
        <p:spPr bwMode="auto">
          <a:xfrm>
            <a:off x="2368004" y="5678668"/>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6</a:t>
            </a:r>
            <a:endParaRPr lang="en-US" altLang="ja-JP" baseline="-25000" dirty="0"/>
          </a:p>
        </p:txBody>
      </p:sp>
      <p:sp>
        <p:nvSpPr>
          <p:cNvPr id="18" name="テキスト ボックス 17"/>
          <p:cNvSpPr txBox="1"/>
          <p:nvPr/>
        </p:nvSpPr>
        <p:spPr>
          <a:xfrm>
            <a:off x="1403648" y="6011996"/>
            <a:ext cx="1359668" cy="338554"/>
          </a:xfrm>
          <a:prstGeom prst="rect">
            <a:avLst/>
          </a:prstGeom>
          <a:noFill/>
        </p:spPr>
        <p:txBody>
          <a:bodyPr wrap="none" rtlCol="0">
            <a:spAutoFit/>
          </a:bodyPr>
          <a:lstStyle/>
          <a:p>
            <a:r>
              <a:rPr kumimoji="1" lang="ja-JP" altLang="en-US" sz="1600" dirty="0" smtClean="0"/>
              <a:t>タイムスロット</a:t>
            </a:r>
          </a:p>
        </p:txBody>
      </p:sp>
      <p:sp>
        <p:nvSpPr>
          <p:cNvPr id="19" name="Rectangle 103"/>
          <p:cNvSpPr>
            <a:spLocks noChangeArrowheads="1"/>
          </p:cNvSpPr>
          <p:nvPr/>
        </p:nvSpPr>
        <p:spPr bwMode="auto">
          <a:xfrm>
            <a:off x="2123852"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1" name="Rectangle 105"/>
          <p:cNvSpPr>
            <a:spLocks noChangeArrowheads="1"/>
          </p:cNvSpPr>
          <p:nvPr/>
        </p:nvSpPr>
        <p:spPr bwMode="auto">
          <a:xfrm>
            <a:off x="2699916"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23" name="Text Box 111"/>
          <p:cNvSpPr txBox="1">
            <a:spLocks noChangeArrowheads="1"/>
          </p:cNvSpPr>
          <p:nvPr/>
        </p:nvSpPr>
        <p:spPr bwMode="auto">
          <a:xfrm>
            <a:off x="2647666"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7</a:t>
            </a:r>
            <a:endParaRPr lang="en-US" altLang="ja-JP" baseline="-25000" dirty="0"/>
          </a:p>
        </p:txBody>
      </p:sp>
      <p:sp>
        <p:nvSpPr>
          <p:cNvPr id="24" name="Text Box 111"/>
          <p:cNvSpPr txBox="1">
            <a:spLocks noChangeArrowheads="1"/>
          </p:cNvSpPr>
          <p:nvPr/>
        </p:nvSpPr>
        <p:spPr bwMode="auto">
          <a:xfrm>
            <a:off x="2935698" y="5687960"/>
            <a:ext cx="340158" cy="369332"/>
          </a:xfrm>
          <a:prstGeom prst="rect">
            <a:avLst/>
          </a:prstGeom>
          <a:noFill/>
          <a:ln w="9525">
            <a:noFill/>
            <a:miter lim="800000"/>
            <a:headEnd/>
            <a:tailEnd/>
          </a:ln>
        </p:spPr>
        <p:txBody>
          <a:bodyPr wrap="none">
            <a:spAutoFit/>
          </a:bodyPr>
          <a:lstStyle/>
          <a:p>
            <a:r>
              <a:rPr lang="en-US" altLang="ja-JP" dirty="0" smtClean="0"/>
              <a:t>t</a:t>
            </a:r>
            <a:r>
              <a:rPr lang="en-US" altLang="ja-JP" baseline="-25000" dirty="0" smtClean="0"/>
              <a:t>8</a:t>
            </a:r>
            <a:endParaRPr lang="en-US" altLang="ja-JP" baseline="-25000" dirty="0"/>
          </a:p>
        </p:txBody>
      </p:sp>
      <p:sp>
        <p:nvSpPr>
          <p:cNvPr id="25" name="Rectangle 103"/>
          <p:cNvSpPr>
            <a:spLocks noChangeArrowheads="1"/>
          </p:cNvSpPr>
          <p:nvPr/>
        </p:nvSpPr>
        <p:spPr bwMode="auto">
          <a:xfrm>
            <a:off x="3276104"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27" name="Rectangle 105"/>
          <p:cNvSpPr>
            <a:spLocks noChangeArrowheads="1"/>
          </p:cNvSpPr>
          <p:nvPr/>
        </p:nvSpPr>
        <p:spPr bwMode="auto">
          <a:xfrm>
            <a:off x="3852168"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29" name="Rectangle 103"/>
          <p:cNvSpPr>
            <a:spLocks noChangeArrowheads="1"/>
          </p:cNvSpPr>
          <p:nvPr/>
        </p:nvSpPr>
        <p:spPr bwMode="auto">
          <a:xfrm>
            <a:off x="4716016"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1" name="Rectangle 105"/>
          <p:cNvSpPr>
            <a:spLocks noChangeArrowheads="1"/>
          </p:cNvSpPr>
          <p:nvPr/>
        </p:nvSpPr>
        <p:spPr bwMode="auto">
          <a:xfrm>
            <a:off x="5004296"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3" name="Rectangle 103"/>
          <p:cNvSpPr>
            <a:spLocks noChangeArrowheads="1"/>
          </p:cNvSpPr>
          <p:nvPr/>
        </p:nvSpPr>
        <p:spPr bwMode="auto">
          <a:xfrm>
            <a:off x="5580112"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5" name="Rectangle 105"/>
          <p:cNvSpPr>
            <a:spLocks noChangeArrowheads="1"/>
          </p:cNvSpPr>
          <p:nvPr/>
        </p:nvSpPr>
        <p:spPr bwMode="auto">
          <a:xfrm>
            <a:off x="6156176"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37" name="Rectangle 103"/>
          <p:cNvSpPr>
            <a:spLocks noChangeArrowheads="1"/>
          </p:cNvSpPr>
          <p:nvPr/>
        </p:nvSpPr>
        <p:spPr bwMode="auto">
          <a:xfrm>
            <a:off x="6732240" y="5050122"/>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39" name="Rectangle 105"/>
          <p:cNvSpPr>
            <a:spLocks noChangeArrowheads="1"/>
          </p:cNvSpPr>
          <p:nvPr/>
        </p:nvSpPr>
        <p:spPr bwMode="auto">
          <a:xfrm>
            <a:off x="7308304"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cxnSp>
        <p:nvCxnSpPr>
          <p:cNvPr id="41" name="直線矢印コネクタ 40"/>
          <p:cNvCxnSpPr>
            <a:endCxn id="7" idx="0"/>
          </p:cNvCxnSpPr>
          <p:nvPr/>
        </p:nvCxnSpPr>
        <p:spPr>
          <a:xfrm flipH="1">
            <a:off x="1079674" y="4689140"/>
            <a:ext cx="972108" cy="360982"/>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endCxn id="19" idx="0"/>
          </p:cNvCxnSpPr>
          <p:nvPr/>
        </p:nvCxnSpPr>
        <p:spPr>
          <a:xfrm>
            <a:off x="2051720" y="4698432"/>
            <a:ext cx="180082"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endCxn id="58" idx="0"/>
          </p:cNvCxnSpPr>
          <p:nvPr/>
        </p:nvCxnSpPr>
        <p:spPr>
          <a:xfrm flipH="1">
            <a:off x="1943646" y="4689140"/>
            <a:ext cx="108074" cy="36004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763688" y="4391816"/>
            <a:ext cx="546945" cy="369332"/>
          </a:xfrm>
          <a:prstGeom prst="rect">
            <a:avLst/>
          </a:prstGeom>
          <a:noFill/>
        </p:spPr>
        <p:txBody>
          <a:bodyPr wrap="none" rtlCol="0">
            <a:spAutoFit/>
          </a:bodyPr>
          <a:lstStyle/>
          <a:p>
            <a:r>
              <a:rPr kumimoji="1" lang="en-US" altLang="ja-JP" dirty="0" smtClean="0">
                <a:solidFill>
                  <a:srgbClr val="0000FF"/>
                </a:solidFill>
              </a:rPr>
              <a:t>Ch1</a:t>
            </a:r>
            <a:endParaRPr kumimoji="1" lang="ja-JP" altLang="en-US" dirty="0" smtClean="0">
              <a:solidFill>
                <a:srgbClr val="0000FF"/>
              </a:solidFill>
            </a:endParaRPr>
          </a:p>
        </p:txBody>
      </p:sp>
      <p:cxnSp>
        <p:nvCxnSpPr>
          <p:cNvPr id="49" name="直線矢印コネクタ 48"/>
          <p:cNvCxnSpPr/>
          <p:nvPr/>
        </p:nvCxnSpPr>
        <p:spPr>
          <a:xfrm flipH="1">
            <a:off x="1655738" y="4689140"/>
            <a:ext cx="1260078"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2807866" y="4689140"/>
            <a:ext cx="107950" cy="351690"/>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2915816" y="4689140"/>
            <a:ext cx="216024" cy="324036"/>
          </a:xfrm>
          <a:prstGeom prst="straightConnector1">
            <a:avLst/>
          </a:prstGeom>
          <a:ln w="127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663788" y="4401108"/>
            <a:ext cx="546945" cy="369332"/>
          </a:xfrm>
          <a:prstGeom prst="rect">
            <a:avLst/>
          </a:prstGeom>
          <a:noFill/>
        </p:spPr>
        <p:txBody>
          <a:bodyPr wrap="none" rtlCol="0">
            <a:spAutoFit/>
          </a:bodyPr>
          <a:lstStyle/>
          <a:p>
            <a:r>
              <a:rPr kumimoji="1" lang="en-US" altLang="ja-JP" dirty="0" smtClean="0">
                <a:solidFill>
                  <a:srgbClr val="008000"/>
                </a:solidFill>
              </a:rPr>
              <a:t>Ch3</a:t>
            </a:r>
          </a:p>
        </p:txBody>
      </p:sp>
      <p:sp>
        <p:nvSpPr>
          <p:cNvPr id="57" name="Rectangle 105"/>
          <p:cNvSpPr>
            <a:spLocks noChangeArrowheads="1"/>
          </p:cNvSpPr>
          <p:nvPr/>
        </p:nvSpPr>
        <p:spPr bwMode="auto">
          <a:xfrm>
            <a:off x="1259632"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58" name="Rectangle 103"/>
          <p:cNvSpPr>
            <a:spLocks noChangeArrowheads="1"/>
          </p:cNvSpPr>
          <p:nvPr/>
        </p:nvSpPr>
        <p:spPr bwMode="auto">
          <a:xfrm>
            <a:off x="1835696"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59" name="Rectangle 103"/>
          <p:cNvSpPr>
            <a:spLocks noChangeArrowheads="1"/>
          </p:cNvSpPr>
          <p:nvPr/>
        </p:nvSpPr>
        <p:spPr bwMode="auto">
          <a:xfrm>
            <a:off x="2411760"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0" name="Rectangle 105"/>
          <p:cNvSpPr>
            <a:spLocks noChangeArrowheads="1"/>
          </p:cNvSpPr>
          <p:nvPr/>
        </p:nvSpPr>
        <p:spPr bwMode="auto">
          <a:xfrm>
            <a:off x="2987824" y="5050122"/>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1" name="Rectangle 103"/>
          <p:cNvSpPr>
            <a:spLocks noChangeArrowheads="1"/>
          </p:cNvSpPr>
          <p:nvPr/>
        </p:nvSpPr>
        <p:spPr bwMode="auto">
          <a:xfrm>
            <a:off x="3563888"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2" name="Rectangle 105"/>
          <p:cNvSpPr>
            <a:spLocks noChangeArrowheads="1"/>
          </p:cNvSpPr>
          <p:nvPr/>
        </p:nvSpPr>
        <p:spPr bwMode="auto">
          <a:xfrm>
            <a:off x="4139952"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3" name="Rectangle 105"/>
          <p:cNvSpPr>
            <a:spLocks noChangeArrowheads="1"/>
          </p:cNvSpPr>
          <p:nvPr/>
        </p:nvSpPr>
        <p:spPr bwMode="auto">
          <a:xfrm>
            <a:off x="4427984"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4" name="Rectangle 105"/>
          <p:cNvSpPr>
            <a:spLocks noChangeArrowheads="1"/>
          </p:cNvSpPr>
          <p:nvPr/>
        </p:nvSpPr>
        <p:spPr bwMode="auto">
          <a:xfrm>
            <a:off x="5292080"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sp>
        <p:nvSpPr>
          <p:cNvPr id="65" name="Rectangle 103"/>
          <p:cNvSpPr>
            <a:spLocks noChangeArrowheads="1"/>
          </p:cNvSpPr>
          <p:nvPr/>
        </p:nvSpPr>
        <p:spPr bwMode="auto">
          <a:xfrm>
            <a:off x="5868144"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6" name="Rectangle 103"/>
          <p:cNvSpPr>
            <a:spLocks noChangeArrowheads="1"/>
          </p:cNvSpPr>
          <p:nvPr/>
        </p:nvSpPr>
        <p:spPr bwMode="auto">
          <a:xfrm>
            <a:off x="6444208"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67" name="Rectangle 105"/>
          <p:cNvSpPr>
            <a:spLocks noChangeArrowheads="1"/>
          </p:cNvSpPr>
          <p:nvPr/>
        </p:nvSpPr>
        <p:spPr bwMode="auto">
          <a:xfrm>
            <a:off x="7020272" y="5049180"/>
            <a:ext cx="215900" cy="719138"/>
          </a:xfrm>
          <a:prstGeom prst="rect">
            <a:avLst/>
          </a:prstGeom>
          <a:solidFill>
            <a:srgbClr val="008000"/>
          </a:solidFill>
          <a:ln w="9525">
            <a:solidFill>
              <a:schemeClr val="tx1"/>
            </a:solidFill>
            <a:miter lim="800000"/>
            <a:headEnd/>
            <a:tailEnd/>
          </a:ln>
        </p:spPr>
        <p:txBody>
          <a:bodyPr wrap="none" anchor="ctr"/>
          <a:lstStyle/>
          <a:p>
            <a:endParaRPr lang="ja-JP" altLang="en-US"/>
          </a:p>
        </p:txBody>
      </p:sp>
      <p:cxnSp>
        <p:nvCxnSpPr>
          <p:cNvPr id="71" name="直線矢印コネクタ 70"/>
          <p:cNvCxnSpPr/>
          <p:nvPr/>
        </p:nvCxnSpPr>
        <p:spPr>
          <a:xfrm>
            <a:off x="2051720" y="4689140"/>
            <a:ext cx="468114" cy="351690"/>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1498081" y="6345324"/>
            <a:ext cx="6147837" cy="369332"/>
          </a:xfrm>
          <a:prstGeom prst="rect">
            <a:avLst/>
          </a:prstGeom>
          <a:noFill/>
        </p:spPr>
        <p:txBody>
          <a:bodyPr wrap="none" rtlCol="0">
            <a:spAutoFit/>
          </a:bodyPr>
          <a:lstStyle/>
          <a:p>
            <a:r>
              <a:rPr kumimoji="1" lang="ja-JP" altLang="en-US" dirty="0" smtClean="0"/>
              <a:t>使用されていない</a:t>
            </a:r>
            <a:r>
              <a:rPr kumimoji="1" lang="en-US" altLang="ja-JP" dirty="0" smtClean="0"/>
              <a:t>Ch2</a:t>
            </a:r>
            <a:r>
              <a:rPr kumimoji="1" lang="ja-JP" altLang="en-US" dirty="0" smtClean="0"/>
              <a:t>と</a:t>
            </a:r>
            <a:r>
              <a:rPr kumimoji="1" lang="en-US" altLang="ja-JP" dirty="0" smtClean="0"/>
              <a:t>Ch4</a:t>
            </a:r>
            <a:r>
              <a:rPr kumimoji="1" lang="ja-JP" altLang="en-US" dirty="0" smtClean="0"/>
              <a:t>のタイムスロットを</a:t>
            </a:r>
            <a:r>
              <a:rPr lang="en-US" altLang="ja-JP" dirty="0" smtClean="0"/>
              <a:t>Ch1</a:t>
            </a:r>
            <a:r>
              <a:rPr lang="ja-JP" altLang="en-US" dirty="0" smtClean="0"/>
              <a:t>と</a:t>
            </a:r>
            <a:r>
              <a:rPr lang="en-US" altLang="ja-JP" dirty="0" smtClean="0"/>
              <a:t>Ch3</a:t>
            </a:r>
            <a:r>
              <a:rPr lang="ja-JP" altLang="en-US" dirty="0" smtClean="0"/>
              <a:t>が使用</a:t>
            </a:r>
            <a:endParaRPr kumimoji="1" lang="ja-JP" altLang="en-US" dirty="0" smtClean="0"/>
          </a:p>
        </p:txBody>
      </p:sp>
      <p:sp>
        <p:nvSpPr>
          <p:cNvPr id="76" name="Rectangle 103"/>
          <p:cNvSpPr>
            <a:spLocks noChangeArrowheads="1"/>
          </p:cNvSpPr>
          <p:nvPr/>
        </p:nvSpPr>
        <p:spPr bwMode="auto">
          <a:xfrm>
            <a:off x="7596336" y="5049180"/>
            <a:ext cx="215900" cy="719138"/>
          </a:xfrm>
          <a:prstGeom prst="rect">
            <a:avLst/>
          </a:prstGeom>
          <a:solidFill>
            <a:srgbClr val="0000FF"/>
          </a:solidFill>
          <a:ln w="9525">
            <a:solidFill>
              <a:schemeClr val="tx1"/>
            </a:solidFill>
            <a:miter lim="800000"/>
            <a:headEnd/>
            <a:tailEnd/>
          </a:ln>
        </p:spPr>
        <p:txBody>
          <a:bodyPr wrap="none" anchor="ctr"/>
          <a:lstStyle/>
          <a:p>
            <a:endParaRPr lang="ja-JP" altLang="en-US"/>
          </a:p>
        </p:txBody>
      </p:sp>
      <p:sp>
        <p:nvSpPr>
          <p:cNvPr id="77" name="テキスト ボックス 76"/>
          <p:cNvSpPr txBox="1"/>
          <p:nvPr/>
        </p:nvSpPr>
        <p:spPr>
          <a:xfrm>
            <a:off x="683568" y="2852936"/>
            <a:ext cx="7765058" cy="646331"/>
          </a:xfrm>
          <a:prstGeom prst="rect">
            <a:avLst/>
          </a:prstGeom>
          <a:noFill/>
        </p:spPr>
        <p:txBody>
          <a:bodyPr wrap="square" rtlCol="0">
            <a:spAutoFit/>
          </a:bodyPr>
          <a:lstStyle/>
          <a:p>
            <a:r>
              <a:rPr kumimoji="1" lang="en-US" altLang="ja-JP" dirty="0" smtClean="0"/>
              <a:t>ATM</a:t>
            </a:r>
            <a:r>
              <a:rPr kumimoji="1" lang="ja-JP" altLang="en-US" dirty="0" smtClean="0"/>
              <a:t>方式では、伝送する情報を全て</a:t>
            </a:r>
            <a:r>
              <a:rPr kumimoji="1" lang="en-US" altLang="ja-JP" dirty="0" smtClean="0"/>
              <a:t>53</a:t>
            </a:r>
            <a:r>
              <a:rPr lang="ja-JP" altLang="en-US" dirty="0" smtClean="0"/>
              <a:t>バイト固定長</a:t>
            </a:r>
            <a:r>
              <a:rPr kumimoji="1" lang="en-US" altLang="ja-JP" dirty="0" smtClean="0"/>
              <a:t>(</a:t>
            </a:r>
            <a:r>
              <a:rPr kumimoji="1" lang="ja-JP" altLang="en-US" dirty="0" smtClean="0"/>
              <a:t>その</a:t>
            </a:r>
            <a:r>
              <a:rPr lang="ja-JP" altLang="en-US" dirty="0" smtClean="0"/>
              <a:t>内</a:t>
            </a:r>
            <a:r>
              <a:rPr lang="en-US" altLang="ja-JP" dirty="0" smtClean="0"/>
              <a:t>48</a:t>
            </a:r>
            <a:r>
              <a:rPr lang="ja-JP" altLang="en-US" dirty="0" smtClean="0"/>
              <a:t>バイトがデータで残り</a:t>
            </a:r>
            <a:r>
              <a:rPr lang="en-US" altLang="ja-JP" dirty="0" smtClean="0"/>
              <a:t>5</a:t>
            </a:r>
            <a:r>
              <a:rPr lang="ja-JP" altLang="en-US" dirty="0" smtClean="0"/>
              <a:t>バイトには転送先のアドレス等の情報が記録</a:t>
            </a:r>
            <a:r>
              <a:rPr kumimoji="1" lang="en-US" altLang="ja-JP" dirty="0" smtClean="0"/>
              <a:t>)</a:t>
            </a:r>
            <a:r>
              <a:rPr kumimoji="1" lang="ja-JP" altLang="en-US" dirty="0" smtClean="0"/>
              <a:t>のセルに分割して伝送。</a:t>
            </a:r>
          </a:p>
        </p:txBody>
      </p:sp>
      <p:sp>
        <p:nvSpPr>
          <p:cNvPr id="53" name="テキスト ボックス 52"/>
          <p:cNvSpPr txBox="1"/>
          <p:nvPr/>
        </p:nvSpPr>
        <p:spPr>
          <a:xfrm>
            <a:off x="683568" y="3537012"/>
            <a:ext cx="7992888" cy="923330"/>
          </a:xfrm>
          <a:prstGeom prst="rect">
            <a:avLst/>
          </a:prstGeom>
          <a:noFill/>
        </p:spPr>
        <p:txBody>
          <a:bodyPr wrap="square" rtlCol="0">
            <a:spAutoFit/>
          </a:bodyPr>
          <a:lstStyle/>
          <a:p>
            <a:r>
              <a:rPr kumimoji="1" lang="en-US" altLang="ja-JP" dirty="0" smtClean="0"/>
              <a:t>ATM</a:t>
            </a:r>
            <a:r>
              <a:rPr kumimoji="1" lang="ja-JP" altLang="en-US" dirty="0" smtClean="0"/>
              <a:t>方式ではまた、物理的回線の中に仮想的</a:t>
            </a:r>
            <a:r>
              <a:rPr lang="ja-JP" altLang="en-US" dirty="0" smtClean="0"/>
              <a:t>伝送路である</a:t>
            </a:r>
            <a:r>
              <a:rPr kumimoji="1" lang="en-US" altLang="ja-JP" dirty="0" smtClean="0"/>
              <a:t>VC: Virtual Channel</a:t>
            </a:r>
            <a:r>
              <a:rPr kumimoji="1" lang="ja-JP" altLang="en-US" dirty="0" smtClean="0"/>
              <a:t>を複数本設定でき、またこれらを複数本束ねた</a:t>
            </a:r>
            <a:r>
              <a:rPr lang="en-US" altLang="ja-JP" dirty="0" smtClean="0"/>
              <a:t>VP: Virtual Pass</a:t>
            </a:r>
            <a:r>
              <a:rPr lang="ja-JP" altLang="en-US" dirty="0" smtClean="0"/>
              <a:t>も設定でき、伝送帯域を自由に分割して利用できる柔軟さがある。</a:t>
            </a:r>
            <a:endParaRPr kumimoji="1" lang="ja-JP"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円柱 47"/>
          <p:cNvSpPr/>
          <p:nvPr/>
        </p:nvSpPr>
        <p:spPr>
          <a:xfrm rot="16200000">
            <a:off x="7848364" y="4761149"/>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9" name="円柱 48"/>
          <p:cNvSpPr/>
          <p:nvPr/>
        </p:nvSpPr>
        <p:spPr>
          <a:xfrm rot="16200000">
            <a:off x="7848364" y="4977173"/>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50" name="円柱 49"/>
          <p:cNvSpPr/>
          <p:nvPr/>
        </p:nvSpPr>
        <p:spPr>
          <a:xfrm rot="16200000">
            <a:off x="7879511" y="5160719"/>
            <a:ext cx="45719"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 name="タイトル 1"/>
          <p:cNvSpPr>
            <a:spLocks noGrp="1"/>
          </p:cNvSpPr>
          <p:nvPr>
            <p:ph type="ctrTitle"/>
          </p:nvPr>
        </p:nvSpPr>
        <p:spPr>
          <a:xfrm>
            <a:off x="4125393" y="272262"/>
            <a:ext cx="893193" cy="523220"/>
          </a:xfrm>
        </p:spPr>
        <p:txBody>
          <a:bodyPr wrap="none">
            <a:spAutoFit/>
          </a:bodyPr>
          <a:lstStyle/>
          <a:p>
            <a:r>
              <a:rPr lang="en-US" altLang="ja-JP" sz="2800" dirty="0" smtClean="0"/>
              <a:t>ISDN</a:t>
            </a:r>
            <a:endParaRPr kumimoji="1" lang="ja-JP" altLang="en-US" sz="2800" dirty="0"/>
          </a:p>
        </p:txBody>
      </p:sp>
      <p:sp>
        <p:nvSpPr>
          <p:cNvPr id="3" name="テキスト ボックス 2"/>
          <p:cNvSpPr txBox="1"/>
          <p:nvPr/>
        </p:nvSpPr>
        <p:spPr>
          <a:xfrm>
            <a:off x="755576" y="1088740"/>
            <a:ext cx="7632848" cy="1477328"/>
          </a:xfrm>
          <a:prstGeom prst="rect">
            <a:avLst/>
          </a:prstGeom>
          <a:noFill/>
        </p:spPr>
        <p:txBody>
          <a:bodyPr wrap="square" rtlCol="0">
            <a:spAutoFit/>
          </a:bodyPr>
          <a:lstStyle/>
          <a:p>
            <a:r>
              <a:rPr kumimoji="1" lang="en-US" altLang="ja-JP" dirty="0" smtClean="0">
                <a:solidFill>
                  <a:srgbClr val="0000FF"/>
                </a:solidFill>
              </a:rPr>
              <a:t>ISDN</a:t>
            </a:r>
            <a:r>
              <a:rPr kumimoji="1" lang="en-US" altLang="ja-JP" dirty="0" smtClean="0"/>
              <a:t>(Integrated Services Digital Network)</a:t>
            </a:r>
            <a:r>
              <a:rPr kumimoji="1" lang="ja-JP" altLang="en-US" dirty="0" smtClean="0"/>
              <a:t>とは</a:t>
            </a:r>
            <a:r>
              <a:rPr lang="ja-JP" altLang="en-US" dirty="0" smtClean="0"/>
              <a:t>、</a:t>
            </a:r>
            <a:r>
              <a:rPr kumimoji="1" lang="ja-JP" altLang="en-US" dirty="0" smtClean="0"/>
              <a:t>これまでのアナログ加入電話網に使用していたメタリックケーブルを利用して、オールデジタル通信により、電話のみならず</a:t>
            </a:r>
            <a:r>
              <a:rPr kumimoji="1" lang="en-US" altLang="ja-JP" dirty="0" smtClean="0"/>
              <a:t>FAX</a:t>
            </a:r>
            <a:r>
              <a:rPr kumimoji="1" lang="ja-JP" altLang="en-US" dirty="0" smtClean="0"/>
              <a:t>やパソコンやオフィス間でのデータ通信等、より多様で安定な通信を行えるよう開発されたサービス統合型デジタルネットワークのこと。</a:t>
            </a:r>
            <a:r>
              <a:rPr kumimoji="1" lang="en-US" altLang="ja-JP" dirty="0" smtClean="0"/>
              <a:t>NTT</a:t>
            </a:r>
            <a:r>
              <a:rPr kumimoji="1" lang="ja-JP" altLang="en-US" dirty="0" smtClean="0"/>
              <a:t>は「</a:t>
            </a:r>
            <a:r>
              <a:rPr kumimoji="1" lang="en-US" altLang="ja-JP" dirty="0" smtClean="0"/>
              <a:t>INS</a:t>
            </a:r>
            <a:r>
              <a:rPr kumimoji="1" lang="ja-JP" altLang="en-US" dirty="0" smtClean="0"/>
              <a:t>ネット</a:t>
            </a:r>
            <a:r>
              <a:rPr kumimoji="1" lang="en-US" altLang="ja-JP" dirty="0" smtClean="0"/>
              <a:t>64</a:t>
            </a:r>
            <a:r>
              <a:rPr kumimoji="1" lang="ja-JP" altLang="en-US" dirty="0" smtClean="0"/>
              <a:t>」などの名称で</a:t>
            </a:r>
            <a:r>
              <a:rPr kumimoji="1" lang="en-US" altLang="ja-JP" dirty="0" smtClean="0"/>
              <a:t>1988</a:t>
            </a:r>
            <a:r>
              <a:rPr kumimoji="1" lang="ja-JP" altLang="en-US" dirty="0" smtClean="0"/>
              <a:t>年からサービス開始。</a:t>
            </a:r>
          </a:p>
        </p:txBody>
      </p:sp>
      <p:sp>
        <p:nvSpPr>
          <p:cNvPr id="4" name="テキスト ボックス 3"/>
          <p:cNvSpPr txBox="1"/>
          <p:nvPr/>
        </p:nvSpPr>
        <p:spPr>
          <a:xfrm>
            <a:off x="749542" y="2708920"/>
            <a:ext cx="7926914" cy="369332"/>
          </a:xfrm>
          <a:prstGeom prst="rect">
            <a:avLst/>
          </a:prstGeom>
          <a:noFill/>
        </p:spPr>
        <p:txBody>
          <a:bodyPr wrap="none" rtlCol="0">
            <a:spAutoFit/>
          </a:bodyPr>
          <a:lstStyle/>
          <a:p>
            <a:r>
              <a:rPr kumimoji="1" lang="en-US" altLang="ja-JP" dirty="0" smtClean="0"/>
              <a:t>INS64</a:t>
            </a:r>
            <a:r>
              <a:rPr kumimoji="1" lang="ja-JP" altLang="en-US" dirty="0" smtClean="0"/>
              <a:t>の場合、</a:t>
            </a:r>
            <a:r>
              <a:rPr lang="en-US" altLang="ja-JP" dirty="0" smtClean="0"/>
              <a:t>64kbps+ 64kbps+16kbps</a:t>
            </a:r>
            <a:r>
              <a:rPr lang="ja-JP" altLang="en-US" dirty="0" smtClean="0"/>
              <a:t>の</a:t>
            </a:r>
            <a:r>
              <a:rPr lang="en-US" altLang="ja-JP" dirty="0" smtClean="0"/>
              <a:t>3</a:t>
            </a:r>
            <a:r>
              <a:rPr lang="ja-JP" altLang="en-US" dirty="0" err="1" smtClean="0"/>
              <a:t>つの</a:t>
            </a:r>
            <a:r>
              <a:rPr lang="ja-JP" altLang="en-US" dirty="0" smtClean="0"/>
              <a:t>論理チャネルを</a:t>
            </a:r>
            <a:r>
              <a:rPr lang="en-US" altLang="ja-JP" dirty="0" smtClean="0"/>
              <a:t>1</a:t>
            </a:r>
            <a:r>
              <a:rPr lang="ja-JP" altLang="en-US" dirty="0" smtClean="0"/>
              <a:t>回線として提供。</a:t>
            </a:r>
            <a:endParaRPr kumimoji="1" lang="ja-JP" altLang="en-US" dirty="0" smtClean="0"/>
          </a:p>
        </p:txBody>
      </p:sp>
      <p:sp>
        <p:nvSpPr>
          <p:cNvPr id="5" name="テキスト ボックス 4"/>
          <p:cNvSpPr txBox="1"/>
          <p:nvPr/>
        </p:nvSpPr>
        <p:spPr>
          <a:xfrm>
            <a:off x="2087724" y="6438818"/>
            <a:ext cx="595035" cy="338554"/>
          </a:xfrm>
          <a:prstGeom prst="rect">
            <a:avLst/>
          </a:prstGeom>
          <a:noFill/>
        </p:spPr>
        <p:txBody>
          <a:bodyPr wrap="none" rtlCol="0">
            <a:spAutoFit/>
          </a:bodyPr>
          <a:lstStyle/>
          <a:p>
            <a:r>
              <a:rPr kumimoji="1" lang="ja-JP" altLang="en-US" sz="1600" dirty="0" smtClean="0"/>
              <a:t>従来</a:t>
            </a:r>
          </a:p>
        </p:txBody>
      </p:sp>
      <p:pic>
        <p:nvPicPr>
          <p:cNvPr id="48130" name="Picture 2" descr="「電話機」の画像検索結果"/>
          <p:cNvPicPr>
            <a:picLocks noChangeAspect="1" noChangeArrowheads="1"/>
          </p:cNvPicPr>
          <p:nvPr/>
        </p:nvPicPr>
        <p:blipFill>
          <a:blip r:embed="rId2" cstate="print"/>
          <a:srcRect/>
          <a:stretch>
            <a:fillRect/>
          </a:stretch>
        </p:blipFill>
        <p:spPr bwMode="auto">
          <a:xfrm>
            <a:off x="639366" y="3717032"/>
            <a:ext cx="476250" cy="415290"/>
          </a:xfrm>
          <a:prstGeom prst="rect">
            <a:avLst/>
          </a:prstGeom>
          <a:noFill/>
        </p:spPr>
      </p:pic>
      <p:pic>
        <p:nvPicPr>
          <p:cNvPr id="7" name="Picture 2" descr="「電話機」の画像検索結果"/>
          <p:cNvPicPr>
            <a:picLocks noChangeAspect="1" noChangeArrowheads="1"/>
          </p:cNvPicPr>
          <p:nvPr/>
        </p:nvPicPr>
        <p:blipFill>
          <a:blip r:embed="rId2" cstate="print"/>
          <a:srcRect/>
          <a:stretch>
            <a:fillRect/>
          </a:stretch>
        </p:blipFill>
        <p:spPr bwMode="auto">
          <a:xfrm>
            <a:off x="3599892" y="3717032"/>
            <a:ext cx="476250" cy="415290"/>
          </a:xfrm>
          <a:prstGeom prst="rect">
            <a:avLst/>
          </a:prstGeom>
          <a:noFill/>
        </p:spPr>
      </p:pic>
      <p:sp>
        <p:nvSpPr>
          <p:cNvPr id="8" name="テキスト ボックス 7"/>
          <p:cNvSpPr txBox="1"/>
          <p:nvPr/>
        </p:nvSpPr>
        <p:spPr>
          <a:xfrm>
            <a:off x="1979712" y="4041068"/>
            <a:ext cx="800219" cy="338554"/>
          </a:xfrm>
          <a:prstGeom prst="rect">
            <a:avLst/>
          </a:prstGeom>
          <a:noFill/>
        </p:spPr>
        <p:txBody>
          <a:bodyPr wrap="none" rtlCol="0">
            <a:spAutoFit/>
          </a:bodyPr>
          <a:lstStyle/>
          <a:p>
            <a:r>
              <a:rPr kumimoji="1" lang="ja-JP" altLang="en-US" sz="1600" dirty="0" smtClean="0"/>
              <a:t>電話網</a:t>
            </a:r>
          </a:p>
        </p:txBody>
      </p:sp>
      <p:pic>
        <p:nvPicPr>
          <p:cNvPr id="48132" name="Picture 4" descr="「FAX」の画像検索結果"/>
          <p:cNvPicPr>
            <a:picLocks noChangeAspect="1" noChangeArrowheads="1"/>
          </p:cNvPicPr>
          <p:nvPr/>
        </p:nvPicPr>
        <p:blipFill>
          <a:blip r:embed="rId3" cstate="print"/>
          <a:srcRect/>
          <a:stretch>
            <a:fillRect/>
          </a:stretch>
        </p:blipFill>
        <p:spPr bwMode="auto">
          <a:xfrm>
            <a:off x="3639887" y="4653136"/>
            <a:ext cx="680085" cy="417195"/>
          </a:xfrm>
          <a:prstGeom prst="rect">
            <a:avLst/>
          </a:prstGeom>
          <a:noFill/>
        </p:spPr>
      </p:pic>
      <p:pic>
        <p:nvPicPr>
          <p:cNvPr id="10" name="Picture 4" descr="「FAX」の画像検索結果"/>
          <p:cNvPicPr>
            <a:picLocks noChangeAspect="1" noChangeArrowheads="1"/>
          </p:cNvPicPr>
          <p:nvPr/>
        </p:nvPicPr>
        <p:blipFill>
          <a:blip r:embed="rId3" cstate="print"/>
          <a:srcRect/>
          <a:stretch>
            <a:fillRect/>
          </a:stretch>
        </p:blipFill>
        <p:spPr bwMode="auto">
          <a:xfrm>
            <a:off x="431540" y="4653136"/>
            <a:ext cx="680085" cy="417195"/>
          </a:xfrm>
          <a:prstGeom prst="rect">
            <a:avLst/>
          </a:prstGeom>
          <a:noFill/>
        </p:spPr>
      </p:pic>
      <p:sp>
        <p:nvSpPr>
          <p:cNvPr id="11" name="テキスト ボックス 10"/>
          <p:cNvSpPr txBox="1"/>
          <p:nvPr/>
        </p:nvSpPr>
        <p:spPr>
          <a:xfrm>
            <a:off x="1744184" y="4977172"/>
            <a:ext cx="1351652" cy="338554"/>
          </a:xfrm>
          <a:prstGeom prst="rect">
            <a:avLst/>
          </a:prstGeom>
          <a:noFill/>
        </p:spPr>
        <p:txBody>
          <a:bodyPr wrap="none" rtlCol="0">
            <a:spAutoFit/>
          </a:bodyPr>
          <a:lstStyle/>
          <a:p>
            <a:r>
              <a:rPr kumimoji="1" lang="ja-JP" altLang="en-US" sz="1600" dirty="0" smtClean="0"/>
              <a:t>ファクシミリ網</a:t>
            </a:r>
          </a:p>
        </p:txBody>
      </p:sp>
      <p:pic>
        <p:nvPicPr>
          <p:cNvPr id="12" name="Picture 2" descr="「パソコン」の画像検索結果"/>
          <p:cNvPicPr>
            <a:picLocks noChangeAspect="1" noChangeArrowheads="1"/>
          </p:cNvPicPr>
          <p:nvPr/>
        </p:nvPicPr>
        <p:blipFill>
          <a:blip r:embed="rId4" cstate="print"/>
          <a:srcRect/>
          <a:stretch>
            <a:fillRect/>
          </a:stretch>
        </p:blipFill>
        <p:spPr bwMode="auto">
          <a:xfrm>
            <a:off x="3688847" y="5517232"/>
            <a:ext cx="667129" cy="667129"/>
          </a:xfrm>
          <a:prstGeom prst="rect">
            <a:avLst/>
          </a:prstGeom>
          <a:noFill/>
        </p:spPr>
      </p:pic>
      <p:pic>
        <p:nvPicPr>
          <p:cNvPr id="13" name="Picture 2" descr="「パソコン」の画像検索結果"/>
          <p:cNvPicPr>
            <a:picLocks noChangeAspect="1" noChangeArrowheads="1"/>
          </p:cNvPicPr>
          <p:nvPr/>
        </p:nvPicPr>
        <p:blipFill>
          <a:blip r:embed="rId4" cstate="print"/>
          <a:srcRect/>
          <a:stretch>
            <a:fillRect/>
          </a:stretch>
        </p:blipFill>
        <p:spPr bwMode="auto">
          <a:xfrm>
            <a:off x="467544" y="5517232"/>
            <a:ext cx="667129" cy="667129"/>
          </a:xfrm>
          <a:prstGeom prst="rect">
            <a:avLst/>
          </a:prstGeom>
          <a:noFill/>
        </p:spPr>
      </p:pic>
      <p:pic>
        <p:nvPicPr>
          <p:cNvPr id="48135" name="Picture 7"/>
          <p:cNvPicPr>
            <a:picLocks noChangeAspect="1" noChangeArrowheads="1"/>
          </p:cNvPicPr>
          <p:nvPr/>
        </p:nvPicPr>
        <p:blipFill>
          <a:blip r:embed="rId5" cstate="print"/>
          <a:srcRect/>
          <a:stretch>
            <a:fillRect/>
          </a:stretch>
        </p:blipFill>
        <p:spPr bwMode="auto">
          <a:xfrm>
            <a:off x="1259632" y="5517232"/>
            <a:ext cx="291465" cy="682943"/>
          </a:xfrm>
          <a:prstGeom prst="rect">
            <a:avLst/>
          </a:prstGeom>
          <a:noFill/>
          <a:ln w="9525">
            <a:noFill/>
            <a:miter lim="800000"/>
            <a:headEnd/>
            <a:tailEnd/>
          </a:ln>
        </p:spPr>
      </p:pic>
      <p:sp>
        <p:nvSpPr>
          <p:cNvPr id="16" name="テキスト ボックス 15"/>
          <p:cNvSpPr txBox="1"/>
          <p:nvPr/>
        </p:nvSpPr>
        <p:spPr>
          <a:xfrm>
            <a:off x="1033263" y="6201308"/>
            <a:ext cx="694421" cy="307777"/>
          </a:xfrm>
          <a:prstGeom prst="rect">
            <a:avLst/>
          </a:prstGeom>
          <a:noFill/>
        </p:spPr>
        <p:txBody>
          <a:bodyPr wrap="none" rtlCol="0">
            <a:spAutoFit/>
          </a:bodyPr>
          <a:lstStyle/>
          <a:p>
            <a:r>
              <a:rPr kumimoji="1" lang="ja-JP" altLang="en-US" sz="1400" dirty="0" smtClean="0"/>
              <a:t>モデム</a:t>
            </a:r>
          </a:p>
        </p:txBody>
      </p:sp>
      <p:pic>
        <p:nvPicPr>
          <p:cNvPr id="17" name="Picture 7"/>
          <p:cNvPicPr>
            <a:picLocks noChangeAspect="1" noChangeArrowheads="1"/>
          </p:cNvPicPr>
          <p:nvPr/>
        </p:nvPicPr>
        <p:blipFill>
          <a:blip r:embed="rId5" cstate="print"/>
          <a:srcRect/>
          <a:stretch>
            <a:fillRect/>
          </a:stretch>
        </p:blipFill>
        <p:spPr bwMode="auto">
          <a:xfrm>
            <a:off x="3292803" y="5517232"/>
            <a:ext cx="291465" cy="682943"/>
          </a:xfrm>
          <a:prstGeom prst="rect">
            <a:avLst/>
          </a:prstGeom>
          <a:noFill/>
          <a:ln w="9525">
            <a:noFill/>
            <a:miter lim="800000"/>
            <a:headEnd/>
            <a:tailEnd/>
          </a:ln>
        </p:spPr>
      </p:pic>
      <p:sp>
        <p:nvSpPr>
          <p:cNvPr id="18" name="テキスト ボックス 17"/>
          <p:cNvSpPr txBox="1"/>
          <p:nvPr/>
        </p:nvSpPr>
        <p:spPr>
          <a:xfrm>
            <a:off x="3112783" y="6181563"/>
            <a:ext cx="694421" cy="307777"/>
          </a:xfrm>
          <a:prstGeom prst="rect">
            <a:avLst/>
          </a:prstGeom>
          <a:noFill/>
        </p:spPr>
        <p:txBody>
          <a:bodyPr wrap="none" rtlCol="0">
            <a:spAutoFit/>
          </a:bodyPr>
          <a:lstStyle/>
          <a:p>
            <a:r>
              <a:rPr kumimoji="1" lang="ja-JP" altLang="en-US" sz="1400" dirty="0" smtClean="0"/>
              <a:t>モデム</a:t>
            </a:r>
          </a:p>
        </p:txBody>
      </p:sp>
      <p:sp>
        <p:nvSpPr>
          <p:cNvPr id="19" name="テキスト ボックス 18"/>
          <p:cNvSpPr txBox="1"/>
          <p:nvPr/>
        </p:nvSpPr>
        <p:spPr>
          <a:xfrm>
            <a:off x="2015716" y="5949280"/>
            <a:ext cx="800219" cy="338554"/>
          </a:xfrm>
          <a:prstGeom prst="rect">
            <a:avLst/>
          </a:prstGeom>
          <a:noFill/>
        </p:spPr>
        <p:txBody>
          <a:bodyPr wrap="none" rtlCol="0">
            <a:spAutoFit/>
          </a:bodyPr>
          <a:lstStyle/>
          <a:p>
            <a:r>
              <a:rPr kumimoji="1" lang="ja-JP" altLang="en-US" sz="1600" dirty="0" smtClean="0"/>
              <a:t>電話網</a:t>
            </a:r>
          </a:p>
        </p:txBody>
      </p:sp>
      <p:cxnSp>
        <p:nvCxnSpPr>
          <p:cNvPr id="21" name="直線コネクタ 20"/>
          <p:cNvCxnSpPr/>
          <p:nvPr/>
        </p:nvCxnSpPr>
        <p:spPr>
          <a:xfrm>
            <a:off x="1079612" y="594928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544831" y="5949280"/>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27" idx="2"/>
          </p:cNvCxnSpPr>
          <p:nvPr/>
        </p:nvCxnSpPr>
        <p:spPr>
          <a:xfrm flipV="1">
            <a:off x="1511660" y="5841268"/>
            <a:ext cx="360040" cy="1080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1871700" y="5733256"/>
            <a:ext cx="1080120"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0" name="直線コネクタ 29"/>
          <p:cNvCxnSpPr/>
          <p:nvPr/>
        </p:nvCxnSpPr>
        <p:spPr>
          <a:xfrm>
            <a:off x="2951820" y="5841268"/>
            <a:ext cx="396044" cy="1080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endCxn id="33" idx="2"/>
          </p:cNvCxnSpPr>
          <p:nvPr/>
        </p:nvCxnSpPr>
        <p:spPr>
          <a:xfrm flipV="1">
            <a:off x="1151620" y="4869160"/>
            <a:ext cx="720080" cy="7200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円/楕円 32"/>
          <p:cNvSpPr/>
          <p:nvPr/>
        </p:nvSpPr>
        <p:spPr>
          <a:xfrm>
            <a:off x="1871700" y="4761148"/>
            <a:ext cx="1080120" cy="216024"/>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4" name="直線コネクタ 33"/>
          <p:cNvCxnSpPr/>
          <p:nvPr/>
        </p:nvCxnSpPr>
        <p:spPr>
          <a:xfrm>
            <a:off x="2951820" y="4869160"/>
            <a:ext cx="684076" cy="7200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endCxn id="41" idx="2"/>
          </p:cNvCxnSpPr>
          <p:nvPr/>
        </p:nvCxnSpPr>
        <p:spPr>
          <a:xfrm flipV="1">
            <a:off x="1151620" y="3897052"/>
            <a:ext cx="720080"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a:xfrm>
            <a:off x="1871700" y="3789040"/>
            <a:ext cx="1080120" cy="21602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42" name="直線コネクタ 41"/>
          <p:cNvCxnSpPr/>
          <p:nvPr/>
        </p:nvCxnSpPr>
        <p:spPr>
          <a:xfrm>
            <a:off x="2951820" y="3897052"/>
            <a:ext cx="68407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430046" y="6438818"/>
            <a:ext cx="590226" cy="338554"/>
          </a:xfrm>
          <a:prstGeom prst="rect">
            <a:avLst/>
          </a:prstGeom>
          <a:noFill/>
        </p:spPr>
        <p:txBody>
          <a:bodyPr wrap="none" rtlCol="0">
            <a:spAutoFit/>
          </a:bodyPr>
          <a:lstStyle/>
          <a:p>
            <a:r>
              <a:rPr kumimoji="1" lang="en-US" altLang="ja-JP" sz="1600" dirty="0" smtClean="0"/>
              <a:t>ISDN</a:t>
            </a:r>
            <a:endParaRPr kumimoji="1" lang="ja-JP" altLang="en-US" sz="1600" dirty="0" smtClean="0"/>
          </a:p>
        </p:txBody>
      </p:sp>
      <p:sp>
        <p:nvSpPr>
          <p:cNvPr id="44" name="円柱 43"/>
          <p:cNvSpPr/>
          <p:nvPr/>
        </p:nvSpPr>
        <p:spPr>
          <a:xfrm rot="16200000">
            <a:off x="6426206" y="4311097"/>
            <a:ext cx="612069" cy="1872210"/>
          </a:xfrm>
          <a:prstGeom prst="can">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5" name="円柱 44"/>
          <p:cNvSpPr/>
          <p:nvPr/>
        </p:nvSpPr>
        <p:spPr>
          <a:xfrm rot="16200000">
            <a:off x="5508104" y="4761148"/>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6" name="円柱 45"/>
          <p:cNvSpPr/>
          <p:nvPr/>
        </p:nvSpPr>
        <p:spPr>
          <a:xfrm rot="16200000">
            <a:off x="5508104" y="4977172"/>
            <a:ext cx="108012"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7" name="円柱 46"/>
          <p:cNvSpPr/>
          <p:nvPr/>
        </p:nvSpPr>
        <p:spPr>
          <a:xfrm rot="16200000">
            <a:off x="5539251" y="5160718"/>
            <a:ext cx="45719" cy="612068"/>
          </a:xfrm>
          <a:prstGeom prst="can">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pic>
        <p:nvPicPr>
          <p:cNvPr id="51" name="Picture 2" descr="「パソコン」の画像検索結果"/>
          <p:cNvPicPr>
            <a:picLocks noChangeAspect="1" noChangeArrowheads="1"/>
          </p:cNvPicPr>
          <p:nvPr/>
        </p:nvPicPr>
        <p:blipFill>
          <a:blip r:embed="rId4" cstate="print"/>
          <a:srcRect/>
          <a:stretch>
            <a:fillRect/>
          </a:stretch>
        </p:blipFill>
        <p:spPr bwMode="auto">
          <a:xfrm>
            <a:off x="4572000" y="4401108"/>
            <a:ext cx="667129" cy="667129"/>
          </a:xfrm>
          <a:prstGeom prst="rect">
            <a:avLst/>
          </a:prstGeom>
          <a:noFill/>
        </p:spPr>
      </p:pic>
      <p:pic>
        <p:nvPicPr>
          <p:cNvPr id="52" name="Picture 2" descr="「電話機」の画像検索結果"/>
          <p:cNvPicPr>
            <a:picLocks noChangeAspect="1" noChangeArrowheads="1"/>
          </p:cNvPicPr>
          <p:nvPr/>
        </p:nvPicPr>
        <p:blipFill>
          <a:blip r:embed="rId2" cstate="print"/>
          <a:srcRect/>
          <a:stretch>
            <a:fillRect/>
          </a:stretch>
        </p:blipFill>
        <p:spPr bwMode="auto">
          <a:xfrm>
            <a:off x="4680012" y="5157192"/>
            <a:ext cx="476250" cy="415290"/>
          </a:xfrm>
          <a:prstGeom prst="rect">
            <a:avLst/>
          </a:prstGeom>
          <a:noFill/>
        </p:spPr>
      </p:pic>
      <p:pic>
        <p:nvPicPr>
          <p:cNvPr id="53" name="Picture 2" descr="「パソコン」の画像検索結果"/>
          <p:cNvPicPr>
            <a:picLocks noChangeAspect="1" noChangeArrowheads="1"/>
          </p:cNvPicPr>
          <p:nvPr/>
        </p:nvPicPr>
        <p:blipFill>
          <a:blip r:embed="rId4" cstate="print"/>
          <a:srcRect/>
          <a:stretch>
            <a:fillRect/>
          </a:stretch>
        </p:blipFill>
        <p:spPr bwMode="auto">
          <a:xfrm>
            <a:off x="8316416" y="4401108"/>
            <a:ext cx="667129" cy="667129"/>
          </a:xfrm>
          <a:prstGeom prst="rect">
            <a:avLst/>
          </a:prstGeom>
          <a:noFill/>
        </p:spPr>
      </p:pic>
      <p:pic>
        <p:nvPicPr>
          <p:cNvPr id="54" name="Picture 4" descr="「FAX」の画像検索結果"/>
          <p:cNvPicPr>
            <a:picLocks noChangeAspect="1" noChangeArrowheads="1"/>
          </p:cNvPicPr>
          <p:nvPr/>
        </p:nvPicPr>
        <p:blipFill>
          <a:blip r:embed="rId3" cstate="print"/>
          <a:srcRect/>
          <a:stretch>
            <a:fillRect/>
          </a:stretch>
        </p:blipFill>
        <p:spPr bwMode="auto">
          <a:xfrm>
            <a:off x="4572000" y="5589240"/>
            <a:ext cx="680085" cy="417195"/>
          </a:xfrm>
          <a:prstGeom prst="rect">
            <a:avLst/>
          </a:prstGeom>
          <a:noFill/>
        </p:spPr>
      </p:pic>
      <p:pic>
        <p:nvPicPr>
          <p:cNvPr id="55" name="Picture 2" descr="「電話機」の画像検索結果"/>
          <p:cNvPicPr>
            <a:picLocks noChangeAspect="1" noChangeArrowheads="1"/>
          </p:cNvPicPr>
          <p:nvPr/>
        </p:nvPicPr>
        <p:blipFill>
          <a:blip r:embed="rId2" cstate="print"/>
          <a:srcRect/>
          <a:stretch>
            <a:fillRect/>
          </a:stretch>
        </p:blipFill>
        <p:spPr bwMode="auto">
          <a:xfrm>
            <a:off x="8388424" y="5193196"/>
            <a:ext cx="476250" cy="415290"/>
          </a:xfrm>
          <a:prstGeom prst="rect">
            <a:avLst/>
          </a:prstGeom>
          <a:noFill/>
        </p:spPr>
      </p:pic>
      <p:pic>
        <p:nvPicPr>
          <p:cNvPr id="56" name="Picture 4" descr="「FAX」の画像検索結果"/>
          <p:cNvPicPr>
            <a:picLocks noChangeAspect="1" noChangeArrowheads="1"/>
          </p:cNvPicPr>
          <p:nvPr/>
        </p:nvPicPr>
        <p:blipFill>
          <a:blip r:embed="rId3" cstate="print"/>
          <a:srcRect/>
          <a:stretch>
            <a:fillRect/>
          </a:stretch>
        </p:blipFill>
        <p:spPr bwMode="auto">
          <a:xfrm>
            <a:off x="8244408" y="5661248"/>
            <a:ext cx="680085" cy="417195"/>
          </a:xfrm>
          <a:prstGeom prst="rect">
            <a:avLst/>
          </a:prstGeom>
          <a:noFill/>
        </p:spPr>
      </p:pic>
      <p:sp>
        <p:nvSpPr>
          <p:cNvPr id="57" name="テキスト ボックス 56"/>
          <p:cNvSpPr txBox="1"/>
          <p:nvPr/>
        </p:nvSpPr>
        <p:spPr>
          <a:xfrm>
            <a:off x="5220072" y="4772181"/>
            <a:ext cx="632737" cy="276999"/>
          </a:xfrm>
          <a:prstGeom prst="rect">
            <a:avLst/>
          </a:prstGeom>
          <a:noFill/>
        </p:spPr>
        <p:txBody>
          <a:bodyPr wrap="none" rtlCol="0">
            <a:spAutoFit/>
          </a:bodyPr>
          <a:lstStyle/>
          <a:p>
            <a:r>
              <a:rPr kumimoji="1" lang="en-US" altLang="ja-JP" sz="1200" dirty="0" smtClean="0"/>
              <a:t>64kbps</a:t>
            </a:r>
            <a:endParaRPr kumimoji="1" lang="ja-JP" altLang="en-US" sz="1200" dirty="0" smtClean="0"/>
          </a:p>
        </p:txBody>
      </p:sp>
      <p:sp>
        <p:nvSpPr>
          <p:cNvPr id="58" name="テキスト ボックス 57"/>
          <p:cNvSpPr txBox="1"/>
          <p:nvPr/>
        </p:nvSpPr>
        <p:spPr>
          <a:xfrm>
            <a:off x="5220072" y="5060213"/>
            <a:ext cx="632737" cy="276999"/>
          </a:xfrm>
          <a:prstGeom prst="rect">
            <a:avLst/>
          </a:prstGeom>
          <a:noFill/>
        </p:spPr>
        <p:txBody>
          <a:bodyPr wrap="none" rtlCol="0">
            <a:spAutoFit/>
          </a:bodyPr>
          <a:lstStyle/>
          <a:p>
            <a:r>
              <a:rPr kumimoji="1" lang="en-US" altLang="ja-JP" sz="1200" dirty="0" smtClean="0"/>
              <a:t>64kbps</a:t>
            </a:r>
            <a:endParaRPr kumimoji="1" lang="ja-JP" altLang="en-US" sz="1200" dirty="0" smtClean="0"/>
          </a:p>
        </p:txBody>
      </p:sp>
      <p:sp>
        <p:nvSpPr>
          <p:cNvPr id="59" name="テキスト ボックス 58"/>
          <p:cNvSpPr txBox="1"/>
          <p:nvPr/>
        </p:nvSpPr>
        <p:spPr>
          <a:xfrm>
            <a:off x="5220072" y="5276237"/>
            <a:ext cx="632737" cy="276999"/>
          </a:xfrm>
          <a:prstGeom prst="rect">
            <a:avLst/>
          </a:prstGeom>
          <a:noFill/>
        </p:spPr>
        <p:txBody>
          <a:bodyPr wrap="none" rtlCol="0">
            <a:spAutoFit/>
          </a:bodyPr>
          <a:lstStyle/>
          <a:p>
            <a:r>
              <a:rPr kumimoji="1" lang="en-US" altLang="ja-JP" sz="1200" dirty="0" smtClean="0"/>
              <a:t>16kbps</a:t>
            </a:r>
            <a:endParaRPr kumimoji="1" lang="ja-JP" altLang="en-US" sz="1200" dirty="0" smtClean="0"/>
          </a:p>
        </p:txBody>
      </p:sp>
      <p:sp>
        <p:nvSpPr>
          <p:cNvPr id="60" name="テキスト ボックス 59"/>
          <p:cNvSpPr txBox="1"/>
          <p:nvPr/>
        </p:nvSpPr>
        <p:spPr>
          <a:xfrm>
            <a:off x="6332873" y="5661248"/>
            <a:ext cx="795411" cy="338554"/>
          </a:xfrm>
          <a:prstGeom prst="rect">
            <a:avLst/>
          </a:prstGeom>
          <a:noFill/>
        </p:spPr>
        <p:txBody>
          <a:bodyPr wrap="none" rtlCol="0">
            <a:spAutoFit/>
          </a:bodyPr>
          <a:lstStyle/>
          <a:p>
            <a:r>
              <a:rPr kumimoji="1" lang="en-US" altLang="ja-JP" sz="1600" dirty="0" smtClean="0"/>
              <a:t>ISDN</a:t>
            </a:r>
            <a:r>
              <a:rPr kumimoji="1" lang="ja-JP" altLang="en-US" sz="1600" dirty="0" smtClean="0"/>
              <a:t>網</a:t>
            </a:r>
          </a:p>
        </p:txBody>
      </p:sp>
      <p:sp>
        <p:nvSpPr>
          <p:cNvPr id="61" name="テキスト ボックス 60"/>
          <p:cNvSpPr txBox="1"/>
          <p:nvPr/>
        </p:nvSpPr>
        <p:spPr>
          <a:xfrm>
            <a:off x="4932040" y="3537012"/>
            <a:ext cx="3852428" cy="646331"/>
          </a:xfrm>
          <a:prstGeom prst="rect">
            <a:avLst/>
          </a:prstGeom>
          <a:noFill/>
        </p:spPr>
        <p:txBody>
          <a:bodyPr wrap="square" rtlCol="0">
            <a:spAutoFit/>
          </a:bodyPr>
          <a:lstStyle/>
          <a:p>
            <a:r>
              <a:rPr kumimoji="1" lang="en-US" altLang="ja-JP" dirty="0" smtClean="0"/>
              <a:t>ISDN</a:t>
            </a:r>
            <a:r>
              <a:rPr kumimoji="1" lang="ja-JP" altLang="en-US" dirty="0" smtClean="0"/>
              <a:t> </a:t>
            </a:r>
            <a:r>
              <a:rPr kumimoji="1" lang="en-US" altLang="ja-JP" dirty="0" smtClean="0"/>
              <a:t>1</a:t>
            </a:r>
            <a:r>
              <a:rPr kumimoji="1" lang="ja-JP" altLang="en-US" dirty="0" smtClean="0"/>
              <a:t>回線でパソコンと電話が同時に使用可能</a:t>
            </a:r>
            <a:r>
              <a:rPr kumimoji="1" lang="en-US" altLang="ja-JP" dirty="0" smtClean="0"/>
              <a:t>(</a:t>
            </a:r>
            <a:r>
              <a:rPr lang="en-US" altLang="ja-JP" dirty="0" smtClean="0"/>
              <a:t>64kbps2</a:t>
            </a:r>
            <a:r>
              <a:rPr lang="ja-JP" altLang="en-US" dirty="0" smtClean="0"/>
              <a:t>回線使用</a:t>
            </a:r>
            <a:r>
              <a:rPr kumimoji="1"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25393" y="272262"/>
            <a:ext cx="893193" cy="523220"/>
          </a:xfrm>
        </p:spPr>
        <p:txBody>
          <a:bodyPr wrap="none">
            <a:spAutoFit/>
          </a:bodyPr>
          <a:lstStyle/>
          <a:p>
            <a:r>
              <a:rPr lang="en-US" altLang="ja-JP" sz="2800" dirty="0" smtClean="0"/>
              <a:t>ISDN</a:t>
            </a:r>
            <a:endParaRPr kumimoji="1" lang="ja-JP" altLang="en-US" sz="2800" dirty="0"/>
          </a:p>
        </p:txBody>
      </p:sp>
      <p:pic>
        <p:nvPicPr>
          <p:cNvPr id="201730" name="Picture 2"/>
          <p:cNvPicPr>
            <a:picLocks noChangeAspect="1" noChangeArrowheads="1"/>
          </p:cNvPicPr>
          <p:nvPr/>
        </p:nvPicPr>
        <p:blipFill>
          <a:blip r:embed="rId2" cstate="print">
            <a:lum bright="-50000" contrast="80000"/>
          </a:blip>
          <a:srcRect/>
          <a:stretch>
            <a:fillRect/>
          </a:stretch>
        </p:blipFill>
        <p:spPr bwMode="auto">
          <a:xfrm>
            <a:off x="534293" y="3054251"/>
            <a:ext cx="3749675" cy="2935287"/>
          </a:xfrm>
          <a:prstGeom prst="rect">
            <a:avLst/>
          </a:prstGeom>
          <a:noFill/>
          <a:ln w="9525">
            <a:noFill/>
            <a:miter lim="800000"/>
            <a:headEnd/>
            <a:tailEnd/>
          </a:ln>
          <a:effectLst/>
        </p:spPr>
      </p:pic>
      <p:sp>
        <p:nvSpPr>
          <p:cNvPr id="62" name="右矢印 61"/>
          <p:cNvSpPr/>
          <p:nvPr/>
        </p:nvSpPr>
        <p:spPr>
          <a:xfrm>
            <a:off x="4391980" y="4269867"/>
            <a:ext cx="360040" cy="46805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63" name="テキスト ボックス 62"/>
          <p:cNvSpPr txBox="1"/>
          <p:nvPr/>
        </p:nvSpPr>
        <p:spPr>
          <a:xfrm>
            <a:off x="1443049" y="6150786"/>
            <a:ext cx="1976823" cy="338554"/>
          </a:xfrm>
          <a:prstGeom prst="rect">
            <a:avLst/>
          </a:prstGeom>
          <a:noFill/>
        </p:spPr>
        <p:txBody>
          <a:bodyPr wrap="none" rtlCol="0">
            <a:spAutoFit/>
          </a:bodyPr>
          <a:lstStyle/>
          <a:p>
            <a:r>
              <a:rPr lang="ja-JP" altLang="en-US" sz="1600" dirty="0" smtClean="0"/>
              <a:t>従来のサービス形態</a:t>
            </a:r>
            <a:endParaRPr kumimoji="1" lang="ja-JP" altLang="en-US" sz="1600" dirty="0" smtClean="0"/>
          </a:p>
        </p:txBody>
      </p:sp>
      <p:sp>
        <p:nvSpPr>
          <p:cNvPr id="64" name="テキスト ボックス 63"/>
          <p:cNvSpPr txBox="1"/>
          <p:nvPr/>
        </p:nvSpPr>
        <p:spPr>
          <a:xfrm>
            <a:off x="4644008" y="1268760"/>
            <a:ext cx="4140460" cy="1200329"/>
          </a:xfrm>
          <a:prstGeom prst="rect">
            <a:avLst/>
          </a:prstGeom>
          <a:noFill/>
        </p:spPr>
        <p:txBody>
          <a:bodyPr wrap="square" rtlCol="0">
            <a:spAutoFit/>
          </a:bodyPr>
          <a:lstStyle/>
          <a:p>
            <a:r>
              <a:rPr lang="en-US" altLang="ja-JP" dirty="0" smtClean="0"/>
              <a:t>ISDN</a:t>
            </a:r>
            <a:r>
              <a:rPr lang="ja-JP" altLang="en-US" dirty="0" smtClean="0"/>
              <a:t>により</a:t>
            </a:r>
            <a:r>
              <a:rPr lang="ja-JP" altLang="en-US" dirty="0" smtClean="0">
                <a:solidFill>
                  <a:srgbClr val="0000FF"/>
                </a:solidFill>
              </a:rPr>
              <a:t>ネットワークインターフェースを統合</a:t>
            </a:r>
          </a:p>
          <a:p>
            <a:r>
              <a:rPr kumimoji="1" lang="ja-JP" altLang="en-US" dirty="0" smtClean="0"/>
              <a:t>しかし、</a:t>
            </a:r>
            <a:r>
              <a:rPr lang="ja-JP" altLang="en-US" dirty="0" smtClean="0"/>
              <a:t>ネットワークは従来のものをそのまま利用</a:t>
            </a:r>
            <a:endParaRPr kumimoji="1" lang="ja-JP" altLang="en-US" dirty="0" smtClean="0"/>
          </a:p>
        </p:txBody>
      </p:sp>
      <p:sp>
        <p:nvSpPr>
          <p:cNvPr id="65" name="テキスト ボックス 64"/>
          <p:cNvSpPr txBox="1"/>
          <p:nvPr/>
        </p:nvSpPr>
        <p:spPr>
          <a:xfrm>
            <a:off x="5220072" y="6150786"/>
            <a:ext cx="3041217" cy="338554"/>
          </a:xfrm>
          <a:prstGeom prst="rect">
            <a:avLst/>
          </a:prstGeom>
          <a:noFill/>
        </p:spPr>
        <p:txBody>
          <a:bodyPr wrap="none" rtlCol="0">
            <a:spAutoFit/>
          </a:bodyPr>
          <a:lstStyle/>
          <a:p>
            <a:r>
              <a:rPr lang="en-US" altLang="ja-JP" sz="1600" dirty="0" smtClean="0"/>
              <a:t>ISDN</a:t>
            </a:r>
            <a:r>
              <a:rPr lang="ja-JP" altLang="en-US" sz="1600" dirty="0" smtClean="0"/>
              <a:t>によって統合されたサービス</a:t>
            </a:r>
            <a:endParaRPr kumimoji="1" lang="ja-JP" altLang="en-US" sz="1600" dirty="0" smtClean="0"/>
          </a:p>
        </p:txBody>
      </p:sp>
      <p:sp>
        <p:nvSpPr>
          <p:cNvPr id="66" name="テキスト ボックス 65"/>
          <p:cNvSpPr txBox="1"/>
          <p:nvPr/>
        </p:nvSpPr>
        <p:spPr>
          <a:xfrm>
            <a:off x="251520" y="1799528"/>
            <a:ext cx="4140460" cy="369332"/>
          </a:xfrm>
          <a:prstGeom prst="rect">
            <a:avLst/>
          </a:prstGeom>
          <a:noFill/>
        </p:spPr>
        <p:txBody>
          <a:bodyPr wrap="square" rtlCol="0">
            <a:spAutoFit/>
          </a:bodyPr>
          <a:lstStyle/>
          <a:p>
            <a:r>
              <a:rPr lang="ja-JP" altLang="en-US" dirty="0" smtClean="0"/>
              <a:t>サービスごとに異なるネットワークに接続</a:t>
            </a:r>
            <a:endParaRPr kumimoji="1" lang="ja-JP" altLang="en-US" dirty="0" smtClean="0"/>
          </a:p>
        </p:txBody>
      </p:sp>
      <p:grpSp>
        <p:nvGrpSpPr>
          <p:cNvPr id="71" name="グループ化 70"/>
          <p:cNvGrpSpPr/>
          <p:nvPr/>
        </p:nvGrpSpPr>
        <p:grpSpPr>
          <a:xfrm>
            <a:off x="4824028" y="2647945"/>
            <a:ext cx="3779837" cy="3409347"/>
            <a:chOff x="4824028" y="2647945"/>
            <a:chExt cx="3779837" cy="3409347"/>
          </a:xfrm>
        </p:grpSpPr>
        <p:pic>
          <p:nvPicPr>
            <p:cNvPr id="201731" name="Picture 3"/>
            <p:cNvPicPr>
              <a:picLocks noChangeAspect="1" noChangeArrowheads="1"/>
            </p:cNvPicPr>
            <p:nvPr/>
          </p:nvPicPr>
          <p:blipFill>
            <a:blip r:embed="rId3" cstate="print">
              <a:lum bright="-50000" contrast="80000"/>
            </a:blip>
            <a:srcRect/>
            <a:stretch>
              <a:fillRect/>
            </a:stretch>
          </p:blipFill>
          <p:spPr bwMode="auto">
            <a:xfrm>
              <a:off x="4824028" y="3022501"/>
              <a:ext cx="3779837" cy="2998787"/>
            </a:xfrm>
            <a:prstGeom prst="rect">
              <a:avLst/>
            </a:prstGeom>
            <a:noFill/>
            <a:ln w="9525">
              <a:noFill/>
              <a:miter lim="800000"/>
              <a:headEnd/>
              <a:tailEnd/>
            </a:ln>
            <a:effectLst/>
          </p:spPr>
        </p:pic>
        <p:sp>
          <p:nvSpPr>
            <p:cNvPr id="67" name="テキスト ボックス 66"/>
            <p:cNvSpPr txBox="1"/>
            <p:nvPr/>
          </p:nvSpPr>
          <p:spPr>
            <a:xfrm>
              <a:off x="6624228" y="2647945"/>
              <a:ext cx="646331" cy="276999"/>
            </a:xfrm>
            <a:prstGeom prst="rect">
              <a:avLst/>
            </a:prstGeom>
            <a:noFill/>
          </p:spPr>
          <p:txBody>
            <a:bodyPr wrap="none" rtlCol="0">
              <a:spAutoFit/>
            </a:bodyPr>
            <a:lstStyle/>
            <a:p>
              <a:r>
                <a:rPr kumimoji="1" lang="ja-JP" altLang="en-US" sz="1200" dirty="0" smtClean="0"/>
                <a:t>電話局</a:t>
              </a:r>
            </a:p>
          </p:txBody>
        </p:sp>
        <p:sp>
          <p:nvSpPr>
            <p:cNvPr id="69" name="テキスト ボックス 68"/>
            <p:cNvSpPr txBox="1"/>
            <p:nvPr/>
          </p:nvSpPr>
          <p:spPr>
            <a:xfrm>
              <a:off x="5112060" y="2647945"/>
              <a:ext cx="1154483" cy="276999"/>
            </a:xfrm>
            <a:prstGeom prst="rect">
              <a:avLst/>
            </a:prstGeom>
            <a:noFill/>
          </p:spPr>
          <p:txBody>
            <a:bodyPr wrap="none" rtlCol="0">
              <a:spAutoFit/>
            </a:bodyPr>
            <a:lstStyle/>
            <a:p>
              <a:r>
                <a:rPr kumimoji="1" lang="ja-JP" altLang="en-US" sz="1200" dirty="0" smtClean="0"/>
                <a:t>家庭やオフィス</a:t>
              </a:r>
            </a:p>
          </p:txBody>
        </p:sp>
        <p:sp>
          <p:nvSpPr>
            <p:cNvPr id="70" name="正方形/長方形 69"/>
            <p:cNvSpPr/>
            <p:nvPr/>
          </p:nvSpPr>
          <p:spPr>
            <a:xfrm>
              <a:off x="4824028" y="2924944"/>
              <a:ext cx="1620180" cy="3132348"/>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34209" y="272262"/>
            <a:ext cx="875561" cy="523220"/>
          </a:xfrm>
        </p:spPr>
        <p:txBody>
          <a:bodyPr wrap="none">
            <a:spAutoFit/>
          </a:bodyPr>
          <a:lstStyle/>
          <a:p>
            <a:r>
              <a:rPr lang="en-US" altLang="ja-JP" sz="2800" dirty="0" smtClean="0"/>
              <a:t>NGN</a:t>
            </a:r>
            <a:endParaRPr kumimoji="1" lang="ja-JP" altLang="en-US" sz="2800" dirty="0"/>
          </a:p>
        </p:txBody>
      </p:sp>
      <p:sp>
        <p:nvSpPr>
          <p:cNvPr id="10" name="テキスト ボックス 9"/>
          <p:cNvSpPr txBox="1"/>
          <p:nvPr/>
        </p:nvSpPr>
        <p:spPr>
          <a:xfrm>
            <a:off x="359532" y="1268760"/>
            <a:ext cx="8396722" cy="369332"/>
          </a:xfrm>
          <a:prstGeom prst="rect">
            <a:avLst/>
          </a:prstGeom>
          <a:noFill/>
        </p:spPr>
        <p:txBody>
          <a:bodyPr wrap="none" rtlCol="0">
            <a:spAutoFit/>
          </a:bodyPr>
          <a:lstStyle/>
          <a:p>
            <a:r>
              <a:rPr kumimoji="1" lang="en-US" altLang="ja-JP" dirty="0" smtClean="0"/>
              <a:t>2008</a:t>
            </a:r>
            <a:r>
              <a:rPr kumimoji="1" lang="ja-JP" altLang="en-US" dirty="0" smtClean="0"/>
              <a:t>年に、光ファイバをベースとした</a:t>
            </a:r>
            <a:r>
              <a:rPr kumimoji="1" lang="en-US" altLang="ja-JP" dirty="0" smtClean="0">
                <a:solidFill>
                  <a:srgbClr val="0000FF"/>
                </a:solidFill>
              </a:rPr>
              <a:t>NGN</a:t>
            </a:r>
            <a:r>
              <a:rPr kumimoji="1" lang="en-US" altLang="ja-JP" dirty="0" smtClean="0"/>
              <a:t>: Next Generation Network</a:t>
            </a:r>
            <a:r>
              <a:rPr kumimoji="1" lang="ja-JP" altLang="en-US" dirty="0" smtClean="0"/>
              <a:t>のサービスを開始</a:t>
            </a:r>
          </a:p>
        </p:txBody>
      </p:sp>
      <p:sp>
        <p:nvSpPr>
          <p:cNvPr id="11" name="テキスト ボックス 10"/>
          <p:cNvSpPr txBox="1"/>
          <p:nvPr/>
        </p:nvSpPr>
        <p:spPr>
          <a:xfrm>
            <a:off x="503548" y="1916832"/>
            <a:ext cx="8100900" cy="923330"/>
          </a:xfrm>
          <a:prstGeom prst="rect">
            <a:avLst/>
          </a:prstGeom>
          <a:noFill/>
        </p:spPr>
        <p:txBody>
          <a:bodyPr wrap="square" rtlCol="0">
            <a:spAutoFit/>
          </a:bodyPr>
          <a:lstStyle/>
          <a:p>
            <a:r>
              <a:rPr kumimoji="1" lang="ja-JP" altLang="en-US" dirty="0" smtClean="0"/>
              <a:t>例えば、それまでは別のネットワークとして独立に運用されていた固定電話のネットワークと携帯電話のネットワークを、同一の</a:t>
            </a:r>
            <a:r>
              <a:rPr kumimoji="1" lang="en-US" altLang="ja-JP" dirty="0" smtClean="0"/>
              <a:t>IP</a:t>
            </a:r>
            <a:r>
              <a:rPr kumimoji="1" lang="ja-JP" altLang="en-US" dirty="0" smtClean="0"/>
              <a:t>ベースのネットワーク基盤に統合しようというもの。</a:t>
            </a:r>
          </a:p>
        </p:txBody>
      </p:sp>
      <p:grpSp>
        <p:nvGrpSpPr>
          <p:cNvPr id="43" name="グループ化 42"/>
          <p:cNvGrpSpPr/>
          <p:nvPr/>
        </p:nvGrpSpPr>
        <p:grpSpPr>
          <a:xfrm>
            <a:off x="1331640" y="3897052"/>
            <a:ext cx="6480720" cy="1980220"/>
            <a:chOff x="1331640" y="3933056"/>
            <a:chExt cx="6480720" cy="1980220"/>
          </a:xfrm>
        </p:grpSpPr>
        <p:pic>
          <p:nvPicPr>
            <p:cNvPr id="5" name="Picture 2" descr="「電話機」の画像検索結果"/>
            <p:cNvPicPr>
              <a:picLocks noChangeAspect="1" noChangeArrowheads="1"/>
            </p:cNvPicPr>
            <p:nvPr/>
          </p:nvPicPr>
          <p:blipFill>
            <a:blip r:embed="rId2" cstate="print"/>
            <a:srcRect/>
            <a:stretch>
              <a:fillRect/>
            </a:stretch>
          </p:blipFill>
          <p:spPr bwMode="auto">
            <a:xfrm>
              <a:off x="1431454" y="3933056"/>
              <a:ext cx="476250" cy="415290"/>
            </a:xfrm>
            <a:prstGeom prst="rect">
              <a:avLst/>
            </a:prstGeom>
            <a:noFill/>
          </p:spPr>
        </p:pic>
        <p:pic>
          <p:nvPicPr>
            <p:cNvPr id="6" name="Picture 4" descr="「FAX」の画像検索結果"/>
            <p:cNvPicPr>
              <a:picLocks noChangeAspect="1" noChangeArrowheads="1"/>
            </p:cNvPicPr>
            <p:nvPr/>
          </p:nvPicPr>
          <p:blipFill>
            <a:blip r:embed="rId3" cstate="print"/>
            <a:srcRect/>
            <a:stretch>
              <a:fillRect/>
            </a:stretch>
          </p:blipFill>
          <p:spPr bwMode="auto">
            <a:xfrm>
              <a:off x="1331640" y="4653136"/>
              <a:ext cx="680085" cy="417195"/>
            </a:xfrm>
            <a:prstGeom prst="rect">
              <a:avLst/>
            </a:prstGeom>
            <a:noFill/>
          </p:spPr>
        </p:pic>
        <p:pic>
          <p:nvPicPr>
            <p:cNvPr id="7" name="Picture 2" descr="「パソコン」の画像検索結果"/>
            <p:cNvPicPr>
              <a:picLocks noChangeAspect="1" noChangeArrowheads="1"/>
            </p:cNvPicPr>
            <p:nvPr/>
          </p:nvPicPr>
          <p:blipFill>
            <a:blip r:embed="rId4" cstate="print"/>
            <a:srcRect/>
            <a:stretch>
              <a:fillRect/>
            </a:stretch>
          </p:blipFill>
          <p:spPr bwMode="auto">
            <a:xfrm>
              <a:off x="1348587" y="5246147"/>
              <a:ext cx="667129" cy="667129"/>
            </a:xfrm>
            <a:prstGeom prst="rect">
              <a:avLst/>
            </a:prstGeom>
            <a:noFill/>
          </p:spPr>
        </p:pic>
        <p:pic>
          <p:nvPicPr>
            <p:cNvPr id="9" name="Picture 2" descr="「電話機」の画像検索結果"/>
            <p:cNvPicPr>
              <a:picLocks noChangeAspect="1" noChangeArrowheads="1"/>
            </p:cNvPicPr>
            <p:nvPr/>
          </p:nvPicPr>
          <p:blipFill>
            <a:blip r:embed="rId2" cstate="print"/>
            <a:srcRect/>
            <a:stretch>
              <a:fillRect/>
            </a:stretch>
          </p:blipFill>
          <p:spPr bwMode="auto">
            <a:xfrm>
              <a:off x="7200292" y="3933056"/>
              <a:ext cx="476250" cy="415290"/>
            </a:xfrm>
            <a:prstGeom prst="rect">
              <a:avLst/>
            </a:prstGeom>
            <a:noFill/>
          </p:spPr>
        </p:pic>
        <p:pic>
          <p:nvPicPr>
            <p:cNvPr id="12" name="Picture 4" descr="「FAX」の画像検索結果"/>
            <p:cNvPicPr>
              <a:picLocks noChangeAspect="1" noChangeArrowheads="1"/>
            </p:cNvPicPr>
            <p:nvPr/>
          </p:nvPicPr>
          <p:blipFill>
            <a:blip r:embed="rId3" cstate="print"/>
            <a:srcRect/>
            <a:stretch>
              <a:fillRect/>
            </a:stretch>
          </p:blipFill>
          <p:spPr bwMode="auto">
            <a:xfrm>
              <a:off x="7132275" y="4653136"/>
              <a:ext cx="680085" cy="417195"/>
            </a:xfrm>
            <a:prstGeom prst="rect">
              <a:avLst/>
            </a:prstGeom>
            <a:noFill/>
          </p:spPr>
        </p:pic>
        <p:pic>
          <p:nvPicPr>
            <p:cNvPr id="13" name="Picture 2" descr="「パソコン」の画像検索結果"/>
            <p:cNvPicPr>
              <a:picLocks noChangeAspect="1" noChangeArrowheads="1"/>
            </p:cNvPicPr>
            <p:nvPr/>
          </p:nvPicPr>
          <p:blipFill>
            <a:blip r:embed="rId4" cstate="print"/>
            <a:srcRect/>
            <a:stretch>
              <a:fillRect/>
            </a:stretch>
          </p:blipFill>
          <p:spPr bwMode="auto">
            <a:xfrm>
              <a:off x="7128284" y="5246147"/>
              <a:ext cx="667129" cy="667129"/>
            </a:xfrm>
            <a:prstGeom prst="rect">
              <a:avLst/>
            </a:prstGeom>
            <a:noFill/>
          </p:spPr>
        </p:pic>
        <p:sp>
          <p:nvSpPr>
            <p:cNvPr id="14" name="テキスト ボックス 13"/>
            <p:cNvSpPr txBox="1"/>
            <p:nvPr/>
          </p:nvSpPr>
          <p:spPr>
            <a:xfrm>
              <a:off x="4298527" y="5373216"/>
              <a:ext cx="546945" cy="338554"/>
            </a:xfrm>
            <a:prstGeom prst="rect">
              <a:avLst/>
            </a:prstGeom>
            <a:noFill/>
          </p:spPr>
          <p:txBody>
            <a:bodyPr wrap="none" rtlCol="0">
              <a:spAutoFit/>
            </a:bodyPr>
            <a:lstStyle/>
            <a:p>
              <a:r>
                <a:rPr kumimoji="1" lang="en-US" altLang="ja-JP" sz="1600" dirty="0" smtClean="0"/>
                <a:t>IP</a:t>
              </a:r>
              <a:r>
                <a:rPr kumimoji="1" lang="ja-JP" altLang="en-US" sz="1600" dirty="0" smtClean="0"/>
                <a:t>網</a:t>
              </a:r>
            </a:p>
          </p:txBody>
        </p:sp>
        <p:sp>
          <p:nvSpPr>
            <p:cNvPr id="15" name="円/楕円 14"/>
            <p:cNvSpPr/>
            <p:nvPr/>
          </p:nvSpPr>
          <p:spPr>
            <a:xfrm>
              <a:off x="3527884" y="4437112"/>
              <a:ext cx="2088232" cy="8640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6" name="直線コネクタ 15"/>
            <p:cNvCxnSpPr>
              <a:stCxn id="142338" idx="3"/>
              <a:endCxn id="15" idx="2"/>
            </p:cNvCxnSpPr>
            <p:nvPr/>
          </p:nvCxnSpPr>
          <p:spPr>
            <a:xfrm>
              <a:off x="2915816" y="4865452"/>
              <a:ext cx="612068" cy="3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2338" name="Picture 2"/>
            <p:cNvPicPr>
              <a:picLocks noChangeAspect="1" noChangeArrowheads="1"/>
            </p:cNvPicPr>
            <p:nvPr/>
          </p:nvPicPr>
          <p:blipFill>
            <a:blip r:embed="rId5" cstate="print"/>
            <a:srcRect/>
            <a:stretch>
              <a:fillRect/>
            </a:stretch>
          </p:blipFill>
          <p:spPr bwMode="auto">
            <a:xfrm>
              <a:off x="2420516" y="4401108"/>
              <a:ext cx="495300" cy="928688"/>
            </a:xfrm>
            <a:prstGeom prst="rect">
              <a:avLst/>
            </a:prstGeom>
            <a:noFill/>
            <a:ln w="9525">
              <a:noFill/>
              <a:miter lim="800000"/>
              <a:headEnd/>
              <a:tailEnd/>
            </a:ln>
          </p:spPr>
        </p:pic>
        <p:cxnSp>
          <p:nvCxnSpPr>
            <p:cNvPr id="20" name="直線コネクタ 19"/>
            <p:cNvCxnSpPr>
              <a:stCxn id="5" idx="3"/>
              <a:endCxn id="142338" idx="1"/>
            </p:cNvCxnSpPr>
            <p:nvPr/>
          </p:nvCxnSpPr>
          <p:spPr>
            <a:xfrm>
              <a:off x="1907704" y="4140701"/>
              <a:ext cx="512812" cy="724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7" idx="3"/>
              <a:endCxn id="142338" idx="1"/>
            </p:cNvCxnSpPr>
            <p:nvPr/>
          </p:nvCxnSpPr>
          <p:spPr>
            <a:xfrm flipV="1">
              <a:off x="2015716" y="4865452"/>
              <a:ext cx="404800" cy="714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6" idx="3"/>
              <a:endCxn id="142338" idx="1"/>
            </p:cNvCxnSpPr>
            <p:nvPr/>
          </p:nvCxnSpPr>
          <p:spPr>
            <a:xfrm>
              <a:off x="2011725" y="4861734"/>
              <a:ext cx="408791" cy="37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srcRect/>
            <a:stretch>
              <a:fillRect/>
            </a:stretch>
          </p:blipFill>
          <p:spPr bwMode="auto">
            <a:xfrm>
              <a:off x="6228184" y="4401108"/>
              <a:ext cx="495300" cy="928688"/>
            </a:xfrm>
            <a:prstGeom prst="rect">
              <a:avLst/>
            </a:prstGeom>
            <a:noFill/>
            <a:ln w="9525">
              <a:noFill/>
              <a:miter lim="800000"/>
              <a:headEnd/>
              <a:tailEnd/>
            </a:ln>
          </p:spPr>
        </p:pic>
        <p:cxnSp>
          <p:nvCxnSpPr>
            <p:cNvPr id="30" name="直線コネクタ 29"/>
            <p:cNvCxnSpPr>
              <a:stCxn id="15" idx="6"/>
              <a:endCxn id="29" idx="1"/>
            </p:cNvCxnSpPr>
            <p:nvPr/>
          </p:nvCxnSpPr>
          <p:spPr>
            <a:xfrm flipV="1">
              <a:off x="5616116" y="4865452"/>
              <a:ext cx="612068" cy="37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9" idx="3"/>
              <a:endCxn id="13" idx="1"/>
            </p:cNvCxnSpPr>
            <p:nvPr/>
          </p:nvCxnSpPr>
          <p:spPr>
            <a:xfrm>
              <a:off x="6723484" y="4865452"/>
              <a:ext cx="404800" cy="714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29" idx="3"/>
              <a:endCxn id="9" idx="1"/>
            </p:cNvCxnSpPr>
            <p:nvPr/>
          </p:nvCxnSpPr>
          <p:spPr>
            <a:xfrm flipV="1">
              <a:off x="6723484" y="4140701"/>
              <a:ext cx="476808" cy="7247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29" idx="3"/>
              <a:endCxn id="12" idx="1"/>
            </p:cNvCxnSpPr>
            <p:nvPr/>
          </p:nvCxnSpPr>
          <p:spPr>
            <a:xfrm flipV="1">
              <a:off x="6723484" y="4861734"/>
              <a:ext cx="408791" cy="37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2538430" y="6129300"/>
            <a:ext cx="4067139" cy="369332"/>
          </a:xfrm>
          <a:prstGeom prst="rect">
            <a:avLst/>
          </a:prstGeom>
          <a:noFill/>
        </p:spPr>
        <p:txBody>
          <a:bodyPr wrap="none" rtlCol="0">
            <a:spAutoFit/>
          </a:bodyPr>
          <a:lstStyle/>
          <a:p>
            <a:r>
              <a:rPr kumimoji="1" lang="en-US" altLang="ja-JP" dirty="0" smtClean="0"/>
              <a:t>NGN</a:t>
            </a:r>
            <a:r>
              <a:rPr kumimoji="1" lang="ja-JP" altLang="en-US" dirty="0" smtClean="0"/>
              <a:t>では、ネットワークまでも</a:t>
            </a:r>
            <a:r>
              <a:rPr kumimoji="1" lang="en-US" altLang="ja-JP" dirty="0" smtClean="0"/>
              <a:t>IP</a:t>
            </a:r>
            <a:r>
              <a:rPr kumimoji="1" lang="ja-JP" altLang="en-US" dirty="0" smtClean="0"/>
              <a:t>網に統合</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22015" y="272262"/>
            <a:ext cx="4499950" cy="523220"/>
          </a:xfrm>
        </p:spPr>
        <p:txBody>
          <a:bodyPr wrap="none">
            <a:spAutoFit/>
          </a:bodyPr>
          <a:lstStyle/>
          <a:p>
            <a:r>
              <a:rPr lang="ja-JP" altLang="en-US" sz="2800" dirty="0" smtClean="0"/>
              <a:t>通信ネットワークの構成要素</a:t>
            </a:r>
            <a:endParaRPr kumimoji="1" lang="ja-JP" altLang="en-US" sz="2800" dirty="0"/>
          </a:p>
        </p:txBody>
      </p:sp>
      <p:sp>
        <p:nvSpPr>
          <p:cNvPr id="5" name="テキスト ボックス 4"/>
          <p:cNvSpPr txBox="1"/>
          <p:nvPr/>
        </p:nvSpPr>
        <p:spPr>
          <a:xfrm>
            <a:off x="971601" y="2852936"/>
            <a:ext cx="7488832" cy="923330"/>
          </a:xfrm>
          <a:prstGeom prst="rect">
            <a:avLst/>
          </a:prstGeom>
          <a:noFill/>
        </p:spPr>
        <p:txBody>
          <a:bodyPr wrap="square" rtlCol="0">
            <a:spAutoFit/>
          </a:bodyPr>
          <a:lstStyle/>
          <a:p>
            <a:r>
              <a:rPr kumimoji="1" lang="ja-JP" altLang="en-US" dirty="0" smtClean="0">
                <a:solidFill>
                  <a:srgbClr val="0000FF"/>
                </a:solidFill>
              </a:rPr>
              <a:t>リンク</a:t>
            </a:r>
            <a:r>
              <a:rPr kumimoji="1" lang="en-US" altLang="ja-JP" dirty="0" smtClean="0"/>
              <a:t>(</a:t>
            </a:r>
            <a:r>
              <a:rPr kumimoji="1" lang="ja-JP" altLang="en-US" dirty="0" smtClean="0"/>
              <a:t>回線</a:t>
            </a:r>
            <a:r>
              <a:rPr kumimoji="1" lang="en-US" altLang="ja-JP" dirty="0" smtClean="0"/>
              <a:t>):</a:t>
            </a:r>
          </a:p>
          <a:p>
            <a:r>
              <a:rPr lang="ja-JP" altLang="en-US" dirty="0" smtClean="0"/>
              <a:t>ノード間、端末とノード間を接続して情報を伝送するメディア</a:t>
            </a:r>
            <a:r>
              <a:rPr lang="en-US" altLang="ja-JP" dirty="0" smtClean="0"/>
              <a:t>(</a:t>
            </a:r>
            <a:r>
              <a:rPr lang="ja-JP" altLang="en-US" dirty="0" smtClean="0"/>
              <a:t>有線に限らず、無線や衛星回線も含む</a:t>
            </a:r>
            <a:r>
              <a:rPr lang="en-US" altLang="ja-JP" dirty="0" smtClean="0"/>
              <a:t>)</a:t>
            </a:r>
            <a:endParaRPr kumimoji="1" lang="ja-JP" altLang="en-US" dirty="0" smtClean="0"/>
          </a:p>
        </p:txBody>
      </p:sp>
      <p:sp>
        <p:nvSpPr>
          <p:cNvPr id="6" name="テキスト ボックス 5"/>
          <p:cNvSpPr txBox="1"/>
          <p:nvPr/>
        </p:nvSpPr>
        <p:spPr>
          <a:xfrm>
            <a:off x="971600" y="4365104"/>
            <a:ext cx="7560840" cy="923330"/>
          </a:xfrm>
          <a:prstGeom prst="rect">
            <a:avLst/>
          </a:prstGeom>
          <a:noFill/>
        </p:spPr>
        <p:txBody>
          <a:bodyPr wrap="square" rtlCol="0">
            <a:spAutoFit/>
          </a:bodyPr>
          <a:lstStyle/>
          <a:p>
            <a:r>
              <a:rPr kumimoji="1" lang="ja-JP" altLang="en-US" dirty="0" smtClean="0">
                <a:solidFill>
                  <a:srgbClr val="0000FF"/>
                </a:solidFill>
              </a:rPr>
              <a:t>ノード</a:t>
            </a:r>
            <a:r>
              <a:rPr kumimoji="1" lang="en-US" altLang="ja-JP" dirty="0" smtClean="0"/>
              <a:t>:</a:t>
            </a:r>
          </a:p>
          <a:p>
            <a:r>
              <a:rPr kumimoji="1" lang="ja-JP" altLang="en-US" dirty="0" smtClean="0"/>
              <a:t>ルーター、ブリッジ、スイッチ、ハブ、リピータ等</a:t>
            </a:r>
            <a:r>
              <a:rPr lang="ja-JP" altLang="en-US" dirty="0" smtClean="0"/>
              <a:t>、ネットワークの内部に配置され、情報を中継する機能を有する装置</a:t>
            </a:r>
            <a:endParaRPr kumimoji="1" lang="en-US" altLang="ja-JP" dirty="0" smtClean="0"/>
          </a:p>
        </p:txBody>
      </p:sp>
      <p:sp>
        <p:nvSpPr>
          <p:cNvPr id="7" name="テキスト ボックス 6"/>
          <p:cNvSpPr txBox="1"/>
          <p:nvPr/>
        </p:nvSpPr>
        <p:spPr>
          <a:xfrm>
            <a:off x="971600" y="1268760"/>
            <a:ext cx="7344816" cy="923330"/>
          </a:xfrm>
          <a:prstGeom prst="rect">
            <a:avLst/>
          </a:prstGeom>
          <a:noFill/>
        </p:spPr>
        <p:txBody>
          <a:bodyPr wrap="square" rtlCol="0">
            <a:spAutoFit/>
          </a:bodyPr>
          <a:lstStyle/>
          <a:p>
            <a:r>
              <a:rPr kumimoji="1" lang="ja-JP" altLang="en-US" dirty="0" smtClean="0">
                <a:solidFill>
                  <a:srgbClr val="0000FF"/>
                </a:solidFill>
              </a:rPr>
              <a:t>端末</a:t>
            </a:r>
            <a:r>
              <a:rPr kumimoji="1" lang="en-US" altLang="ja-JP" dirty="0" smtClean="0"/>
              <a:t>(</a:t>
            </a:r>
            <a:r>
              <a:rPr kumimoji="1" lang="ja-JP" altLang="en-US" dirty="0" smtClean="0"/>
              <a:t>ユーザ端末、エンドホスト</a:t>
            </a:r>
            <a:r>
              <a:rPr kumimoji="1" lang="en-US" altLang="ja-JP" dirty="0" smtClean="0"/>
              <a:t>):</a:t>
            </a:r>
            <a:endParaRPr kumimoji="1" lang="ja-JP" altLang="en-US" dirty="0" smtClean="0"/>
          </a:p>
          <a:p>
            <a:r>
              <a:rPr kumimoji="1" lang="ja-JP" altLang="en-US" dirty="0" smtClean="0"/>
              <a:t>電話機、</a:t>
            </a:r>
            <a:r>
              <a:rPr kumimoji="1" lang="en-US" altLang="ja-JP" dirty="0" smtClean="0"/>
              <a:t>FAX</a:t>
            </a:r>
            <a:r>
              <a:rPr kumimoji="1" lang="ja-JP" altLang="en-US" dirty="0" err="1" smtClean="0"/>
              <a:t>、</a:t>
            </a:r>
            <a:r>
              <a:rPr kumimoji="1" lang="ja-JP" altLang="en-US" dirty="0" smtClean="0"/>
              <a:t>ホストコンピュータ、クライアント</a:t>
            </a:r>
            <a:r>
              <a:rPr kumimoji="1" lang="en-US" altLang="ja-JP" dirty="0" smtClean="0"/>
              <a:t>PC</a:t>
            </a:r>
            <a:r>
              <a:rPr kumimoji="1" lang="ja-JP" altLang="en-US" dirty="0" err="1" smtClean="0"/>
              <a:t>、</a:t>
            </a:r>
            <a:r>
              <a:rPr kumimoji="1" lang="ja-JP" altLang="en-US" dirty="0" smtClean="0"/>
              <a:t>携帯情報端末等、情報を送受信する装置</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9476" y="272262"/>
            <a:ext cx="2945037" cy="523220"/>
          </a:xfrm>
        </p:spPr>
        <p:txBody>
          <a:bodyPr wrap="none">
            <a:spAutoFit/>
          </a:bodyPr>
          <a:lstStyle/>
          <a:p>
            <a:r>
              <a:rPr lang="ja-JP" altLang="en-US" sz="2800" dirty="0" smtClean="0"/>
              <a:t>データ通信の歴史</a:t>
            </a:r>
            <a:endParaRPr kumimoji="1" lang="ja-JP" altLang="en-US" sz="2800" dirty="0"/>
          </a:p>
        </p:txBody>
      </p:sp>
      <p:sp>
        <p:nvSpPr>
          <p:cNvPr id="6" name="テキスト ボックス 5"/>
          <p:cNvSpPr txBox="1"/>
          <p:nvPr/>
        </p:nvSpPr>
        <p:spPr>
          <a:xfrm>
            <a:off x="4192761" y="6129300"/>
            <a:ext cx="758477" cy="369332"/>
          </a:xfrm>
          <a:prstGeom prst="rect">
            <a:avLst/>
          </a:prstGeom>
          <a:noFill/>
        </p:spPr>
        <p:txBody>
          <a:bodyPr wrap="none" rtlCol="0">
            <a:spAutoFit/>
          </a:bodyPr>
          <a:lstStyle/>
          <a:p>
            <a:r>
              <a:rPr kumimoji="1" lang="en-US" altLang="ja-JP" dirty="0" smtClean="0"/>
              <a:t>ENIAC</a:t>
            </a:r>
            <a:endParaRPr kumimoji="1" lang="ja-JP" altLang="en-US" dirty="0"/>
          </a:p>
        </p:txBody>
      </p:sp>
      <p:sp>
        <p:nvSpPr>
          <p:cNvPr id="4" name="テキスト ボックス 3"/>
          <p:cNvSpPr txBox="1"/>
          <p:nvPr/>
        </p:nvSpPr>
        <p:spPr>
          <a:xfrm>
            <a:off x="789196" y="1232756"/>
            <a:ext cx="7563224" cy="369332"/>
          </a:xfrm>
          <a:prstGeom prst="rect">
            <a:avLst/>
          </a:prstGeom>
          <a:noFill/>
        </p:spPr>
        <p:txBody>
          <a:bodyPr wrap="none" rtlCol="0">
            <a:spAutoFit/>
          </a:bodyPr>
          <a:lstStyle/>
          <a:p>
            <a:r>
              <a:rPr lang="en-US" altLang="ja-JP" dirty="0" smtClean="0"/>
              <a:t>1946</a:t>
            </a:r>
            <a:r>
              <a:rPr lang="ja-JP" altLang="en-US" dirty="0" smtClean="0"/>
              <a:t>年世界初の真空管による</a:t>
            </a:r>
            <a:r>
              <a:rPr lang="ja-JP" altLang="en-US" dirty="0" smtClean="0">
                <a:solidFill>
                  <a:srgbClr val="0000FF"/>
                </a:solidFill>
              </a:rPr>
              <a:t>電子計算機</a:t>
            </a:r>
            <a:r>
              <a:rPr lang="en-US" altLang="ja-JP" dirty="0" smtClean="0"/>
              <a:t>(</a:t>
            </a:r>
            <a:r>
              <a:rPr lang="en-US" altLang="ja-JP" dirty="0" smtClean="0">
                <a:solidFill>
                  <a:srgbClr val="0000FF"/>
                </a:solidFill>
              </a:rPr>
              <a:t>ENIAC</a:t>
            </a:r>
            <a:r>
              <a:rPr lang="en-US" altLang="ja-JP" dirty="0" smtClean="0"/>
              <a:t>)</a:t>
            </a:r>
            <a:r>
              <a:rPr lang="ja-JP" altLang="en-US" dirty="0" smtClean="0"/>
              <a:t>誕生</a:t>
            </a:r>
            <a:r>
              <a:rPr lang="en-US" altLang="ja-JP" dirty="0" smtClean="0"/>
              <a:t>(</a:t>
            </a:r>
            <a:r>
              <a:rPr lang="ja-JP" altLang="en-US" dirty="0" smtClean="0"/>
              <a:t>ペンシルバニア大学</a:t>
            </a:r>
            <a:r>
              <a:rPr lang="en-US" altLang="ja-JP" dirty="0" smtClean="0"/>
              <a:t>)</a:t>
            </a:r>
            <a:endParaRPr kumimoji="1" lang="ja-JP" altLang="en-US" dirty="0"/>
          </a:p>
        </p:txBody>
      </p:sp>
      <p:pic>
        <p:nvPicPr>
          <p:cNvPr id="46090" name="Picture 10" descr="「eniac とは」の画像検索結果"/>
          <p:cNvPicPr>
            <a:picLocks noChangeAspect="1" noChangeArrowheads="1"/>
          </p:cNvPicPr>
          <p:nvPr/>
        </p:nvPicPr>
        <p:blipFill>
          <a:blip r:embed="rId2" cstate="print"/>
          <a:srcRect/>
          <a:stretch>
            <a:fillRect/>
          </a:stretch>
        </p:blipFill>
        <p:spPr bwMode="auto">
          <a:xfrm>
            <a:off x="2411760" y="3248980"/>
            <a:ext cx="4286250" cy="2857500"/>
          </a:xfrm>
          <a:prstGeom prst="rect">
            <a:avLst/>
          </a:prstGeom>
          <a:noFill/>
        </p:spPr>
      </p:pic>
      <p:sp>
        <p:nvSpPr>
          <p:cNvPr id="7" name="テキスト ボックス 6"/>
          <p:cNvSpPr txBox="1"/>
          <p:nvPr/>
        </p:nvSpPr>
        <p:spPr>
          <a:xfrm>
            <a:off x="1058944" y="1808820"/>
            <a:ext cx="7005444" cy="369332"/>
          </a:xfrm>
          <a:prstGeom prst="rect">
            <a:avLst/>
          </a:prstGeom>
          <a:noFill/>
        </p:spPr>
        <p:txBody>
          <a:bodyPr wrap="none" rtlCol="0">
            <a:spAutoFit/>
          </a:bodyPr>
          <a:lstStyle/>
          <a:p>
            <a:r>
              <a:rPr lang="ja-JP" altLang="en-US" dirty="0" smtClean="0"/>
              <a:t>電子計算機の出現により、</a:t>
            </a:r>
            <a:r>
              <a:rPr lang="ja-JP" altLang="en-US" dirty="0" smtClean="0">
                <a:solidFill>
                  <a:srgbClr val="0000FF"/>
                </a:solidFill>
              </a:rPr>
              <a:t>計算機間でのデータ交換</a:t>
            </a:r>
            <a:r>
              <a:rPr lang="ja-JP" altLang="en-US" dirty="0" smtClean="0"/>
              <a:t>の必要性が高まる</a:t>
            </a:r>
            <a:endParaRPr kumimoji="1" lang="ja-JP" altLang="en-US" dirty="0"/>
          </a:p>
        </p:txBody>
      </p:sp>
      <p:sp>
        <p:nvSpPr>
          <p:cNvPr id="8" name="下矢印 7"/>
          <p:cNvSpPr/>
          <p:nvPr/>
        </p:nvSpPr>
        <p:spPr>
          <a:xfrm>
            <a:off x="4427984" y="2276872"/>
            <a:ext cx="288032" cy="252028"/>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9" name="テキスト ボックス 8"/>
          <p:cNvSpPr txBox="1"/>
          <p:nvPr/>
        </p:nvSpPr>
        <p:spPr>
          <a:xfrm>
            <a:off x="3939455" y="2636912"/>
            <a:ext cx="1265090" cy="369332"/>
          </a:xfrm>
          <a:prstGeom prst="rect">
            <a:avLst/>
          </a:prstGeom>
          <a:noFill/>
        </p:spPr>
        <p:txBody>
          <a:bodyPr wrap="none" rtlCol="0">
            <a:spAutoFit/>
          </a:bodyPr>
          <a:lstStyle/>
          <a:p>
            <a:r>
              <a:rPr kumimoji="1" lang="ja-JP" altLang="en-US" dirty="0" smtClean="0">
                <a:solidFill>
                  <a:srgbClr val="0000FF"/>
                </a:solidFill>
              </a:rPr>
              <a:t>データ通信</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62037" y="272262"/>
            <a:ext cx="3619902" cy="523220"/>
          </a:xfrm>
        </p:spPr>
        <p:txBody>
          <a:bodyPr wrap="none">
            <a:spAutoFit/>
          </a:bodyPr>
          <a:lstStyle/>
          <a:p>
            <a:r>
              <a:rPr lang="ja-JP" altLang="en-US" sz="2800" dirty="0" smtClean="0"/>
              <a:t>ネットワーク トポロジー</a:t>
            </a:r>
            <a:endParaRPr kumimoji="1" lang="ja-JP" altLang="en-US" sz="2800" dirty="0"/>
          </a:p>
        </p:txBody>
      </p:sp>
      <p:sp>
        <p:nvSpPr>
          <p:cNvPr id="6" name="テキスト ボックス 5"/>
          <p:cNvSpPr txBox="1"/>
          <p:nvPr/>
        </p:nvSpPr>
        <p:spPr>
          <a:xfrm>
            <a:off x="1259632" y="3239688"/>
            <a:ext cx="1326004" cy="369332"/>
          </a:xfrm>
          <a:prstGeom prst="rect">
            <a:avLst/>
          </a:prstGeom>
          <a:noFill/>
        </p:spPr>
        <p:txBody>
          <a:bodyPr wrap="none" rtlCol="0">
            <a:spAutoFit/>
          </a:bodyPr>
          <a:lstStyle/>
          <a:p>
            <a:r>
              <a:rPr kumimoji="1" lang="en-US" altLang="ja-JP" dirty="0" smtClean="0"/>
              <a:t>(a) </a:t>
            </a:r>
            <a:r>
              <a:rPr kumimoji="1" lang="ja-JP" altLang="en-US" dirty="0" smtClean="0"/>
              <a:t>スター型</a:t>
            </a:r>
          </a:p>
        </p:txBody>
      </p:sp>
      <p:sp>
        <p:nvSpPr>
          <p:cNvPr id="7" name="テキスト ボックス 6"/>
          <p:cNvSpPr txBox="1"/>
          <p:nvPr/>
        </p:nvSpPr>
        <p:spPr>
          <a:xfrm>
            <a:off x="3829820" y="3239688"/>
            <a:ext cx="1462260" cy="369332"/>
          </a:xfrm>
          <a:prstGeom prst="rect">
            <a:avLst/>
          </a:prstGeom>
          <a:noFill/>
        </p:spPr>
        <p:txBody>
          <a:bodyPr wrap="none" rtlCol="0">
            <a:spAutoFit/>
          </a:bodyPr>
          <a:lstStyle/>
          <a:p>
            <a:r>
              <a:rPr kumimoji="1" lang="en-US" altLang="ja-JP" dirty="0" smtClean="0"/>
              <a:t>(b) </a:t>
            </a:r>
            <a:r>
              <a:rPr kumimoji="1" lang="ja-JP" altLang="en-US" dirty="0" smtClean="0"/>
              <a:t>メッシュ型</a:t>
            </a:r>
          </a:p>
        </p:txBody>
      </p:sp>
      <p:sp>
        <p:nvSpPr>
          <p:cNvPr id="8" name="テキスト ボックス 7"/>
          <p:cNvSpPr txBox="1"/>
          <p:nvPr/>
        </p:nvSpPr>
        <p:spPr>
          <a:xfrm>
            <a:off x="6665892" y="3239688"/>
            <a:ext cx="1146468" cy="369332"/>
          </a:xfrm>
          <a:prstGeom prst="rect">
            <a:avLst/>
          </a:prstGeom>
          <a:noFill/>
        </p:spPr>
        <p:txBody>
          <a:bodyPr wrap="none" rtlCol="0">
            <a:spAutoFit/>
          </a:bodyPr>
          <a:lstStyle/>
          <a:p>
            <a:r>
              <a:rPr kumimoji="1" lang="en-US" altLang="ja-JP" dirty="0" smtClean="0"/>
              <a:t>(c) </a:t>
            </a:r>
            <a:r>
              <a:rPr kumimoji="1" lang="ja-JP" altLang="en-US" dirty="0" smtClean="0"/>
              <a:t>バス型</a:t>
            </a:r>
          </a:p>
        </p:txBody>
      </p:sp>
      <p:sp>
        <p:nvSpPr>
          <p:cNvPr id="9" name="テキスト ボックス 8"/>
          <p:cNvSpPr txBox="1"/>
          <p:nvPr/>
        </p:nvSpPr>
        <p:spPr>
          <a:xfrm>
            <a:off x="1259632" y="6300028"/>
            <a:ext cx="1319592" cy="369332"/>
          </a:xfrm>
          <a:prstGeom prst="rect">
            <a:avLst/>
          </a:prstGeom>
          <a:noFill/>
        </p:spPr>
        <p:txBody>
          <a:bodyPr wrap="none" rtlCol="0">
            <a:spAutoFit/>
          </a:bodyPr>
          <a:lstStyle/>
          <a:p>
            <a:r>
              <a:rPr kumimoji="1" lang="en-US" altLang="ja-JP" dirty="0" smtClean="0"/>
              <a:t>(d) </a:t>
            </a:r>
            <a:r>
              <a:rPr kumimoji="1" lang="ja-JP" altLang="en-US" dirty="0" smtClean="0"/>
              <a:t>リング型</a:t>
            </a:r>
          </a:p>
        </p:txBody>
      </p:sp>
      <p:sp>
        <p:nvSpPr>
          <p:cNvPr id="10" name="テキスト ボックス 9"/>
          <p:cNvSpPr txBox="1"/>
          <p:nvPr/>
        </p:nvSpPr>
        <p:spPr>
          <a:xfrm>
            <a:off x="3903686" y="6300028"/>
            <a:ext cx="1316386" cy="369332"/>
          </a:xfrm>
          <a:prstGeom prst="rect">
            <a:avLst/>
          </a:prstGeom>
          <a:noFill/>
        </p:spPr>
        <p:txBody>
          <a:bodyPr wrap="none" rtlCol="0">
            <a:spAutoFit/>
          </a:bodyPr>
          <a:lstStyle/>
          <a:p>
            <a:r>
              <a:rPr kumimoji="1" lang="en-US" altLang="ja-JP" dirty="0" smtClean="0"/>
              <a:t>(e) </a:t>
            </a:r>
            <a:r>
              <a:rPr kumimoji="1" lang="ja-JP" altLang="en-US" dirty="0" smtClean="0"/>
              <a:t>ツリー型</a:t>
            </a:r>
          </a:p>
        </p:txBody>
      </p:sp>
      <p:sp>
        <p:nvSpPr>
          <p:cNvPr id="11" name="テキスト ボックス 10"/>
          <p:cNvSpPr txBox="1"/>
          <p:nvPr/>
        </p:nvSpPr>
        <p:spPr>
          <a:xfrm>
            <a:off x="6395989" y="6300028"/>
            <a:ext cx="2100447" cy="369332"/>
          </a:xfrm>
          <a:prstGeom prst="rect">
            <a:avLst/>
          </a:prstGeom>
          <a:noFill/>
        </p:spPr>
        <p:txBody>
          <a:bodyPr wrap="none" rtlCol="0">
            <a:spAutoFit/>
          </a:bodyPr>
          <a:lstStyle/>
          <a:p>
            <a:r>
              <a:rPr kumimoji="1" lang="en-US" altLang="ja-JP" dirty="0" smtClean="0"/>
              <a:t>(f) </a:t>
            </a:r>
            <a:r>
              <a:rPr kumimoji="1" lang="ja-JP" altLang="en-US" dirty="0" smtClean="0"/>
              <a:t>パッシブスター型</a:t>
            </a:r>
          </a:p>
        </p:txBody>
      </p:sp>
      <p:sp>
        <p:nvSpPr>
          <p:cNvPr id="12" name="テキスト ボックス 11"/>
          <p:cNvSpPr txBox="1"/>
          <p:nvPr/>
        </p:nvSpPr>
        <p:spPr>
          <a:xfrm>
            <a:off x="6336196" y="4149080"/>
            <a:ext cx="2226892" cy="307777"/>
          </a:xfrm>
          <a:prstGeom prst="rect">
            <a:avLst/>
          </a:prstGeom>
          <a:noFill/>
        </p:spPr>
        <p:txBody>
          <a:bodyPr wrap="none" rtlCol="0">
            <a:spAutoFit/>
          </a:bodyPr>
          <a:lstStyle/>
          <a:p>
            <a:r>
              <a:rPr kumimoji="1" lang="ja-JP" altLang="en-US" sz="1400" dirty="0" smtClean="0"/>
              <a:t>パッシブ ダブルスター</a:t>
            </a:r>
            <a:r>
              <a:rPr kumimoji="1" lang="en-US" altLang="ja-JP" sz="1400" dirty="0" smtClean="0"/>
              <a:t>(PDS)</a:t>
            </a:r>
            <a:endParaRPr kumimoji="1" lang="ja-JP" altLang="en-US" sz="1400" dirty="0" smtClean="0"/>
          </a:p>
        </p:txBody>
      </p:sp>
      <p:grpSp>
        <p:nvGrpSpPr>
          <p:cNvPr id="140" name="グループ化 139"/>
          <p:cNvGrpSpPr/>
          <p:nvPr/>
        </p:nvGrpSpPr>
        <p:grpSpPr>
          <a:xfrm>
            <a:off x="7337296" y="872716"/>
            <a:ext cx="943116" cy="738664"/>
            <a:chOff x="7265288" y="620688"/>
            <a:chExt cx="943116" cy="738664"/>
          </a:xfrm>
        </p:grpSpPr>
        <p:sp>
          <p:nvSpPr>
            <p:cNvPr id="13" name="円/楕円 12"/>
            <p:cNvSpPr/>
            <p:nvPr/>
          </p:nvSpPr>
          <p:spPr>
            <a:xfrm>
              <a:off x="7380332" y="112476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 name="正方形/長方形 14"/>
            <p:cNvSpPr/>
            <p:nvPr/>
          </p:nvSpPr>
          <p:spPr>
            <a:xfrm>
              <a:off x="7337296" y="692696"/>
              <a:ext cx="216024" cy="1800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7" name="直線コネクタ 16"/>
            <p:cNvCxnSpPr/>
            <p:nvPr/>
          </p:nvCxnSpPr>
          <p:spPr>
            <a:xfrm>
              <a:off x="7265288" y="1016732"/>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589324" y="620688"/>
              <a:ext cx="619080" cy="738664"/>
            </a:xfrm>
            <a:prstGeom prst="rect">
              <a:avLst/>
            </a:prstGeom>
            <a:noFill/>
          </p:spPr>
          <p:txBody>
            <a:bodyPr wrap="none" rtlCol="0">
              <a:spAutoFit/>
            </a:bodyPr>
            <a:lstStyle/>
            <a:p>
              <a:r>
                <a:rPr kumimoji="1" lang="ja-JP" altLang="en-US" sz="1400" dirty="0" smtClean="0"/>
                <a:t>端末</a:t>
              </a:r>
            </a:p>
            <a:p>
              <a:r>
                <a:rPr lang="ja-JP" altLang="en-US" sz="1400" dirty="0" smtClean="0"/>
                <a:t>リンク</a:t>
              </a:r>
            </a:p>
            <a:p>
              <a:r>
                <a:rPr kumimoji="1" lang="ja-JP" altLang="en-US" sz="1400" dirty="0" smtClean="0"/>
                <a:t>ノード</a:t>
              </a:r>
            </a:p>
          </p:txBody>
        </p:sp>
      </p:grpSp>
      <p:cxnSp>
        <p:nvCxnSpPr>
          <p:cNvPr id="22" name="直線コネクタ 21"/>
          <p:cNvCxnSpPr>
            <a:stCxn id="333" idx="7"/>
            <a:endCxn id="24" idx="2"/>
          </p:cNvCxnSpPr>
          <p:nvPr/>
        </p:nvCxnSpPr>
        <p:spPr>
          <a:xfrm flipV="1">
            <a:off x="2030616" y="1628800"/>
            <a:ext cx="813192" cy="669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2591780" y="134076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5" name="直線コネクタ 24"/>
          <p:cNvCxnSpPr>
            <a:stCxn id="333" idx="6"/>
            <a:endCxn id="30" idx="1"/>
          </p:cNvCxnSpPr>
          <p:nvPr/>
        </p:nvCxnSpPr>
        <p:spPr>
          <a:xfrm>
            <a:off x="2051704" y="2348872"/>
            <a:ext cx="576080" cy="36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36" idx="0"/>
            <a:endCxn id="333" idx="5"/>
          </p:cNvCxnSpPr>
          <p:nvPr/>
        </p:nvCxnSpPr>
        <p:spPr>
          <a:xfrm flipH="1" flipV="1">
            <a:off x="2030616" y="2399784"/>
            <a:ext cx="705180" cy="56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2627784" y="224086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31" name="正方形/長方形 30"/>
          <p:cNvSpPr/>
          <p:nvPr/>
        </p:nvSpPr>
        <p:spPr>
          <a:xfrm>
            <a:off x="575556" y="216886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35" name="正方形/長方形 34"/>
          <p:cNvSpPr/>
          <p:nvPr/>
        </p:nvSpPr>
        <p:spPr>
          <a:xfrm>
            <a:off x="791580" y="296094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36" name="正方形/長方形 35"/>
          <p:cNvSpPr/>
          <p:nvPr/>
        </p:nvSpPr>
        <p:spPr>
          <a:xfrm>
            <a:off x="2483768" y="296094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44" name="直線コネクタ 43"/>
          <p:cNvCxnSpPr>
            <a:stCxn id="35" idx="0"/>
            <a:endCxn id="333" idx="3"/>
          </p:cNvCxnSpPr>
          <p:nvPr/>
        </p:nvCxnSpPr>
        <p:spPr>
          <a:xfrm flipV="1">
            <a:off x="1043608" y="2399784"/>
            <a:ext cx="885184" cy="561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31" idx="3"/>
            <a:endCxn id="333" idx="2"/>
          </p:cNvCxnSpPr>
          <p:nvPr/>
        </p:nvCxnSpPr>
        <p:spPr>
          <a:xfrm>
            <a:off x="1079612" y="2312876"/>
            <a:ext cx="828092" cy="35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755576" y="134076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54" name="直線コネクタ 53"/>
          <p:cNvCxnSpPr>
            <a:stCxn id="333" idx="1"/>
            <a:endCxn id="53" idx="2"/>
          </p:cNvCxnSpPr>
          <p:nvPr/>
        </p:nvCxnSpPr>
        <p:spPr>
          <a:xfrm flipH="1" flipV="1">
            <a:off x="1007604" y="1628800"/>
            <a:ext cx="921188" cy="669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a:stCxn id="121" idx="7"/>
            <a:endCxn id="169" idx="3"/>
          </p:cNvCxnSpPr>
          <p:nvPr/>
        </p:nvCxnSpPr>
        <p:spPr>
          <a:xfrm flipV="1">
            <a:off x="4226860" y="1751712"/>
            <a:ext cx="834283" cy="1086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110" idx="7"/>
            <a:endCxn id="181" idx="4"/>
          </p:cNvCxnSpPr>
          <p:nvPr/>
        </p:nvCxnSpPr>
        <p:spPr>
          <a:xfrm flipV="1">
            <a:off x="5270976" y="2204848"/>
            <a:ext cx="129108" cy="633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stCxn id="169" idx="2"/>
            <a:endCxn id="158" idx="7"/>
          </p:cNvCxnSpPr>
          <p:nvPr/>
        </p:nvCxnSpPr>
        <p:spPr>
          <a:xfrm flipH="1" flipV="1">
            <a:off x="4334872" y="1685892"/>
            <a:ext cx="705180" cy="149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121" idx="5"/>
            <a:endCxn id="110" idx="3"/>
          </p:cNvCxnSpPr>
          <p:nvPr/>
        </p:nvCxnSpPr>
        <p:spPr>
          <a:xfrm>
            <a:off x="4226860" y="2939844"/>
            <a:ext cx="942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138" idx="5"/>
            <a:endCxn id="110" idx="2"/>
          </p:cNvCxnSpPr>
          <p:nvPr/>
        </p:nvCxnSpPr>
        <p:spPr>
          <a:xfrm>
            <a:off x="4010836" y="2147756"/>
            <a:ext cx="1137228" cy="7411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a:stCxn id="110" idx="1"/>
            <a:endCxn id="158" idx="5"/>
          </p:cNvCxnSpPr>
          <p:nvPr/>
        </p:nvCxnSpPr>
        <p:spPr>
          <a:xfrm flipH="1" flipV="1">
            <a:off x="4334872" y="1787716"/>
            <a:ext cx="834280" cy="1050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138" idx="6"/>
            <a:endCxn id="181" idx="2"/>
          </p:cNvCxnSpPr>
          <p:nvPr/>
        </p:nvCxnSpPr>
        <p:spPr>
          <a:xfrm>
            <a:off x="4031924" y="2096844"/>
            <a:ext cx="1296160" cy="36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a:stCxn id="110" idx="0"/>
            <a:endCxn id="169" idx="4"/>
          </p:cNvCxnSpPr>
          <p:nvPr/>
        </p:nvCxnSpPr>
        <p:spPr>
          <a:xfrm flipH="1" flipV="1">
            <a:off x="5112060" y="1772800"/>
            <a:ext cx="108004" cy="1044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a:stCxn id="121" idx="0"/>
            <a:endCxn id="158" idx="4"/>
          </p:cNvCxnSpPr>
          <p:nvPr/>
        </p:nvCxnSpPr>
        <p:spPr>
          <a:xfrm flipV="1">
            <a:off x="4175948" y="1808804"/>
            <a:ext cx="108012" cy="1008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a:stCxn id="121" idx="6"/>
            <a:endCxn id="181" idx="3"/>
          </p:cNvCxnSpPr>
          <p:nvPr/>
        </p:nvCxnSpPr>
        <p:spPr>
          <a:xfrm flipV="1">
            <a:off x="4247948" y="2183760"/>
            <a:ext cx="1101224" cy="705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正方形/長方形 144"/>
          <p:cNvSpPr/>
          <p:nvPr/>
        </p:nvSpPr>
        <p:spPr>
          <a:xfrm>
            <a:off x="1187624" y="396906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49" name="直線コネクタ 148"/>
          <p:cNvCxnSpPr>
            <a:stCxn id="304" idx="7"/>
            <a:endCxn id="239" idx="3"/>
          </p:cNvCxnSpPr>
          <p:nvPr/>
        </p:nvCxnSpPr>
        <p:spPr>
          <a:xfrm flipV="1">
            <a:off x="1022504" y="4668036"/>
            <a:ext cx="438236" cy="4022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a:stCxn id="239" idx="6"/>
            <a:endCxn id="250" idx="2"/>
          </p:cNvCxnSpPr>
          <p:nvPr/>
        </p:nvCxnSpPr>
        <p:spPr>
          <a:xfrm>
            <a:off x="1583652" y="4617124"/>
            <a:ext cx="576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288" idx="7"/>
            <a:endCxn id="262" idx="4"/>
          </p:cNvCxnSpPr>
          <p:nvPr/>
        </p:nvCxnSpPr>
        <p:spPr>
          <a:xfrm flipV="1">
            <a:off x="2390656" y="5265188"/>
            <a:ext cx="201116" cy="41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p:cNvCxnSpPr>
            <a:stCxn id="250" idx="5"/>
            <a:endCxn id="262" idx="0"/>
          </p:cNvCxnSpPr>
          <p:nvPr/>
        </p:nvCxnSpPr>
        <p:spPr>
          <a:xfrm>
            <a:off x="2282644" y="4668036"/>
            <a:ext cx="309128" cy="45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a:stCxn id="295" idx="6"/>
            <a:endCxn id="288" idx="2"/>
          </p:cNvCxnSpPr>
          <p:nvPr/>
        </p:nvCxnSpPr>
        <p:spPr>
          <a:xfrm>
            <a:off x="1367628" y="5733248"/>
            <a:ext cx="9001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a:stCxn id="304" idx="5"/>
            <a:endCxn id="295" idx="1"/>
          </p:cNvCxnSpPr>
          <p:nvPr/>
        </p:nvCxnSpPr>
        <p:spPr>
          <a:xfrm>
            <a:off x="1022504" y="5172092"/>
            <a:ext cx="222212" cy="510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a:xfrm>
            <a:off x="6336196" y="18088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79" name="直線コネクタ 178"/>
          <p:cNvCxnSpPr/>
          <p:nvPr/>
        </p:nvCxnSpPr>
        <p:spPr>
          <a:xfrm>
            <a:off x="6264188" y="2384884"/>
            <a:ext cx="2160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a:endCxn id="177" idx="2"/>
          </p:cNvCxnSpPr>
          <p:nvPr/>
        </p:nvCxnSpPr>
        <p:spPr>
          <a:xfrm flipV="1">
            <a:off x="6588224" y="2096852"/>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正方形/長方形 182"/>
          <p:cNvSpPr/>
          <p:nvPr/>
        </p:nvSpPr>
        <p:spPr>
          <a:xfrm>
            <a:off x="6984268" y="18088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sp>
        <p:nvSpPr>
          <p:cNvPr id="184" name="正方形/長方形 183"/>
          <p:cNvSpPr/>
          <p:nvPr/>
        </p:nvSpPr>
        <p:spPr>
          <a:xfrm>
            <a:off x="7668344" y="18088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86" name="直線コネクタ 185"/>
          <p:cNvCxnSpPr>
            <a:endCxn id="183" idx="2"/>
          </p:cNvCxnSpPr>
          <p:nvPr/>
        </p:nvCxnSpPr>
        <p:spPr>
          <a:xfrm flipV="1">
            <a:off x="7236296" y="2096852"/>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184" idx="2"/>
          </p:cNvCxnSpPr>
          <p:nvPr/>
        </p:nvCxnSpPr>
        <p:spPr>
          <a:xfrm flipV="1">
            <a:off x="7920372" y="2096852"/>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正方形/長方形 191"/>
          <p:cNvSpPr/>
          <p:nvPr/>
        </p:nvSpPr>
        <p:spPr>
          <a:xfrm>
            <a:off x="6696236" y="267291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sp>
        <p:nvSpPr>
          <p:cNvPr id="193" name="正方形/長方形 192"/>
          <p:cNvSpPr/>
          <p:nvPr/>
        </p:nvSpPr>
        <p:spPr>
          <a:xfrm>
            <a:off x="7344308" y="267291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sp>
        <p:nvSpPr>
          <p:cNvPr id="194" name="正方形/長方形 193"/>
          <p:cNvSpPr/>
          <p:nvPr/>
        </p:nvSpPr>
        <p:spPr>
          <a:xfrm>
            <a:off x="8028384" y="267291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195" name="直線コネクタ 194"/>
          <p:cNvCxnSpPr/>
          <p:nvPr/>
        </p:nvCxnSpPr>
        <p:spPr>
          <a:xfrm flipV="1">
            <a:off x="6912260" y="2384884"/>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コネクタ 195"/>
          <p:cNvCxnSpPr/>
          <p:nvPr/>
        </p:nvCxnSpPr>
        <p:spPr>
          <a:xfrm flipV="1">
            <a:off x="7560332" y="2384884"/>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flipV="1">
            <a:off x="8244408" y="2384884"/>
            <a:ext cx="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a:stCxn id="221" idx="2"/>
            <a:endCxn id="201" idx="0"/>
          </p:cNvCxnSpPr>
          <p:nvPr/>
        </p:nvCxnSpPr>
        <p:spPr>
          <a:xfrm>
            <a:off x="4572000" y="4293096"/>
            <a:ext cx="0" cy="324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円/楕円 200"/>
          <p:cNvSpPr/>
          <p:nvPr/>
        </p:nvSpPr>
        <p:spPr>
          <a:xfrm>
            <a:off x="4500000" y="461713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02" name="直線コネクタ 201"/>
          <p:cNvCxnSpPr/>
          <p:nvPr/>
        </p:nvCxnSpPr>
        <p:spPr>
          <a:xfrm flipH="1">
            <a:off x="4644008" y="4689140"/>
            <a:ext cx="7560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直線コネクタ 204"/>
          <p:cNvCxnSpPr>
            <a:stCxn id="201" idx="2"/>
          </p:cNvCxnSpPr>
          <p:nvPr/>
        </p:nvCxnSpPr>
        <p:spPr>
          <a:xfrm flipH="1">
            <a:off x="3851920" y="4689132"/>
            <a:ext cx="648080" cy="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a:endCxn id="215" idx="0"/>
          </p:cNvCxnSpPr>
          <p:nvPr/>
        </p:nvCxnSpPr>
        <p:spPr>
          <a:xfrm flipH="1">
            <a:off x="5400084" y="4689140"/>
            <a:ext cx="8"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円/楕円 214"/>
          <p:cNvSpPr/>
          <p:nvPr/>
        </p:nvSpPr>
        <p:spPr>
          <a:xfrm>
            <a:off x="5328084" y="504918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16" name="直線コネクタ 215"/>
          <p:cNvCxnSpPr>
            <a:endCxn id="217" idx="0"/>
          </p:cNvCxnSpPr>
          <p:nvPr/>
        </p:nvCxnSpPr>
        <p:spPr>
          <a:xfrm flipH="1">
            <a:off x="3851912" y="4689140"/>
            <a:ext cx="8"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円/楕円 216"/>
          <p:cNvSpPr/>
          <p:nvPr/>
        </p:nvSpPr>
        <p:spPr>
          <a:xfrm>
            <a:off x="3779912" y="494116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18" name="直線コネクタ 217"/>
          <p:cNvCxnSpPr>
            <a:endCxn id="219" idx="0"/>
          </p:cNvCxnSpPr>
          <p:nvPr/>
        </p:nvCxnSpPr>
        <p:spPr>
          <a:xfrm>
            <a:off x="4572000" y="4761148"/>
            <a:ext cx="0" cy="9361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正方形/長方形 218"/>
          <p:cNvSpPr/>
          <p:nvPr/>
        </p:nvSpPr>
        <p:spPr>
          <a:xfrm>
            <a:off x="4319972" y="569725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sp>
        <p:nvSpPr>
          <p:cNvPr id="221" name="正方形/長方形 220"/>
          <p:cNvSpPr/>
          <p:nvPr/>
        </p:nvSpPr>
        <p:spPr>
          <a:xfrm>
            <a:off x="4319972" y="400506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schemeClr val="tx1"/>
                </a:solidFill>
              </a:rPr>
              <a:t>局</a:t>
            </a:r>
            <a:endParaRPr kumimoji="1" lang="ja-JP" altLang="en-US" sz="1400" dirty="0" smtClean="0">
              <a:solidFill>
                <a:schemeClr val="tx1"/>
              </a:solidFill>
            </a:endParaRPr>
          </a:p>
        </p:txBody>
      </p:sp>
      <p:cxnSp>
        <p:nvCxnSpPr>
          <p:cNvPr id="224" name="直線コネクタ 223"/>
          <p:cNvCxnSpPr>
            <a:stCxn id="215" idx="5"/>
            <a:endCxn id="228" idx="0"/>
          </p:cNvCxnSpPr>
          <p:nvPr/>
        </p:nvCxnSpPr>
        <p:spPr>
          <a:xfrm>
            <a:off x="5450996" y="5172092"/>
            <a:ext cx="201124" cy="41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正方形/長方形 227"/>
          <p:cNvSpPr/>
          <p:nvPr/>
        </p:nvSpPr>
        <p:spPr>
          <a:xfrm>
            <a:off x="5400092" y="558924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sp>
        <p:nvSpPr>
          <p:cNvPr id="231" name="正方形/長方形 230"/>
          <p:cNvSpPr/>
          <p:nvPr/>
        </p:nvSpPr>
        <p:spPr>
          <a:xfrm>
            <a:off x="3203848" y="558924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cxnSp>
        <p:nvCxnSpPr>
          <p:cNvPr id="232" name="直線コネクタ 231"/>
          <p:cNvCxnSpPr>
            <a:stCxn id="217" idx="3"/>
            <a:endCxn id="231" idx="0"/>
          </p:cNvCxnSpPr>
          <p:nvPr/>
        </p:nvCxnSpPr>
        <p:spPr>
          <a:xfrm flipH="1">
            <a:off x="3455876" y="5064080"/>
            <a:ext cx="345124" cy="5251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正方形/長方形 234"/>
          <p:cNvSpPr/>
          <p:nvPr/>
        </p:nvSpPr>
        <p:spPr>
          <a:xfrm>
            <a:off x="4932040" y="594928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cxnSp>
        <p:nvCxnSpPr>
          <p:cNvPr id="237" name="直線コネクタ 236"/>
          <p:cNvCxnSpPr>
            <a:stCxn id="215" idx="3"/>
            <a:endCxn id="235" idx="0"/>
          </p:cNvCxnSpPr>
          <p:nvPr/>
        </p:nvCxnSpPr>
        <p:spPr>
          <a:xfrm flipH="1">
            <a:off x="5184068" y="5172092"/>
            <a:ext cx="165104" cy="7771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正方形/長方形 244"/>
          <p:cNvSpPr/>
          <p:nvPr/>
        </p:nvSpPr>
        <p:spPr>
          <a:xfrm>
            <a:off x="3743908" y="59132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smtClean="0">
                <a:solidFill>
                  <a:schemeClr val="tx1"/>
                </a:solidFill>
              </a:rPr>
              <a:t>TV</a:t>
            </a:r>
            <a:endParaRPr kumimoji="1" lang="ja-JP" altLang="en-US" sz="1400" dirty="0" smtClean="0">
              <a:solidFill>
                <a:schemeClr val="tx1"/>
              </a:solidFill>
            </a:endParaRPr>
          </a:p>
        </p:txBody>
      </p:sp>
      <p:cxnSp>
        <p:nvCxnSpPr>
          <p:cNvPr id="248" name="直線コネクタ 247"/>
          <p:cNvCxnSpPr>
            <a:stCxn id="217" idx="5"/>
            <a:endCxn id="245" idx="0"/>
          </p:cNvCxnSpPr>
          <p:nvPr/>
        </p:nvCxnSpPr>
        <p:spPr>
          <a:xfrm>
            <a:off x="3902824" y="5064080"/>
            <a:ext cx="93112" cy="849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正方形/長方形 256"/>
          <p:cNvSpPr/>
          <p:nvPr/>
        </p:nvSpPr>
        <p:spPr>
          <a:xfrm>
            <a:off x="6984268" y="5157192"/>
            <a:ext cx="504056" cy="288032"/>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ホスト</a:t>
            </a:r>
          </a:p>
        </p:txBody>
      </p:sp>
      <p:cxnSp>
        <p:nvCxnSpPr>
          <p:cNvPr id="258" name="直線コネクタ 257"/>
          <p:cNvCxnSpPr>
            <a:stCxn id="257" idx="0"/>
            <a:endCxn id="259" idx="2"/>
          </p:cNvCxnSpPr>
          <p:nvPr/>
        </p:nvCxnSpPr>
        <p:spPr>
          <a:xfrm flipV="1">
            <a:off x="7236296" y="4905164"/>
            <a:ext cx="396044"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正方形/長方形 258"/>
          <p:cNvSpPr/>
          <p:nvPr/>
        </p:nvSpPr>
        <p:spPr>
          <a:xfrm>
            <a:off x="7380312" y="461713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60" name="直線コネクタ 259"/>
          <p:cNvCxnSpPr>
            <a:stCxn id="257" idx="3"/>
          </p:cNvCxnSpPr>
          <p:nvPr/>
        </p:nvCxnSpPr>
        <p:spPr>
          <a:xfrm>
            <a:off x="7488324" y="5301208"/>
            <a:ext cx="3960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a:stCxn id="265" idx="0"/>
            <a:endCxn id="271" idx="4"/>
          </p:cNvCxnSpPr>
          <p:nvPr/>
        </p:nvCxnSpPr>
        <p:spPr>
          <a:xfrm flipV="1">
            <a:off x="7812360" y="5373200"/>
            <a:ext cx="144008" cy="540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3" name="正方形/長方形 262"/>
          <p:cNvSpPr/>
          <p:nvPr/>
        </p:nvSpPr>
        <p:spPr>
          <a:xfrm>
            <a:off x="6120172" y="530120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264" name="正方形/長方形 263"/>
          <p:cNvSpPr/>
          <p:nvPr/>
        </p:nvSpPr>
        <p:spPr>
          <a:xfrm>
            <a:off x="6516216" y="59132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sp>
        <p:nvSpPr>
          <p:cNvPr id="265" name="正方形/長方形 264"/>
          <p:cNvSpPr/>
          <p:nvPr/>
        </p:nvSpPr>
        <p:spPr>
          <a:xfrm>
            <a:off x="7560332" y="59132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66" name="直線コネクタ 265"/>
          <p:cNvCxnSpPr>
            <a:stCxn id="264" idx="0"/>
            <a:endCxn id="257" idx="2"/>
          </p:cNvCxnSpPr>
          <p:nvPr/>
        </p:nvCxnSpPr>
        <p:spPr>
          <a:xfrm flipV="1">
            <a:off x="6768244" y="5445224"/>
            <a:ext cx="468052"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コネクタ 266"/>
          <p:cNvCxnSpPr>
            <a:stCxn id="263" idx="3"/>
            <a:endCxn id="257" idx="1"/>
          </p:cNvCxnSpPr>
          <p:nvPr/>
        </p:nvCxnSpPr>
        <p:spPr>
          <a:xfrm flipV="1">
            <a:off x="6624228" y="5301208"/>
            <a:ext cx="360040"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正方形/長方形 267"/>
          <p:cNvSpPr/>
          <p:nvPr/>
        </p:nvSpPr>
        <p:spPr>
          <a:xfrm>
            <a:off x="6300192" y="458112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69" name="直線コネクタ 268"/>
          <p:cNvCxnSpPr>
            <a:stCxn id="257" idx="0"/>
            <a:endCxn id="268" idx="2"/>
          </p:cNvCxnSpPr>
          <p:nvPr/>
        </p:nvCxnSpPr>
        <p:spPr>
          <a:xfrm flipH="1" flipV="1">
            <a:off x="6552220" y="4869160"/>
            <a:ext cx="684076"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円/楕円 270"/>
          <p:cNvSpPr/>
          <p:nvPr/>
        </p:nvSpPr>
        <p:spPr>
          <a:xfrm>
            <a:off x="7884368" y="522920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74" name="正方形/長方形 273"/>
          <p:cNvSpPr/>
          <p:nvPr/>
        </p:nvSpPr>
        <p:spPr>
          <a:xfrm>
            <a:off x="8280412" y="4761148"/>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75" name="直線コネクタ 274"/>
          <p:cNvCxnSpPr>
            <a:stCxn id="271" idx="7"/>
            <a:endCxn id="274" idx="1"/>
          </p:cNvCxnSpPr>
          <p:nvPr/>
        </p:nvCxnSpPr>
        <p:spPr>
          <a:xfrm flipV="1">
            <a:off x="8007280" y="4905164"/>
            <a:ext cx="273132" cy="3451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正方形/長方形 277"/>
          <p:cNvSpPr/>
          <p:nvPr/>
        </p:nvSpPr>
        <p:spPr>
          <a:xfrm>
            <a:off x="8316416" y="562524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ja-JP" altLang="en-US" sz="1200" dirty="0" smtClean="0">
                <a:solidFill>
                  <a:schemeClr val="tx1"/>
                </a:solidFill>
              </a:rPr>
              <a:t>クライアント</a:t>
            </a:r>
          </a:p>
        </p:txBody>
      </p:sp>
      <p:cxnSp>
        <p:nvCxnSpPr>
          <p:cNvPr id="279" name="直線コネクタ 278"/>
          <p:cNvCxnSpPr>
            <a:stCxn id="271" idx="5"/>
            <a:endCxn id="278" idx="1"/>
          </p:cNvCxnSpPr>
          <p:nvPr/>
        </p:nvCxnSpPr>
        <p:spPr>
          <a:xfrm>
            <a:off x="8007280" y="5352112"/>
            <a:ext cx="309136" cy="4171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円/楕円 109"/>
          <p:cNvSpPr/>
          <p:nvPr/>
        </p:nvSpPr>
        <p:spPr>
          <a:xfrm>
            <a:off x="5148064" y="281693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11" name="正方形/長方形 110"/>
          <p:cNvSpPr/>
          <p:nvPr/>
        </p:nvSpPr>
        <p:spPr>
          <a:xfrm>
            <a:off x="5400092" y="285293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17" name="直線コネクタ 116"/>
          <p:cNvCxnSpPr>
            <a:stCxn id="110" idx="5"/>
            <a:endCxn id="111" idx="1"/>
          </p:cNvCxnSpPr>
          <p:nvPr/>
        </p:nvCxnSpPr>
        <p:spPr>
          <a:xfrm>
            <a:off x="5270976" y="2939844"/>
            <a:ext cx="129116" cy="57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円/楕円 120"/>
          <p:cNvSpPr/>
          <p:nvPr/>
        </p:nvSpPr>
        <p:spPr>
          <a:xfrm>
            <a:off x="4103948" y="281693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31" name="直線コネクタ 130"/>
          <p:cNvCxnSpPr>
            <a:stCxn id="135" idx="3"/>
            <a:endCxn id="121" idx="3"/>
          </p:cNvCxnSpPr>
          <p:nvPr/>
        </p:nvCxnSpPr>
        <p:spPr>
          <a:xfrm flipV="1">
            <a:off x="3959932" y="2939844"/>
            <a:ext cx="165104" cy="571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3455876" y="285293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sp>
        <p:nvSpPr>
          <p:cNvPr id="138" name="円/楕円 137"/>
          <p:cNvSpPr/>
          <p:nvPr/>
        </p:nvSpPr>
        <p:spPr>
          <a:xfrm>
            <a:off x="3887924" y="202484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52" name="正方形/長方形 151"/>
          <p:cNvSpPr/>
          <p:nvPr/>
        </p:nvSpPr>
        <p:spPr>
          <a:xfrm>
            <a:off x="3383868" y="227687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53" name="直線コネクタ 152"/>
          <p:cNvCxnSpPr>
            <a:stCxn id="152" idx="0"/>
            <a:endCxn id="138" idx="3"/>
          </p:cNvCxnSpPr>
          <p:nvPr/>
        </p:nvCxnSpPr>
        <p:spPr>
          <a:xfrm flipV="1">
            <a:off x="3635896" y="2147756"/>
            <a:ext cx="273116" cy="129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円/楕円 157"/>
          <p:cNvSpPr/>
          <p:nvPr/>
        </p:nvSpPr>
        <p:spPr>
          <a:xfrm>
            <a:off x="4211960" y="166480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2" name="正方形/長方形 161"/>
          <p:cNvSpPr/>
          <p:nvPr/>
        </p:nvSpPr>
        <p:spPr>
          <a:xfrm>
            <a:off x="3455876" y="148478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63" name="直線コネクタ 162"/>
          <p:cNvCxnSpPr>
            <a:stCxn id="158" idx="2"/>
            <a:endCxn id="162" idx="3"/>
          </p:cNvCxnSpPr>
          <p:nvPr/>
        </p:nvCxnSpPr>
        <p:spPr>
          <a:xfrm flipH="1" flipV="1">
            <a:off x="3959932" y="1628800"/>
            <a:ext cx="252028" cy="1080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円/楕円 168"/>
          <p:cNvSpPr/>
          <p:nvPr/>
        </p:nvSpPr>
        <p:spPr>
          <a:xfrm>
            <a:off x="5040052" y="1628800"/>
            <a:ext cx="144016"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74" name="正方形/長方形 173"/>
          <p:cNvSpPr/>
          <p:nvPr/>
        </p:nvSpPr>
        <p:spPr>
          <a:xfrm>
            <a:off x="5400092" y="1484784"/>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175" name="直線コネクタ 174"/>
          <p:cNvCxnSpPr>
            <a:stCxn id="174" idx="1"/>
            <a:endCxn id="169" idx="6"/>
          </p:cNvCxnSpPr>
          <p:nvPr/>
        </p:nvCxnSpPr>
        <p:spPr>
          <a:xfrm flipH="1">
            <a:off x="5184068" y="1628800"/>
            <a:ext cx="216024" cy="7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円/楕円 180"/>
          <p:cNvSpPr/>
          <p:nvPr/>
        </p:nvSpPr>
        <p:spPr>
          <a:xfrm>
            <a:off x="5328084" y="206084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8" name="正方形/長方形 207"/>
          <p:cNvSpPr/>
          <p:nvPr/>
        </p:nvSpPr>
        <p:spPr>
          <a:xfrm>
            <a:off x="5472100" y="2312876"/>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kumimoji="1" lang="en-US" altLang="ja-JP" sz="1200" dirty="0" smtClean="0">
                <a:solidFill>
                  <a:schemeClr val="tx1"/>
                </a:solidFill>
              </a:rPr>
              <a:t>PC</a:t>
            </a:r>
            <a:endParaRPr kumimoji="1" lang="ja-JP" altLang="en-US" sz="1200" dirty="0" smtClean="0">
              <a:solidFill>
                <a:schemeClr val="tx1"/>
              </a:solidFill>
            </a:endParaRPr>
          </a:p>
        </p:txBody>
      </p:sp>
      <p:cxnSp>
        <p:nvCxnSpPr>
          <p:cNvPr id="211" name="直線コネクタ 210"/>
          <p:cNvCxnSpPr>
            <a:stCxn id="208" idx="0"/>
            <a:endCxn id="181" idx="5"/>
          </p:cNvCxnSpPr>
          <p:nvPr/>
        </p:nvCxnSpPr>
        <p:spPr>
          <a:xfrm flipH="1" flipV="1">
            <a:off x="5450996" y="2183760"/>
            <a:ext cx="273132" cy="129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9" name="円/楕円 238"/>
          <p:cNvSpPr/>
          <p:nvPr/>
        </p:nvSpPr>
        <p:spPr>
          <a:xfrm>
            <a:off x="1439652" y="454512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242" name="直線コネクタ 241"/>
          <p:cNvCxnSpPr>
            <a:stCxn id="239" idx="0"/>
            <a:endCxn id="145" idx="2"/>
          </p:cNvCxnSpPr>
          <p:nvPr/>
        </p:nvCxnSpPr>
        <p:spPr>
          <a:xfrm flipH="1" flipV="1">
            <a:off x="1439652" y="4257092"/>
            <a:ext cx="7200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円/楕円 249"/>
          <p:cNvSpPr/>
          <p:nvPr/>
        </p:nvSpPr>
        <p:spPr>
          <a:xfrm>
            <a:off x="2159732" y="4545124"/>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53" name="正方形/長方形 252"/>
          <p:cNvSpPr/>
          <p:nvPr/>
        </p:nvSpPr>
        <p:spPr>
          <a:xfrm>
            <a:off x="2303748" y="396906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254" name="直線コネクタ 253"/>
          <p:cNvCxnSpPr>
            <a:stCxn id="250" idx="7"/>
            <a:endCxn id="253" idx="2"/>
          </p:cNvCxnSpPr>
          <p:nvPr/>
        </p:nvCxnSpPr>
        <p:spPr>
          <a:xfrm flipV="1">
            <a:off x="2282644" y="4257092"/>
            <a:ext cx="273132" cy="309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円/楕円 261"/>
          <p:cNvSpPr/>
          <p:nvPr/>
        </p:nvSpPr>
        <p:spPr>
          <a:xfrm>
            <a:off x="2519772" y="512118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82" name="正方形/長方形 281"/>
          <p:cNvSpPr/>
          <p:nvPr/>
        </p:nvSpPr>
        <p:spPr>
          <a:xfrm>
            <a:off x="2591780" y="4617132"/>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283" name="直線コネクタ 282"/>
          <p:cNvCxnSpPr>
            <a:stCxn id="262" idx="7"/>
            <a:endCxn id="282" idx="2"/>
          </p:cNvCxnSpPr>
          <p:nvPr/>
        </p:nvCxnSpPr>
        <p:spPr>
          <a:xfrm flipV="1">
            <a:off x="2642684" y="4905164"/>
            <a:ext cx="201124" cy="237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8" name="円/楕円 287"/>
          <p:cNvSpPr/>
          <p:nvPr/>
        </p:nvSpPr>
        <p:spPr>
          <a:xfrm>
            <a:off x="2267744" y="566124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91" name="正方形/長方形 290"/>
          <p:cNvSpPr/>
          <p:nvPr/>
        </p:nvSpPr>
        <p:spPr>
          <a:xfrm>
            <a:off x="2303748" y="594928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292" name="直線コネクタ 291"/>
          <p:cNvCxnSpPr>
            <a:stCxn id="291" idx="0"/>
            <a:endCxn id="288" idx="5"/>
          </p:cNvCxnSpPr>
          <p:nvPr/>
        </p:nvCxnSpPr>
        <p:spPr>
          <a:xfrm flipH="1" flipV="1">
            <a:off x="2390656" y="5784160"/>
            <a:ext cx="165120" cy="165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5" name="円/楕円 294"/>
          <p:cNvSpPr/>
          <p:nvPr/>
        </p:nvSpPr>
        <p:spPr>
          <a:xfrm>
            <a:off x="1223628" y="5661248"/>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99" name="正方形/長方形 298"/>
          <p:cNvSpPr/>
          <p:nvPr/>
        </p:nvSpPr>
        <p:spPr>
          <a:xfrm>
            <a:off x="719572" y="594928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300" name="直線コネクタ 299"/>
          <p:cNvCxnSpPr>
            <a:stCxn id="295" idx="3"/>
            <a:endCxn id="299" idx="0"/>
          </p:cNvCxnSpPr>
          <p:nvPr/>
        </p:nvCxnSpPr>
        <p:spPr>
          <a:xfrm flipH="1">
            <a:off x="971600" y="5784160"/>
            <a:ext cx="273116" cy="1651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4" name="円/楕円 303"/>
          <p:cNvSpPr/>
          <p:nvPr/>
        </p:nvSpPr>
        <p:spPr>
          <a:xfrm>
            <a:off x="899592" y="5049180"/>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309" name="正方形/長方形 308"/>
          <p:cNvSpPr/>
          <p:nvPr/>
        </p:nvSpPr>
        <p:spPr>
          <a:xfrm>
            <a:off x="503548" y="4509120"/>
            <a:ext cx="504056" cy="288032"/>
          </a:xfrm>
          <a:prstGeom prst="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smtClean="0">
                <a:solidFill>
                  <a:schemeClr val="tx1"/>
                </a:solidFill>
              </a:rPr>
              <a:t>PC</a:t>
            </a:r>
            <a:endParaRPr kumimoji="1" lang="ja-JP" altLang="en-US" sz="1400" b="1" dirty="0" smtClean="0">
              <a:solidFill>
                <a:schemeClr val="tx1"/>
              </a:solidFill>
            </a:endParaRPr>
          </a:p>
        </p:txBody>
      </p:sp>
      <p:cxnSp>
        <p:nvCxnSpPr>
          <p:cNvPr id="310" name="直線コネクタ 309"/>
          <p:cNvCxnSpPr>
            <a:stCxn id="304" idx="1"/>
            <a:endCxn id="309" idx="2"/>
          </p:cNvCxnSpPr>
          <p:nvPr/>
        </p:nvCxnSpPr>
        <p:spPr>
          <a:xfrm flipH="1" flipV="1">
            <a:off x="755576" y="4797152"/>
            <a:ext cx="165104" cy="2731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正方形/長方形 331"/>
          <p:cNvSpPr/>
          <p:nvPr/>
        </p:nvSpPr>
        <p:spPr>
          <a:xfrm>
            <a:off x="1727684" y="1808820"/>
            <a:ext cx="504056" cy="288032"/>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smtClean="0">
                <a:solidFill>
                  <a:schemeClr val="tx1"/>
                </a:solidFill>
              </a:rPr>
              <a:t>ホスト</a:t>
            </a:r>
          </a:p>
        </p:txBody>
      </p:sp>
      <p:sp>
        <p:nvSpPr>
          <p:cNvPr id="333" name="円/楕円 332"/>
          <p:cNvSpPr/>
          <p:nvPr/>
        </p:nvSpPr>
        <p:spPr>
          <a:xfrm>
            <a:off x="1907704" y="2276872"/>
            <a:ext cx="144000" cy="144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343" name="直線コネクタ 342"/>
          <p:cNvCxnSpPr>
            <a:stCxn id="333" idx="0"/>
            <a:endCxn id="332" idx="2"/>
          </p:cNvCxnSpPr>
          <p:nvPr/>
        </p:nvCxnSpPr>
        <p:spPr>
          <a:xfrm flipV="1">
            <a:off x="1979704" y="2096852"/>
            <a:ext cx="8" cy="1800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p:cNvCxnSpPr>
            <a:stCxn id="138" idx="7"/>
            <a:endCxn id="158" idx="3"/>
          </p:cNvCxnSpPr>
          <p:nvPr/>
        </p:nvCxnSpPr>
        <p:spPr>
          <a:xfrm flipV="1">
            <a:off x="4010836" y="1787716"/>
            <a:ext cx="222212" cy="2582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直線コネクタ 358"/>
          <p:cNvCxnSpPr>
            <a:stCxn id="181" idx="1"/>
            <a:endCxn id="158" idx="6"/>
          </p:cNvCxnSpPr>
          <p:nvPr/>
        </p:nvCxnSpPr>
        <p:spPr>
          <a:xfrm flipH="1" flipV="1">
            <a:off x="4355960" y="1736804"/>
            <a:ext cx="993212" cy="3451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656013" y="260350"/>
            <a:ext cx="1809750" cy="579438"/>
          </a:xfrm>
          <a:noFill/>
        </p:spPr>
        <p:txBody>
          <a:bodyPr wrap="none">
            <a:spAutoFit/>
          </a:bodyPr>
          <a:lstStyle/>
          <a:p>
            <a:r>
              <a:rPr lang="ja-JP" altLang="en-US" sz="3200"/>
              <a:t>交換方式</a:t>
            </a:r>
          </a:p>
        </p:txBody>
      </p:sp>
      <p:sp>
        <p:nvSpPr>
          <p:cNvPr id="189444" name="Text Box 4"/>
          <p:cNvSpPr txBox="1">
            <a:spLocks noChangeArrowheads="1"/>
          </p:cNvSpPr>
          <p:nvPr/>
        </p:nvSpPr>
        <p:spPr bwMode="auto">
          <a:xfrm>
            <a:off x="684213" y="981075"/>
            <a:ext cx="1098550" cy="366713"/>
          </a:xfrm>
          <a:prstGeom prst="rect">
            <a:avLst/>
          </a:prstGeom>
          <a:noFill/>
          <a:ln w="9525">
            <a:noFill/>
            <a:miter lim="800000"/>
            <a:headEnd/>
            <a:tailEnd/>
          </a:ln>
          <a:effectLst/>
        </p:spPr>
        <p:txBody>
          <a:bodyPr wrap="none">
            <a:spAutoFit/>
          </a:bodyPr>
          <a:lstStyle/>
          <a:p>
            <a:r>
              <a:rPr lang="ja-JP" altLang="en-US" dirty="0"/>
              <a:t>回線交換</a:t>
            </a:r>
          </a:p>
        </p:txBody>
      </p:sp>
      <p:sp>
        <p:nvSpPr>
          <p:cNvPr id="189445" name="Text Box 5"/>
          <p:cNvSpPr txBox="1">
            <a:spLocks noChangeArrowheads="1"/>
          </p:cNvSpPr>
          <p:nvPr/>
        </p:nvSpPr>
        <p:spPr bwMode="auto">
          <a:xfrm>
            <a:off x="656482" y="3789363"/>
            <a:ext cx="2475358" cy="369332"/>
          </a:xfrm>
          <a:prstGeom prst="rect">
            <a:avLst/>
          </a:prstGeom>
          <a:noFill/>
          <a:ln w="9525">
            <a:noFill/>
            <a:miter lim="800000"/>
            <a:headEnd/>
            <a:tailEnd/>
          </a:ln>
          <a:effectLst/>
        </p:spPr>
        <p:txBody>
          <a:bodyPr wrap="none">
            <a:spAutoFit/>
          </a:bodyPr>
          <a:lstStyle/>
          <a:p>
            <a:r>
              <a:rPr lang="ja-JP" altLang="en-US" dirty="0" smtClean="0"/>
              <a:t>蓄積交換</a:t>
            </a:r>
            <a:r>
              <a:rPr lang="en-US" altLang="ja-JP" dirty="0" smtClean="0"/>
              <a:t>(</a:t>
            </a:r>
            <a:r>
              <a:rPr lang="ja-JP" altLang="en-US" dirty="0" smtClean="0"/>
              <a:t>パケット交換</a:t>
            </a:r>
            <a:r>
              <a:rPr lang="en-US" altLang="ja-JP" dirty="0" smtClean="0"/>
              <a:t>)</a:t>
            </a:r>
            <a:endParaRPr lang="ja-JP" altLang="en-US" dirty="0"/>
          </a:p>
        </p:txBody>
      </p:sp>
      <p:sp>
        <p:nvSpPr>
          <p:cNvPr id="189447" name="Text Box 7"/>
          <p:cNvSpPr txBox="1">
            <a:spLocks noChangeArrowheads="1"/>
          </p:cNvSpPr>
          <p:nvPr/>
        </p:nvSpPr>
        <p:spPr bwMode="auto">
          <a:xfrm>
            <a:off x="2122488" y="981075"/>
            <a:ext cx="1009650" cy="366713"/>
          </a:xfrm>
          <a:prstGeom prst="rect">
            <a:avLst/>
          </a:prstGeom>
          <a:noFill/>
          <a:ln w="9525">
            <a:noFill/>
            <a:miter lim="800000"/>
            <a:headEnd/>
            <a:tailEnd/>
          </a:ln>
          <a:effectLst/>
        </p:spPr>
        <p:txBody>
          <a:bodyPr wrap="none">
            <a:spAutoFit/>
          </a:bodyPr>
          <a:lstStyle/>
          <a:p>
            <a:r>
              <a:rPr lang="ja-JP" altLang="en-US"/>
              <a:t>例</a:t>
            </a:r>
            <a:r>
              <a:rPr lang="en-US" altLang="ja-JP"/>
              <a:t>) </a:t>
            </a:r>
            <a:r>
              <a:rPr lang="ja-JP" altLang="en-US"/>
              <a:t>電話</a:t>
            </a:r>
          </a:p>
        </p:txBody>
      </p:sp>
      <p:sp>
        <p:nvSpPr>
          <p:cNvPr id="189448" name="Text Box 8"/>
          <p:cNvSpPr txBox="1">
            <a:spLocks noChangeArrowheads="1"/>
          </p:cNvSpPr>
          <p:nvPr/>
        </p:nvSpPr>
        <p:spPr bwMode="auto">
          <a:xfrm>
            <a:off x="3325279" y="3789363"/>
            <a:ext cx="3082925" cy="366712"/>
          </a:xfrm>
          <a:prstGeom prst="rect">
            <a:avLst/>
          </a:prstGeom>
          <a:noFill/>
          <a:ln w="9525">
            <a:noFill/>
            <a:miter lim="800000"/>
            <a:headEnd/>
            <a:tailEnd/>
          </a:ln>
          <a:effectLst/>
        </p:spPr>
        <p:txBody>
          <a:bodyPr wrap="none">
            <a:spAutoFit/>
          </a:bodyPr>
          <a:lstStyle/>
          <a:p>
            <a:r>
              <a:rPr lang="ja-JP" altLang="en-US" dirty="0"/>
              <a:t>例</a:t>
            </a:r>
            <a:r>
              <a:rPr lang="en-US" altLang="ja-JP" dirty="0"/>
              <a:t>) </a:t>
            </a:r>
            <a:r>
              <a:rPr lang="ja-JP" altLang="en-US" dirty="0"/>
              <a:t>データ通信、インターネット</a:t>
            </a:r>
          </a:p>
        </p:txBody>
      </p:sp>
      <p:sp>
        <p:nvSpPr>
          <p:cNvPr id="189449" name="Text Box 9"/>
          <p:cNvSpPr txBox="1">
            <a:spLocks noChangeArrowheads="1"/>
          </p:cNvSpPr>
          <p:nvPr/>
        </p:nvSpPr>
        <p:spPr bwMode="auto">
          <a:xfrm>
            <a:off x="7014418" y="3789363"/>
            <a:ext cx="869950" cy="366712"/>
          </a:xfrm>
          <a:prstGeom prst="rect">
            <a:avLst/>
          </a:prstGeom>
          <a:noFill/>
          <a:ln w="9525">
            <a:noFill/>
            <a:miter lim="800000"/>
            <a:headEnd/>
            <a:tailEnd/>
          </a:ln>
          <a:effectLst/>
        </p:spPr>
        <p:txBody>
          <a:bodyPr wrap="none">
            <a:spAutoFit/>
          </a:bodyPr>
          <a:lstStyle/>
          <a:p>
            <a:r>
              <a:rPr lang="ja-JP" altLang="en-US" dirty="0"/>
              <a:t>宅配便</a:t>
            </a:r>
          </a:p>
        </p:txBody>
      </p:sp>
      <p:sp>
        <p:nvSpPr>
          <p:cNvPr id="189450" name="Text Box 10"/>
          <p:cNvSpPr txBox="1">
            <a:spLocks noChangeArrowheads="1"/>
          </p:cNvSpPr>
          <p:nvPr/>
        </p:nvSpPr>
        <p:spPr bwMode="auto">
          <a:xfrm>
            <a:off x="4067175" y="981075"/>
            <a:ext cx="2284413" cy="366713"/>
          </a:xfrm>
          <a:prstGeom prst="rect">
            <a:avLst/>
          </a:prstGeom>
          <a:noFill/>
          <a:ln w="9525">
            <a:noFill/>
            <a:miter lim="800000"/>
            <a:headEnd/>
            <a:tailEnd/>
          </a:ln>
          <a:effectLst/>
        </p:spPr>
        <p:txBody>
          <a:bodyPr wrap="none">
            <a:spAutoFit/>
          </a:bodyPr>
          <a:lstStyle/>
          <a:p>
            <a:r>
              <a:rPr lang="ja-JP" altLang="en-US"/>
              <a:t>鉄道のポイント切換え</a:t>
            </a:r>
          </a:p>
        </p:txBody>
      </p:sp>
      <p:grpSp>
        <p:nvGrpSpPr>
          <p:cNvPr id="2" name="Group 184"/>
          <p:cNvGrpSpPr>
            <a:grpSpLocks/>
          </p:cNvGrpSpPr>
          <p:nvPr/>
        </p:nvGrpSpPr>
        <p:grpSpPr bwMode="auto">
          <a:xfrm>
            <a:off x="395288" y="1484313"/>
            <a:ext cx="8564562" cy="1762125"/>
            <a:chOff x="249" y="935"/>
            <a:chExt cx="5395" cy="1110"/>
          </a:xfrm>
        </p:grpSpPr>
        <p:sp>
          <p:nvSpPr>
            <p:cNvPr id="189455" name="AutoShape 15"/>
            <p:cNvSpPr>
              <a:spLocks noChangeArrowheads="1"/>
            </p:cNvSpPr>
            <p:nvPr/>
          </p:nvSpPr>
          <p:spPr bwMode="auto">
            <a:xfrm rot="-5400000">
              <a:off x="1882" y="66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0" name="AutoShape 20"/>
            <p:cNvSpPr>
              <a:spLocks noChangeArrowheads="1"/>
            </p:cNvSpPr>
            <p:nvPr/>
          </p:nvSpPr>
          <p:spPr bwMode="auto">
            <a:xfrm rot="-5400000">
              <a:off x="1882" y="845"/>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1" name="AutoShape 21"/>
            <p:cNvSpPr>
              <a:spLocks noChangeArrowheads="1"/>
            </p:cNvSpPr>
            <p:nvPr/>
          </p:nvSpPr>
          <p:spPr bwMode="auto">
            <a:xfrm rot="-5400000">
              <a:off x="1927" y="75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2" name="AutoShape 22"/>
            <p:cNvSpPr>
              <a:spLocks noChangeArrowheads="1"/>
            </p:cNvSpPr>
            <p:nvPr/>
          </p:nvSpPr>
          <p:spPr bwMode="auto">
            <a:xfrm rot="-5400000">
              <a:off x="1927" y="936"/>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54" name="AutoShape 14"/>
            <p:cNvSpPr>
              <a:spLocks noChangeArrowheads="1"/>
            </p:cNvSpPr>
            <p:nvPr/>
          </p:nvSpPr>
          <p:spPr bwMode="auto">
            <a:xfrm rot="-5400000">
              <a:off x="1632" y="913"/>
              <a:ext cx="499" cy="1179"/>
            </a:xfrm>
            <a:prstGeom prst="can">
              <a:avLst>
                <a:gd name="adj" fmla="val 25049"/>
              </a:avLst>
            </a:prstGeom>
            <a:solidFill>
              <a:srgbClr val="C0C0C0">
                <a:alpha val="20000"/>
              </a:srgbClr>
            </a:solidFill>
            <a:ln w="9525">
              <a:solidFill>
                <a:schemeClr val="tx1"/>
              </a:solidFill>
              <a:round/>
              <a:headEnd/>
              <a:tailEnd/>
            </a:ln>
            <a:effectLst/>
          </p:spPr>
          <p:txBody>
            <a:bodyPr wrap="none" anchor="ctr"/>
            <a:lstStyle/>
            <a:p>
              <a:endParaRPr lang="ja-JP" altLang="en-US"/>
            </a:p>
          </p:txBody>
        </p:sp>
        <p:sp>
          <p:nvSpPr>
            <p:cNvPr id="189463" name="AutoShape 23"/>
            <p:cNvSpPr>
              <a:spLocks noChangeArrowheads="1"/>
            </p:cNvSpPr>
            <p:nvPr/>
          </p:nvSpPr>
          <p:spPr bwMode="auto">
            <a:xfrm rot="-5400000">
              <a:off x="3833" y="66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4" name="AutoShape 24"/>
            <p:cNvSpPr>
              <a:spLocks noChangeArrowheads="1"/>
            </p:cNvSpPr>
            <p:nvPr/>
          </p:nvSpPr>
          <p:spPr bwMode="auto">
            <a:xfrm rot="-5400000">
              <a:off x="3833" y="845"/>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5" name="AutoShape 25"/>
            <p:cNvSpPr>
              <a:spLocks noChangeArrowheads="1"/>
            </p:cNvSpPr>
            <p:nvPr/>
          </p:nvSpPr>
          <p:spPr bwMode="auto">
            <a:xfrm rot="-5400000">
              <a:off x="3878" y="754"/>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6" name="AutoShape 26"/>
            <p:cNvSpPr>
              <a:spLocks noChangeArrowheads="1"/>
            </p:cNvSpPr>
            <p:nvPr/>
          </p:nvSpPr>
          <p:spPr bwMode="auto">
            <a:xfrm rot="-5400000">
              <a:off x="3878" y="936"/>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67" name="AutoShape 27"/>
            <p:cNvSpPr>
              <a:spLocks noChangeArrowheads="1"/>
            </p:cNvSpPr>
            <p:nvPr/>
          </p:nvSpPr>
          <p:spPr bwMode="auto">
            <a:xfrm rot="-5400000">
              <a:off x="3583" y="913"/>
              <a:ext cx="499" cy="1179"/>
            </a:xfrm>
            <a:prstGeom prst="can">
              <a:avLst>
                <a:gd name="adj" fmla="val 25049"/>
              </a:avLst>
            </a:prstGeom>
            <a:solidFill>
              <a:srgbClr val="C0C0C0">
                <a:alpha val="20000"/>
              </a:srgbClr>
            </a:solidFill>
            <a:ln w="9525">
              <a:solidFill>
                <a:schemeClr val="tx1"/>
              </a:solidFill>
              <a:round/>
              <a:headEnd/>
              <a:tailEnd/>
            </a:ln>
            <a:effectLst/>
          </p:spPr>
          <p:txBody>
            <a:bodyPr wrap="none" anchor="ctr"/>
            <a:lstStyle/>
            <a:p>
              <a:endParaRPr lang="ja-JP" altLang="en-US"/>
            </a:p>
          </p:txBody>
        </p:sp>
        <p:sp>
          <p:nvSpPr>
            <p:cNvPr id="189468" name="Line 28"/>
            <p:cNvSpPr>
              <a:spLocks noChangeShapeType="1"/>
            </p:cNvSpPr>
            <p:nvPr/>
          </p:nvSpPr>
          <p:spPr bwMode="auto">
            <a:xfrm>
              <a:off x="2608" y="1344"/>
              <a:ext cx="590" cy="272"/>
            </a:xfrm>
            <a:prstGeom prst="line">
              <a:avLst/>
            </a:prstGeom>
            <a:noFill/>
            <a:ln w="19050">
              <a:solidFill>
                <a:schemeClr val="tx1"/>
              </a:solidFill>
              <a:round/>
              <a:headEnd/>
              <a:tailEnd/>
            </a:ln>
            <a:effectLst/>
          </p:spPr>
          <p:txBody>
            <a:bodyPr/>
            <a:lstStyle/>
            <a:p>
              <a:endParaRPr lang="ja-JP" altLang="en-US"/>
            </a:p>
          </p:txBody>
        </p:sp>
        <p:sp>
          <p:nvSpPr>
            <p:cNvPr id="189469" name="Line 29"/>
            <p:cNvSpPr>
              <a:spLocks noChangeShapeType="1"/>
            </p:cNvSpPr>
            <p:nvPr/>
          </p:nvSpPr>
          <p:spPr bwMode="auto">
            <a:xfrm flipV="1">
              <a:off x="2608" y="1480"/>
              <a:ext cx="590" cy="45"/>
            </a:xfrm>
            <a:prstGeom prst="line">
              <a:avLst/>
            </a:prstGeom>
            <a:noFill/>
            <a:ln w="19050">
              <a:solidFill>
                <a:schemeClr val="tx1"/>
              </a:solidFill>
              <a:round/>
              <a:headEnd/>
              <a:tailEnd/>
            </a:ln>
            <a:effectLst/>
          </p:spPr>
          <p:txBody>
            <a:bodyPr/>
            <a:lstStyle/>
            <a:p>
              <a:endParaRPr lang="ja-JP" altLang="en-US"/>
            </a:p>
          </p:txBody>
        </p:sp>
        <p:sp>
          <p:nvSpPr>
            <p:cNvPr id="189470" name="Line 30"/>
            <p:cNvSpPr>
              <a:spLocks noChangeShapeType="1"/>
            </p:cNvSpPr>
            <p:nvPr/>
          </p:nvSpPr>
          <p:spPr bwMode="auto">
            <a:xfrm flipV="1">
              <a:off x="2653" y="1344"/>
              <a:ext cx="499" cy="317"/>
            </a:xfrm>
            <a:prstGeom prst="line">
              <a:avLst/>
            </a:prstGeom>
            <a:noFill/>
            <a:ln w="19050">
              <a:solidFill>
                <a:schemeClr val="tx1"/>
              </a:solidFill>
              <a:round/>
              <a:headEnd/>
              <a:tailEnd/>
            </a:ln>
            <a:effectLst/>
          </p:spPr>
          <p:txBody>
            <a:bodyPr/>
            <a:lstStyle/>
            <a:p>
              <a:endParaRPr lang="ja-JP" altLang="en-US"/>
            </a:p>
          </p:txBody>
        </p:sp>
        <p:sp>
          <p:nvSpPr>
            <p:cNvPr id="189471" name="Line 31"/>
            <p:cNvSpPr>
              <a:spLocks noChangeShapeType="1"/>
            </p:cNvSpPr>
            <p:nvPr/>
          </p:nvSpPr>
          <p:spPr bwMode="auto">
            <a:xfrm>
              <a:off x="2653" y="1479"/>
              <a:ext cx="499" cy="46"/>
            </a:xfrm>
            <a:prstGeom prst="line">
              <a:avLst/>
            </a:prstGeom>
            <a:noFill/>
            <a:ln w="19050">
              <a:solidFill>
                <a:schemeClr val="tx1"/>
              </a:solidFill>
              <a:round/>
              <a:headEnd/>
              <a:tailEnd/>
            </a:ln>
            <a:effectLst/>
          </p:spPr>
          <p:txBody>
            <a:bodyPr/>
            <a:lstStyle/>
            <a:p>
              <a:endParaRPr lang="ja-JP" altLang="en-US"/>
            </a:p>
          </p:txBody>
        </p:sp>
        <p:sp>
          <p:nvSpPr>
            <p:cNvPr id="189472" name="Text Box 32"/>
            <p:cNvSpPr txBox="1">
              <a:spLocks noChangeArrowheads="1"/>
            </p:cNvSpPr>
            <p:nvPr/>
          </p:nvSpPr>
          <p:spPr bwMode="auto">
            <a:xfrm>
              <a:off x="2472" y="1797"/>
              <a:ext cx="836" cy="231"/>
            </a:xfrm>
            <a:prstGeom prst="rect">
              <a:avLst/>
            </a:prstGeom>
            <a:noFill/>
            <a:ln w="9525">
              <a:noFill/>
              <a:miter lim="800000"/>
              <a:headEnd/>
              <a:tailEnd/>
            </a:ln>
            <a:effectLst/>
          </p:spPr>
          <p:txBody>
            <a:bodyPr wrap="none">
              <a:spAutoFit/>
            </a:bodyPr>
            <a:lstStyle/>
            <a:p>
              <a:r>
                <a:rPr lang="ja-JP" altLang="en-US"/>
                <a:t>回線交換器</a:t>
              </a:r>
            </a:p>
          </p:txBody>
        </p:sp>
        <p:sp>
          <p:nvSpPr>
            <p:cNvPr id="189473" name="Line 33"/>
            <p:cNvSpPr>
              <a:spLocks noChangeShapeType="1"/>
            </p:cNvSpPr>
            <p:nvPr/>
          </p:nvSpPr>
          <p:spPr bwMode="auto">
            <a:xfrm>
              <a:off x="930" y="1207"/>
              <a:ext cx="272" cy="136"/>
            </a:xfrm>
            <a:prstGeom prst="line">
              <a:avLst/>
            </a:prstGeom>
            <a:noFill/>
            <a:ln w="19050">
              <a:solidFill>
                <a:schemeClr val="tx1"/>
              </a:solidFill>
              <a:round/>
              <a:headEnd/>
              <a:tailEnd/>
            </a:ln>
            <a:effectLst/>
          </p:spPr>
          <p:txBody>
            <a:bodyPr/>
            <a:lstStyle/>
            <a:p>
              <a:endParaRPr lang="ja-JP" altLang="en-US"/>
            </a:p>
          </p:txBody>
        </p:sp>
        <p:sp>
          <p:nvSpPr>
            <p:cNvPr id="189474" name="Line 34"/>
            <p:cNvSpPr>
              <a:spLocks noChangeShapeType="1"/>
            </p:cNvSpPr>
            <p:nvPr/>
          </p:nvSpPr>
          <p:spPr bwMode="auto">
            <a:xfrm>
              <a:off x="567" y="1389"/>
              <a:ext cx="680" cy="91"/>
            </a:xfrm>
            <a:prstGeom prst="line">
              <a:avLst/>
            </a:prstGeom>
            <a:noFill/>
            <a:ln w="19050">
              <a:solidFill>
                <a:schemeClr val="tx1"/>
              </a:solidFill>
              <a:round/>
              <a:headEnd/>
              <a:tailEnd/>
            </a:ln>
            <a:effectLst/>
          </p:spPr>
          <p:txBody>
            <a:bodyPr/>
            <a:lstStyle/>
            <a:p>
              <a:endParaRPr lang="ja-JP" altLang="en-US"/>
            </a:p>
          </p:txBody>
        </p:sp>
        <p:sp>
          <p:nvSpPr>
            <p:cNvPr id="189475" name="Line 35"/>
            <p:cNvSpPr>
              <a:spLocks noChangeShapeType="1"/>
            </p:cNvSpPr>
            <p:nvPr/>
          </p:nvSpPr>
          <p:spPr bwMode="auto">
            <a:xfrm flipV="1">
              <a:off x="567" y="1525"/>
              <a:ext cx="635" cy="136"/>
            </a:xfrm>
            <a:prstGeom prst="line">
              <a:avLst/>
            </a:prstGeom>
            <a:noFill/>
            <a:ln w="19050">
              <a:solidFill>
                <a:schemeClr val="tx1"/>
              </a:solidFill>
              <a:round/>
              <a:headEnd/>
              <a:tailEnd/>
            </a:ln>
            <a:effectLst/>
          </p:spPr>
          <p:txBody>
            <a:bodyPr/>
            <a:lstStyle/>
            <a:p>
              <a:endParaRPr lang="ja-JP" altLang="en-US"/>
            </a:p>
          </p:txBody>
        </p:sp>
        <p:sp>
          <p:nvSpPr>
            <p:cNvPr id="189476" name="Line 36"/>
            <p:cNvSpPr>
              <a:spLocks noChangeShapeType="1"/>
            </p:cNvSpPr>
            <p:nvPr/>
          </p:nvSpPr>
          <p:spPr bwMode="auto">
            <a:xfrm flipV="1">
              <a:off x="975" y="1616"/>
              <a:ext cx="272" cy="181"/>
            </a:xfrm>
            <a:prstGeom prst="line">
              <a:avLst/>
            </a:prstGeom>
            <a:noFill/>
            <a:ln w="19050">
              <a:solidFill>
                <a:schemeClr val="tx1"/>
              </a:solidFill>
              <a:round/>
              <a:headEnd/>
              <a:tailEnd/>
            </a:ln>
            <a:effectLst/>
          </p:spPr>
          <p:txBody>
            <a:bodyPr/>
            <a:lstStyle/>
            <a:p>
              <a:endParaRPr lang="ja-JP" altLang="en-US"/>
            </a:p>
          </p:txBody>
        </p:sp>
        <p:sp>
          <p:nvSpPr>
            <p:cNvPr id="189477" name="Line 37"/>
            <p:cNvSpPr>
              <a:spLocks noChangeShapeType="1"/>
            </p:cNvSpPr>
            <p:nvPr/>
          </p:nvSpPr>
          <p:spPr bwMode="auto">
            <a:xfrm flipV="1">
              <a:off x="4558" y="1162"/>
              <a:ext cx="409" cy="181"/>
            </a:xfrm>
            <a:prstGeom prst="line">
              <a:avLst/>
            </a:prstGeom>
            <a:noFill/>
            <a:ln w="19050">
              <a:solidFill>
                <a:schemeClr val="tx1"/>
              </a:solidFill>
              <a:round/>
              <a:headEnd/>
              <a:tailEnd/>
            </a:ln>
            <a:effectLst/>
          </p:spPr>
          <p:txBody>
            <a:bodyPr/>
            <a:lstStyle/>
            <a:p>
              <a:endParaRPr lang="ja-JP" altLang="en-US"/>
            </a:p>
          </p:txBody>
        </p:sp>
        <p:sp>
          <p:nvSpPr>
            <p:cNvPr id="189478" name="Line 38"/>
            <p:cNvSpPr>
              <a:spLocks noChangeShapeType="1"/>
            </p:cNvSpPr>
            <p:nvPr/>
          </p:nvSpPr>
          <p:spPr bwMode="auto">
            <a:xfrm flipV="1">
              <a:off x="4604" y="1344"/>
              <a:ext cx="725" cy="90"/>
            </a:xfrm>
            <a:prstGeom prst="line">
              <a:avLst/>
            </a:prstGeom>
            <a:noFill/>
            <a:ln w="19050">
              <a:solidFill>
                <a:schemeClr val="tx1"/>
              </a:solidFill>
              <a:round/>
              <a:headEnd/>
              <a:tailEnd/>
            </a:ln>
            <a:effectLst/>
          </p:spPr>
          <p:txBody>
            <a:bodyPr/>
            <a:lstStyle/>
            <a:p>
              <a:endParaRPr lang="ja-JP" altLang="en-US"/>
            </a:p>
          </p:txBody>
        </p:sp>
        <p:sp>
          <p:nvSpPr>
            <p:cNvPr id="189479" name="Line 39"/>
            <p:cNvSpPr>
              <a:spLocks noChangeShapeType="1"/>
            </p:cNvSpPr>
            <p:nvPr/>
          </p:nvSpPr>
          <p:spPr bwMode="auto">
            <a:xfrm>
              <a:off x="4558" y="1570"/>
              <a:ext cx="409" cy="0"/>
            </a:xfrm>
            <a:prstGeom prst="line">
              <a:avLst/>
            </a:prstGeom>
            <a:noFill/>
            <a:ln w="19050">
              <a:solidFill>
                <a:schemeClr val="tx1"/>
              </a:solidFill>
              <a:round/>
              <a:headEnd/>
              <a:tailEnd/>
            </a:ln>
            <a:effectLst/>
          </p:spPr>
          <p:txBody>
            <a:bodyPr/>
            <a:lstStyle/>
            <a:p>
              <a:endParaRPr lang="ja-JP" altLang="en-US"/>
            </a:p>
          </p:txBody>
        </p:sp>
        <p:sp>
          <p:nvSpPr>
            <p:cNvPr id="189480" name="Line 40"/>
            <p:cNvSpPr>
              <a:spLocks noChangeShapeType="1"/>
            </p:cNvSpPr>
            <p:nvPr/>
          </p:nvSpPr>
          <p:spPr bwMode="auto">
            <a:xfrm>
              <a:off x="4604" y="1661"/>
              <a:ext cx="680" cy="181"/>
            </a:xfrm>
            <a:prstGeom prst="line">
              <a:avLst/>
            </a:prstGeom>
            <a:noFill/>
            <a:ln w="19050">
              <a:solidFill>
                <a:schemeClr val="tx1"/>
              </a:solidFill>
              <a:round/>
              <a:headEnd/>
              <a:tailEnd/>
            </a:ln>
            <a:effectLst/>
          </p:spPr>
          <p:txBody>
            <a:bodyPr/>
            <a:lstStyle/>
            <a:p>
              <a:endParaRPr lang="ja-JP" altLang="en-US"/>
            </a:p>
          </p:txBody>
        </p:sp>
        <p:pic>
          <p:nvPicPr>
            <p:cNvPr id="189482" name="Picture 42" descr="j0396632"/>
            <p:cNvPicPr>
              <a:picLocks noChangeAspect="1" noChangeArrowheads="1"/>
            </p:cNvPicPr>
            <p:nvPr/>
          </p:nvPicPr>
          <p:blipFill>
            <a:blip r:embed="rId3" cstate="print"/>
            <a:srcRect/>
            <a:stretch>
              <a:fillRect/>
            </a:stretch>
          </p:blipFill>
          <p:spPr bwMode="auto">
            <a:xfrm>
              <a:off x="5329" y="1207"/>
              <a:ext cx="315" cy="345"/>
            </a:xfrm>
            <a:prstGeom prst="rect">
              <a:avLst/>
            </a:prstGeom>
            <a:noFill/>
          </p:spPr>
        </p:pic>
        <p:pic>
          <p:nvPicPr>
            <p:cNvPr id="189483" name="Picture 43" descr="j0396634"/>
            <p:cNvPicPr>
              <a:picLocks noChangeAspect="1" noChangeArrowheads="1"/>
            </p:cNvPicPr>
            <p:nvPr/>
          </p:nvPicPr>
          <p:blipFill>
            <a:blip r:embed="rId4" cstate="print"/>
            <a:srcRect/>
            <a:stretch>
              <a:fillRect/>
            </a:stretch>
          </p:blipFill>
          <p:spPr bwMode="auto">
            <a:xfrm>
              <a:off x="4921" y="935"/>
              <a:ext cx="292" cy="347"/>
            </a:xfrm>
            <a:prstGeom prst="rect">
              <a:avLst/>
            </a:prstGeom>
            <a:noFill/>
          </p:spPr>
        </p:pic>
        <p:pic>
          <p:nvPicPr>
            <p:cNvPr id="189484" name="Picture 44" descr="j0396674"/>
            <p:cNvPicPr>
              <a:picLocks noChangeAspect="1" noChangeArrowheads="1"/>
            </p:cNvPicPr>
            <p:nvPr/>
          </p:nvPicPr>
          <p:blipFill>
            <a:blip r:embed="rId5" cstate="print"/>
            <a:srcRect/>
            <a:stretch>
              <a:fillRect/>
            </a:stretch>
          </p:blipFill>
          <p:spPr bwMode="auto">
            <a:xfrm>
              <a:off x="657" y="1026"/>
              <a:ext cx="297" cy="347"/>
            </a:xfrm>
            <a:prstGeom prst="rect">
              <a:avLst/>
            </a:prstGeom>
            <a:noFill/>
          </p:spPr>
        </p:pic>
        <p:pic>
          <p:nvPicPr>
            <p:cNvPr id="189485" name="Picture 45" descr="j0397424"/>
            <p:cNvPicPr>
              <a:picLocks noChangeAspect="1" noChangeArrowheads="1"/>
            </p:cNvPicPr>
            <p:nvPr/>
          </p:nvPicPr>
          <p:blipFill>
            <a:blip r:embed="rId6" cstate="print"/>
            <a:srcRect/>
            <a:stretch>
              <a:fillRect/>
            </a:stretch>
          </p:blipFill>
          <p:spPr bwMode="auto">
            <a:xfrm>
              <a:off x="294" y="1162"/>
              <a:ext cx="268" cy="345"/>
            </a:xfrm>
            <a:prstGeom prst="rect">
              <a:avLst/>
            </a:prstGeom>
            <a:noFill/>
          </p:spPr>
        </p:pic>
        <p:pic>
          <p:nvPicPr>
            <p:cNvPr id="189486" name="Picture 46" descr="j0396626"/>
            <p:cNvPicPr>
              <a:picLocks noChangeAspect="1" noChangeArrowheads="1"/>
            </p:cNvPicPr>
            <p:nvPr/>
          </p:nvPicPr>
          <p:blipFill>
            <a:blip r:embed="rId7" cstate="print"/>
            <a:srcRect/>
            <a:stretch>
              <a:fillRect/>
            </a:stretch>
          </p:blipFill>
          <p:spPr bwMode="auto">
            <a:xfrm>
              <a:off x="612" y="1706"/>
              <a:ext cx="345" cy="339"/>
            </a:xfrm>
            <a:prstGeom prst="rect">
              <a:avLst/>
            </a:prstGeom>
            <a:noFill/>
          </p:spPr>
        </p:pic>
        <p:pic>
          <p:nvPicPr>
            <p:cNvPr id="189487" name="Picture 47" descr="j0396644"/>
            <p:cNvPicPr>
              <a:picLocks noChangeAspect="1" noChangeArrowheads="1"/>
            </p:cNvPicPr>
            <p:nvPr/>
          </p:nvPicPr>
          <p:blipFill>
            <a:blip r:embed="rId8" cstate="print"/>
            <a:srcRect/>
            <a:stretch>
              <a:fillRect/>
            </a:stretch>
          </p:blipFill>
          <p:spPr bwMode="auto">
            <a:xfrm>
              <a:off x="5284" y="1661"/>
              <a:ext cx="345" cy="322"/>
            </a:xfrm>
            <a:prstGeom prst="rect">
              <a:avLst/>
            </a:prstGeom>
            <a:noFill/>
          </p:spPr>
        </p:pic>
        <p:pic>
          <p:nvPicPr>
            <p:cNvPr id="189488" name="Picture 48" descr="j0396748"/>
            <p:cNvPicPr>
              <a:picLocks noChangeAspect="1" noChangeArrowheads="1"/>
            </p:cNvPicPr>
            <p:nvPr/>
          </p:nvPicPr>
          <p:blipFill>
            <a:blip r:embed="rId9" cstate="print"/>
            <a:srcRect/>
            <a:stretch>
              <a:fillRect/>
            </a:stretch>
          </p:blipFill>
          <p:spPr bwMode="auto">
            <a:xfrm>
              <a:off x="4967" y="1434"/>
              <a:ext cx="247" cy="345"/>
            </a:xfrm>
            <a:prstGeom prst="rect">
              <a:avLst/>
            </a:prstGeom>
            <a:noFill/>
          </p:spPr>
        </p:pic>
        <p:pic>
          <p:nvPicPr>
            <p:cNvPr id="189489" name="Picture 49" descr="j0396654"/>
            <p:cNvPicPr>
              <a:picLocks noChangeAspect="1" noChangeArrowheads="1"/>
            </p:cNvPicPr>
            <p:nvPr/>
          </p:nvPicPr>
          <p:blipFill>
            <a:blip r:embed="rId10" cstate="print"/>
            <a:srcRect/>
            <a:stretch>
              <a:fillRect/>
            </a:stretch>
          </p:blipFill>
          <p:spPr bwMode="auto">
            <a:xfrm>
              <a:off x="249" y="1570"/>
              <a:ext cx="326" cy="346"/>
            </a:xfrm>
            <a:prstGeom prst="rect">
              <a:avLst/>
            </a:prstGeom>
            <a:noFill/>
          </p:spPr>
        </p:pic>
      </p:grpSp>
      <p:sp>
        <p:nvSpPr>
          <p:cNvPr id="189499" name="Text Box 59"/>
          <p:cNvSpPr txBox="1">
            <a:spLocks noChangeArrowheads="1"/>
          </p:cNvSpPr>
          <p:nvPr/>
        </p:nvSpPr>
        <p:spPr bwMode="auto">
          <a:xfrm>
            <a:off x="2124075" y="1484313"/>
            <a:ext cx="4854575" cy="366712"/>
          </a:xfrm>
          <a:prstGeom prst="rect">
            <a:avLst/>
          </a:prstGeom>
          <a:noFill/>
          <a:ln w="9525">
            <a:noFill/>
            <a:miter lim="800000"/>
            <a:headEnd/>
            <a:tailEnd/>
          </a:ln>
          <a:effectLst/>
        </p:spPr>
        <p:txBody>
          <a:bodyPr wrap="none">
            <a:spAutoFit/>
          </a:bodyPr>
          <a:lstStyle/>
          <a:p>
            <a:r>
              <a:rPr lang="ja-JP" altLang="en-US">
                <a:solidFill>
                  <a:srgbClr val="0000FF"/>
                </a:solidFill>
              </a:rPr>
              <a:t>エンドユーザーによって一つの回線が専有される</a:t>
            </a:r>
          </a:p>
        </p:txBody>
      </p:sp>
      <p:sp>
        <p:nvSpPr>
          <p:cNvPr id="189500" name="Text Box 60"/>
          <p:cNvSpPr txBox="1">
            <a:spLocks noChangeArrowheads="1"/>
          </p:cNvSpPr>
          <p:nvPr/>
        </p:nvSpPr>
        <p:spPr bwMode="auto">
          <a:xfrm>
            <a:off x="2987675" y="4365625"/>
            <a:ext cx="3159125" cy="366713"/>
          </a:xfrm>
          <a:prstGeom prst="rect">
            <a:avLst/>
          </a:prstGeom>
          <a:noFill/>
          <a:ln w="9525">
            <a:noFill/>
            <a:miter lim="800000"/>
            <a:headEnd/>
            <a:tailEnd/>
          </a:ln>
          <a:effectLst/>
        </p:spPr>
        <p:txBody>
          <a:bodyPr wrap="none">
            <a:spAutoFit/>
          </a:bodyPr>
          <a:lstStyle/>
          <a:p>
            <a:r>
              <a:rPr lang="ja-JP" altLang="en-US">
                <a:solidFill>
                  <a:srgbClr val="0000FF"/>
                </a:solidFill>
              </a:rPr>
              <a:t>一つの回線が皆でシェアされる</a:t>
            </a:r>
          </a:p>
        </p:txBody>
      </p:sp>
      <p:grpSp>
        <p:nvGrpSpPr>
          <p:cNvPr id="3" name="Group 185"/>
          <p:cNvGrpSpPr>
            <a:grpSpLocks/>
          </p:cNvGrpSpPr>
          <p:nvPr/>
        </p:nvGrpSpPr>
        <p:grpSpPr bwMode="auto">
          <a:xfrm>
            <a:off x="466725" y="4221163"/>
            <a:ext cx="8332788" cy="2219325"/>
            <a:chOff x="294" y="2659"/>
            <a:chExt cx="5249" cy="1398"/>
          </a:xfrm>
        </p:grpSpPr>
        <p:sp>
          <p:nvSpPr>
            <p:cNvPr id="189511" name="Line 71"/>
            <p:cNvSpPr>
              <a:spLocks noChangeShapeType="1"/>
            </p:cNvSpPr>
            <p:nvPr/>
          </p:nvSpPr>
          <p:spPr bwMode="auto">
            <a:xfrm>
              <a:off x="3606" y="3339"/>
              <a:ext cx="635" cy="363"/>
            </a:xfrm>
            <a:prstGeom prst="line">
              <a:avLst/>
            </a:prstGeom>
            <a:noFill/>
            <a:ln w="19050">
              <a:solidFill>
                <a:schemeClr val="tx1"/>
              </a:solidFill>
              <a:round/>
              <a:headEnd/>
              <a:tailEnd/>
            </a:ln>
            <a:effectLst/>
          </p:spPr>
          <p:txBody>
            <a:bodyPr/>
            <a:lstStyle/>
            <a:p>
              <a:endParaRPr lang="ja-JP" altLang="en-US"/>
            </a:p>
          </p:txBody>
        </p:sp>
        <p:sp>
          <p:nvSpPr>
            <p:cNvPr id="189510" name="Line 70"/>
            <p:cNvSpPr>
              <a:spLocks noChangeShapeType="1"/>
            </p:cNvSpPr>
            <p:nvPr/>
          </p:nvSpPr>
          <p:spPr bwMode="auto">
            <a:xfrm flipV="1">
              <a:off x="3606" y="2840"/>
              <a:ext cx="635" cy="318"/>
            </a:xfrm>
            <a:prstGeom prst="line">
              <a:avLst/>
            </a:prstGeom>
            <a:noFill/>
            <a:ln w="19050">
              <a:solidFill>
                <a:schemeClr val="tx1"/>
              </a:solidFill>
              <a:round/>
              <a:headEnd/>
              <a:tailEnd/>
            </a:ln>
            <a:effectLst/>
          </p:spPr>
          <p:txBody>
            <a:bodyPr/>
            <a:lstStyle/>
            <a:p>
              <a:endParaRPr lang="ja-JP" altLang="en-US"/>
            </a:p>
          </p:txBody>
        </p:sp>
        <p:sp>
          <p:nvSpPr>
            <p:cNvPr id="189497" name="AutoShape 57"/>
            <p:cNvSpPr>
              <a:spLocks noChangeArrowheads="1"/>
            </p:cNvSpPr>
            <p:nvPr/>
          </p:nvSpPr>
          <p:spPr bwMode="auto">
            <a:xfrm flipH="1">
              <a:off x="3833" y="3022"/>
              <a:ext cx="544" cy="59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89490" name="AutoShape 50"/>
            <p:cNvSpPr>
              <a:spLocks noChangeArrowheads="1"/>
            </p:cNvSpPr>
            <p:nvPr/>
          </p:nvSpPr>
          <p:spPr bwMode="auto">
            <a:xfrm rot="-5400000">
              <a:off x="2880" y="2478"/>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1" name="AutoShape 51"/>
            <p:cNvSpPr>
              <a:spLocks noChangeArrowheads="1"/>
            </p:cNvSpPr>
            <p:nvPr/>
          </p:nvSpPr>
          <p:spPr bwMode="auto">
            <a:xfrm rot="-5400000">
              <a:off x="2880" y="2659"/>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2" name="AutoShape 52"/>
            <p:cNvSpPr>
              <a:spLocks noChangeArrowheads="1"/>
            </p:cNvSpPr>
            <p:nvPr/>
          </p:nvSpPr>
          <p:spPr bwMode="auto">
            <a:xfrm rot="-5400000">
              <a:off x="2925" y="2568"/>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3" name="AutoShape 53"/>
            <p:cNvSpPr>
              <a:spLocks noChangeArrowheads="1"/>
            </p:cNvSpPr>
            <p:nvPr/>
          </p:nvSpPr>
          <p:spPr bwMode="auto">
            <a:xfrm rot="-5400000">
              <a:off x="2925" y="2750"/>
              <a:ext cx="45" cy="1406"/>
            </a:xfrm>
            <a:prstGeom prst="can">
              <a:avLst>
                <a:gd name="adj" fmla="val 39923"/>
              </a:avLst>
            </a:prstGeom>
            <a:solidFill>
              <a:srgbClr val="C0C0C0"/>
            </a:solidFill>
            <a:ln w="9525">
              <a:solidFill>
                <a:schemeClr val="tx1"/>
              </a:solidFill>
              <a:round/>
              <a:headEnd/>
              <a:tailEnd/>
            </a:ln>
            <a:effectLst/>
          </p:spPr>
          <p:txBody>
            <a:bodyPr wrap="none" anchor="ctr"/>
            <a:lstStyle/>
            <a:p>
              <a:endParaRPr lang="ja-JP" altLang="en-US"/>
            </a:p>
          </p:txBody>
        </p:sp>
        <p:sp>
          <p:nvSpPr>
            <p:cNvPr id="189494" name="AutoShape 54"/>
            <p:cNvSpPr>
              <a:spLocks noChangeArrowheads="1"/>
            </p:cNvSpPr>
            <p:nvPr/>
          </p:nvSpPr>
          <p:spPr bwMode="auto">
            <a:xfrm rot="-5400000">
              <a:off x="2630" y="2727"/>
              <a:ext cx="499" cy="1179"/>
            </a:xfrm>
            <a:prstGeom prst="can">
              <a:avLst>
                <a:gd name="adj" fmla="val 25049"/>
              </a:avLst>
            </a:prstGeom>
            <a:solidFill>
              <a:srgbClr val="C0C0C0">
                <a:alpha val="20000"/>
              </a:srgbClr>
            </a:solidFill>
            <a:ln w="9525">
              <a:solidFill>
                <a:schemeClr val="tx1"/>
              </a:solidFill>
              <a:round/>
              <a:headEnd/>
              <a:tailEnd/>
            </a:ln>
            <a:effectLst/>
          </p:spPr>
          <p:txBody>
            <a:bodyPr wrap="none" anchor="ctr"/>
            <a:lstStyle/>
            <a:p>
              <a:endParaRPr lang="ja-JP" altLang="en-US"/>
            </a:p>
          </p:txBody>
        </p:sp>
        <p:sp>
          <p:nvSpPr>
            <p:cNvPr id="189495" name="Text Box 55"/>
            <p:cNvSpPr txBox="1">
              <a:spLocks noChangeArrowheads="1"/>
            </p:cNvSpPr>
            <p:nvPr/>
          </p:nvSpPr>
          <p:spPr bwMode="auto">
            <a:xfrm>
              <a:off x="1292" y="3748"/>
              <a:ext cx="1025" cy="231"/>
            </a:xfrm>
            <a:prstGeom prst="rect">
              <a:avLst/>
            </a:prstGeom>
            <a:noFill/>
            <a:ln w="9525">
              <a:noFill/>
              <a:miter lim="800000"/>
              <a:headEnd/>
              <a:tailEnd/>
            </a:ln>
            <a:effectLst/>
          </p:spPr>
          <p:txBody>
            <a:bodyPr wrap="none">
              <a:spAutoFit/>
            </a:bodyPr>
            <a:lstStyle/>
            <a:p>
              <a:r>
                <a:rPr lang="ja-JP" altLang="en-US"/>
                <a:t>パケット交換器</a:t>
              </a:r>
            </a:p>
          </p:txBody>
        </p:sp>
        <p:sp>
          <p:nvSpPr>
            <p:cNvPr id="189496" name="AutoShape 56"/>
            <p:cNvSpPr>
              <a:spLocks noChangeArrowheads="1"/>
            </p:cNvSpPr>
            <p:nvPr/>
          </p:nvSpPr>
          <p:spPr bwMode="auto">
            <a:xfrm flipH="1">
              <a:off x="1519" y="3022"/>
              <a:ext cx="544" cy="590"/>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89498" name="Text Box 58"/>
            <p:cNvSpPr txBox="1">
              <a:spLocks noChangeArrowheads="1"/>
            </p:cNvSpPr>
            <p:nvPr/>
          </p:nvSpPr>
          <p:spPr bwMode="auto">
            <a:xfrm>
              <a:off x="3560" y="3748"/>
              <a:ext cx="1025" cy="231"/>
            </a:xfrm>
            <a:prstGeom prst="rect">
              <a:avLst/>
            </a:prstGeom>
            <a:noFill/>
            <a:ln w="9525">
              <a:noFill/>
              <a:miter lim="800000"/>
              <a:headEnd/>
              <a:tailEnd/>
            </a:ln>
            <a:effectLst/>
          </p:spPr>
          <p:txBody>
            <a:bodyPr wrap="none">
              <a:spAutoFit/>
            </a:bodyPr>
            <a:lstStyle/>
            <a:p>
              <a:r>
                <a:rPr lang="ja-JP" altLang="en-US"/>
                <a:t>パケット交換器</a:t>
              </a:r>
            </a:p>
          </p:txBody>
        </p:sp>
        <p:pic>
          <p:nvPicPr>
            <p:cNvPr id="189501" name="Picture 61" descr="j0428949"/>
            <p:cNvPicPr>
              <a:picLocks noChangeAspect="1" noChangeArrowheads="1"/>
            </p:cNvPicPr>
            <p:nvPr/>
          </p:nvPicPr>
          <p:blipFill>
            <a:blip r:embed="rId11" cstate="print"/>
            <a:srcRect/>
            <a:stretch>
              <a:fillRect/>
            </a:stretch>
          </p:blipFill>
          <p:spPr bwMode="auto">
            <a:xfrm>
              <a:off x="385" y="2704"/>
              <a:ext cx="240" cy="443"/>
            </a:xfrm>
            <a:prstGeom prst="rect">
              <a:avLst/>
            </a:prstGeom>
            <a:noFill/>
          </p:spPr>
        </p:pic>
        <p:sp>
          <p:nvSpPr>
            <p:cNvPr id="189502" name="Line 62"/>
            <p:cNvSpPr>
              <a:spLocks noChangeShapeType="1"/>
            </p:cNvSpPr>
            <p:nvPr/>
          </p:nvSpPr>
          <p:spPr bwMode="auto">
            <a:xfrm>
              <a:off x="612" y="2976"/>
              <a:ext cx="953" cy="182"/>
            </a:xfrm>
            <a:prstGeom prst="line">
              <a:avLst/>
            </a:prstGeom>
            <a:noFill/>
            <a:ln w="19050">
              <a:solidFill>
                <a:schemeClr val="tx1"/>
              </a:solidFill>
              <a:round/>
              <a:headEnd/>
              <a:tailEnd/>
            </a:ln>
            <a:effectLst/>
          </p:spPr>
          <p:txBody>
            <a:bodyPr/>
            <a:lstStyle/>
            <a:p>
              <a:endParaRPr lang="ja-JP" altLang="en-US"/>
            </a:p>
          </p:txBody>
        </p:sp>
        <p:sp>
          <p:nvSpPr>
            <p:cNvPr id="189503" name="Line 63"/>
            <p:cNvSpPr>
              <a:spLocks noChangeShapeType="1"/>
            </p:cNvSpPr>
            <p:nvPr/>
          </p:nvSpPr>
          <p:spPr bwMode="auto">
            <a:xfrm>
              <a:off x="3651" y="3294"/>
              <a:ext cx="272" cy="0"/>
            </a:xfrm>
            <a:prstGeom prst="line">
              <a:avLst/>
            </a:prstGeom>
            <a:noFill/>
            <a:ln w="19050">
              <a:solidFill>
                <a:schemeClr val="tx1"/>
              </a:solidFill>
              <a:round/>
              <a:headEnd/>
              <a:tailEnd/>
            </a:ln>
            <a:effectLst/>
          </p:spPr>
          <p:txBody>
            <a:bodyPr/>
            <a:lstStyle/>
            <a:p>
              <a:endParaRPr lang="ja-JP" altLang="en-US"/>
            </a:p>
          </p:txBody>
        </p:sp>
        <p:pic>
          <p:nvPicPr>
            <p:cNvPr id="189504" name="Picture 64" descr="j0428957"/>
            <p:cNvPicPr>
              <a:picLocks noChangeAspect="1" noChangeArrowheads="1"/>
            </p:cNvPicPr>
            <p:nvPr/>
          </p:nvPicPr>
          <p:blipFill>
            <a:blip r:embed="rId12" cstate="print"/>
            <a:srcRect/>
            <a:stretch>
              <a:fillRect/>
            </a:stretch>
          </p:blipFill>
          <p:spPr bwMode="auto">
            <a:xfrm>
              <a:off x="340" y="3203"/>
              <a:ext cx="329" cy="318"/>
            </a:xfrm>
            <a:prstGeom prst="rect">
              <a:avLst/>
            </a:prstGeom>
            <a:noFill/>
          </p:spPr>
        </p:pic>
        <p:sp>
          <p:nvSpPr>
            <p:cNvPr id="189505" name="Line 65"/>
            <p:cNvSpPr>
              <a:spLocks noChangeShapeType="1"/>
            </p:cNvSpPr>
            <p:nvPr/>
          </p:nvSpPr>
          <p:spPr bwMode="auto">
            <a:xfrm flipV="1">
              <a:off x="657" y="3294"/>
              <a:ext cx="908" cy="136"/>
            </a:xfrm>
            <a:prstGeom prst="line">
              <a:avLst/>
            </a:prstGeom>
            <a:noFill/>
            <a:ln w="19050">
              <a:solidFill>
                <a:schemeClr val="tx1"/>
              </a:solidFill>
              <a:round/>
              <a:headEnd/>
              <a:tailEnd/>
            </a:ln>
            <a:effectLst/>
          </p:spPr>
          <p:txBody>
            <a:bodyPr/>
            <a:lstStyle/>
            <a:p>
              <a:endParaRPr lang="ja-JP" altLang="en-US"/>
            </a:p>
          </p:txBody>
        </p:sp>
        <p:sp>
          <p:nvSpPr>
            <p:cNvPr id="189506" name="Line 66"/>
            <p:cNvSpPr>
              <a:spLocks noChangeShapeType="1"/>
            </p:cNvSpPr>
            <p:nvPr/>
          </p:nvSpPr>
          <p:spPr bwMode="auto">
            <a:xfrm flipV="1">
              <a:off x="748" y="3430"/>
              <a:ext cx="817" cy="363"/>
            </a:xfrm>
            <a:prstGeom prst="line">
              <a:avLst/>
            </a:prstGeom>
            <a:noFill/>
            <a:ln w="19050">
              <a:solidFill>
                <a:schemeClr val="tx1"/>
              </a:solidFill>
              <a:round/>
              <a:headEnd/>
              <a:tailEnd/>
            </a:ln>
            <a:effectLst/>
          </p:spPr>
          <p:txBody>
            <a:bodyPr/>
            <a:lstStyle/>
            <a:p>
              <a:endParaRPr lang="ja-JP" altLang="en-US"/>
            </a:p>
          </p:txBody>
        </p:sp>
        <p:pic>
          <p:nvPicPr>
            <p:cNvPr id="189507" name="Picture 67" descr="j0428945"/>
            <p:cNvPicPr>
              <a:picLocks noChangeAspect="1" noChangeArrowheads="1"/>
            </p:cNvPicPr>
            <p:nvPr/>
          </p:nvPicPr>
          <p:blipFill>
            <a:blip r:embed="rId13" cstate="print"/>
            <a:srcRect/>
            <a:stretch>
              <a:fillRect/>
            </a:stretch>
          </p:blipFill>
          <p:spPr bwMode="auto">
            <a:xfrm>
              <a:off x="294" y="3657"/>
              <a:ext cx="449" cy="321"/>
            </a:xfrm>
            <a:prstGeom prst="rect">
              <a:avLst/>
            </a:prstGeom>
            <a:noFill/>
          </p:spPr>
        </p:pic>
        <p:pic>
          <p:nvPicPr>
            <p:cNvPr id="189508" name="Picture 68" descr="j0428969"/>
            <p:cNvPicPr>
              <a:picLocks noChangeAspect="1" noChangeArrowheads="1"/>
            </p:cNvPicPr>
            <p:nvPr/>
          </p:nvPicPr>
          <p:blipFill>
            <a:blip r:embed="rId14" cstate="print"/>
            <a:srcRect/>
            <a:stretch>
              <a:fillRect/>
            </a:stretch>
          </p:blipFill>
          <p:spPr bwMode="auto">
            <a:xfrm>
              <a:off x="5193" y="2659"/>
              <a:ext cx="322" cy="446"/>
            </a:xfrm>
            <a:prstGeom prst="rect">
              <a:avLst/>
            </a:prstGeom>
            <a:noFill/>
          </p:spPr>
        </p:pic>
        <p:sp>
          <p:nvSpPr>
            <p:cNvPr id="189509" name="Line 69"/>
            <p:cNvSpPr>
              <a:spLocks noChangeShapeType="1"/>
            </p:cNvSpPr>
            <p:nvPr/>
          </p:nvSpPr>
          <p:spPr bwMode="auto">
            <a:xfrm flipV="1">
              <a:off x="4377" y="2931"/>
              <a:ext cx="771" cy="318"/>
            </a:xfrm>
            <a:prstGeom prst="line">
              <a:avLst/>
            </a:prstGeom>
            <a:noFill/>
            <a:ln w="19050">
              <a:solidFill>
                <a:schemeClr val="tx1"/>
              </a:solidFill>
              <a:round/>
              <a:headEnd/>
              <a:tailEnd/>
            </a:ln>
            <a:effectLst/>
          </p:spPr>
          <p:txBody>
            <a:bodyPr/>
            <a:lstStyle/>
            <a:p>
              <a:endParaRPr lang="ja-JP" altLang="en-US"/>
            </a:p>
          </p:txBody>
        </p:sp>
        <p:sp>
          <p:nvSpPr>
            <p:cNvPr id="189512" name="Line 72"/>
            <p:cNvSpPr>
              <a:spLocks noChangeShapeType="1"/>
            </p:cNvSpPr>
            <p:nvPr/>
          </p:nvSpPr>
          <p:spPr bwMode="auto">
            <a:xfrm flipV="1">
              <a:off x="2064" y="3203"/>
              <a:ext cx="136" cy="0"/>
            </a:xfrm>
            <a:prstGeom prst="line">
              <a:avLst/>
            </a:prstGeom>
            <a:noFill/>
            <a:ln w="19050">
              <a:solidFill>
                <a:schemeClr val="tx1"/>
              </a:solidFill>
              <a:round/>
              <a:headEnd/>
              <a:tailEnd/>
            </a:ln>
            <a:effectLst/>
          </p:spPr>
          <p:txBody>
            <a:bodyPr/>
            <a:lstStyle/>
            <a:p>
              <a:endParaRPr lang="ja-JP" altLang="en-US"/>
            </a:p>
          </p:txBody>
        </p:sp>
        <p:sp>
          <p:nvSpPr>
            <p:cNvPr id="189513" name="Line 73"/>
            <p:cNvSpPr>
              <a:spLocks noChangeShapeType="1"/>
            </p:cNvSpPr>
            <p:nvPr/>
          </p:nvSpPr>
          <p:spPr bwMode="auto">
            <a:xfrm flipV="1">
              <a:off x="2064" y="3294"/>
              <a:ext cx="181" cy="0"/>
            </a:xfrm>
            <a:prstGeom prst="line">
              <a:avLst/>
            </a:prstGeom>
            <a:noFill/>
            <a:ln w="19050">
              <a:solidFill>
                <a:schemeClr val="tx1"/>
              </a:solidFill>
              <a:round/>
              <a:headEnd/>
              <a:tailEnd/>
            </a:ln>
            <a:effectLst/>
          </p:spPr>
          <p:txBody>
            <a:bodyPr/>
            <a:lstStyle/>
            <a:p>
              <a:endParaRPr lang="ja-JP" altLang="en-US"/>
            </a:p>
          </p:txBody>
        </p:sp>
        <p:sp>
          <p:nvSpPr>
            <p:cNvPr id="189514" name="Line 74"/>
            <p:cNvSpPr>
              <a:spLocks noChangeShapeType="1"/>
            </p:cNvSpPr>
            <p:nvPr/>
          </p:nvSpPr>
          <p:spPr bwMode="auto">
            <a:xfrm flipV="1">
              <a:off x="2064" y="3385"/>
              <a:ext cx="136" cy="0"/>
            </a:xfrm>
            <a:prstGeom prst="line">
              <a:avLst/>
            </a:prstGeom>
            <a:noFill/>
            <a:ln w="19050">
              <a:solidFill>
                <a:schemeClr val="tx1"/>
              </a:solidFill>
              <a:round/>
              <a:headEnd/>
              <a:tailEnd/>
            </a:ln>
            <a:effectLst/>
          </p:spPr>
          <p:txBody>
            <a:bodyPr/>
            <a:lstStyle/>
            <a:p>
              <a:endParaRPr lang="ja-JP" altLang="en-US"/>
            </a:p>
          </p:txBody>
        </p:sp>
        <p:sp>
          <p:nvSpPr>
            <p:cNvPr id="189515" name="Line 75"/>
            <p:cNvSpPr>
              <a:spLocks noChangeShapeType="1"/>
            </p:cNvSpPr>
            <p:nvPr/>
          </p:nvSpPr>
          <p:spPr bwMode="auto">
            <a:xfrm flipV="1">
              <a:off x="2064" y="3475"/>
              <a:ext cx="181" cy="0"/>
            </a:xfrm>
            <a:prstGeom prst="line">
              <a:avLst/>
            </a:prstGeom>
            <a:noFill/>
            <a:ln w="19050">
              <a:solidFill>
                <a:schemeClr val="tx1"/>
              </a:solidFill>
              <a:round/>
              <a:headEnd/>
              <a:tailEnd/>
            </a:ln>
            <a:effectLst/>
          </p:spPr>
          <p:txBody>
            <a:bodyPr/>
            <a:lstStyle/>
            <a:p>
              <a:endParaRPr lang="ja-JP" altLang="en-US"/>
            </a:p>
          </p:txBody>
        </p:sp>
        <p:sp>
          <p:nvSpPr>
            <p:cNvPr id="189516" name="Line 76"/>
            <p:cNvSpPr>
              <a:spLocks noChangeShapeType="1"/>
            </p:cNvSpPr>
            <p:nvPr/>
          </p:nvSpPr>
          <p:spPr bwMode="auto">
            <a:xfrm>
              <a:off x="3651" y="3475"/>
              <a:ext cx="272" cy="273"/>
            </a:xfrm>
            <a:prstGeom prst="line">
              <a:avLst/>
            </a:prstGeom>
            <a:noFill/>
            <a:ln w="19050">
              <a:solidFill>
                <a:schemeClr val="tx1"/>
              </a:solidFill>
              <a:round/>
              <a:headEnd/>
              <a:tailEnd/>
            </a:ln>
            <a:effectLst/>
          </p:spPr>
          <p:txBody>
            <a:bodyPr/>
            <a:lstStyle/>
            <a:p>
              <a:endParaRPr lang="ja-JP" altLang="en-US"/>
            </a:p>
          </p:txBody>
        </p:sp>
        <p:pic>
          <p:nvPicPr>
            <p:cNvPr id="189521" name="Picture 81" descr="j0428947"/>
            <p:cNvPicPr>
              <a:picLocks noChangeAspect="1" noChangeArrowheads="1"/>
            </p:cNvPicPr>
            <p:nvPr/>
          </p:nvPicPr>
          <p:blipFill>
            <a:blip r:embed="rId15" cstate="print"/>
            <a:srcRect/>
            <a:stretch>
              <a:fillRect/>
            </a:stretch>
          </p:blipFill>
          <p:spPr bwMode="auto">
            <a:xfrm>
              <a:off x="5103" y="3203"/>
              <a:ext cx="440" cy="447"/>
            </a:xfrm>
            <a:prstGeom prst="rect">
              <a:avLst/>
            </a:prstGeom>
            <a:noFill/>
          </p:spPr>
        </p:pic>
        <p:sp>
          <p:nvSpPr>
            <p:cNvPr id="189522" name="Line 82"/>
            <p:cNvSpPr>
              <a:spLocks noChangeShapeType="1"/>
            </p:cNvSpPr>
            <p:nvPr/>
          </p:nvSpPr>
          <p:spPr bwMode="auto">
            <a:xfrm flipV="1">
              <a:off x="4377" y="3339"/>
              <a:ext cx="816" cy="0"/>
            </a:xfrm>
            <a:prstGeom prst="line">
              <a:avLst/>
            </a:prstGeom>
            <a:noFill/>
            <a:ln w="19050">
              <a:solidFill>
                <a:schemeClr val="tx1"/>
              </a:solidFill>
              <a:round/>
              <a:headEnd/>
              <a:tailEnd/>
            </a:ln>
            <a:effectLst/>
          </p:spPr>
          <p:txBody>
            <a:bodyPr/>
            <a:lstStyle/>
            <a:p>
              <a:endParaRPr lang="ja-JP" altLang="en-US"/>
            </a:p>
          </p:txBody>
        </p:sp>
        <p:grpSp>
          <p:nvGrpSpPr>
            <p:cNvPr id="4" name="Group 96"/>
            <p:cNvGrpSpPr>
              <a:grpSpLocks/>
            </p:cNvGrpSpPr>
            <p:nvPr/>
          </p:nvGrpSpPr>
          <p:grpSpPr bwMode="auto">
            <a:xfrm>
              <a:off x="703" y="2886"/>
              <a:ext cx="227" cy="45"/>
              <a:chOff x="703" y="2886"/>
              <a:chExt cx="227" cy="45"/>
            </a:xfrm>
          </p:grpSpPr>
          <p:sp>
            <p:nvSpPr>
              <p:cNvPr id="189523" name="Rectangle 8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24" name="Rectangle 84"/>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89525" name="Line 85"/>
            <p:cNvSpPr>
              <a:spLocks noChangeShapeType="1"/>
            </p:cNvSpPr>
            <p:nvPr/>
          </p:nvSpPr>
          <p:spPr bwMode="auto">
            <a:xfrm>
              <a:off x="4377" y="3475"/>
              <a:ext cx="862" cy="409"/>
            </a:xfrm>
            <a:prstGeom prst="line">
              <a:avLst/>
            </a:prstGeom>
            <a:noFill/>
            <a:ln w="19050">
              <a:solidFill>
                <a:schemeClr val="tx1"/>
              </a:solidFill>
              <a:round/>
              <a:headEnd/>
              <a:tailEnd/>
            </a:ln>
            <a:effectLst/>
          </p:spPr>
          <p:txBody>
            <a:bodyPr/>
            <a:lstStyle/>
            <a:p>
              <a:endParaRPr lang="ja-JP" altLang="en-US"/>
            </a:p>
          </p:txBody>
        </p:sp>
        <p:pic>
          <p:nvPicPr>
            <p:cNvPr id="189526" name="Picture 86" descr="j0428951"/>
            <p:cNvPicPr>
              <a:picLocks noChangeAspect="1" noChangeArrowheads="1"/>
            </p:cNvPicPr>
            <p:nvPr/>
          </p:nvPicPr>
          <p:blipFill>
            <a:blip r:embed="rId16" cstate="print"/>
            <a:srcRect/>
            <a:stretch>
              <a:fillRect/>
            </a:stretch>
          </p:blipFill>
          <p:spPr bwMode="auto">
            <a:xfrm>
              <a:off x="5239" y="3793"/>
              <a:ext cx="170" cy="222"/>
            </a:xfrm>
            <a:prstGeom prst="rect">
              <a:avLst/>
            </a:prstGeom>
            <a:noFill/>
          </p:spPr>
        </p:pic>
        <p:grpSp>
          <p:nvGrpSpPr>
            <p:cNvPr id="5" name="Group 97"/>
            <p:cNvGrpSpPr>
              <a:grpSpLocks/>
            </p:cNvGrpSpPr>
            <p:nvPr/>
          </p:nvGrpSpPr>
          <p:grpSpPr bwMode="auto">
            <a:xfrm>
              <a:off x="703" y="3294"/>
              <a:ext cx="227" cy="45"/>
              <a:chOff x="703" y="3294"/>
              <a:chExt cx="227" cy="45"/>
            </a:xfrm>
          </p:grpSpPr>
          <p:sp>
            <p:nvSpPr>
              <p:cNvPr id="189534" name="Rectangle 94"/>
              <p:cNvSpPr>
                <a:spLocks noChangeArrowheads="1"/>
              </p:cNvSpPr>
              <p:nvPr/>
            </p:nvSpPr>
            <p:spPr bwMode="auto">
              <a:xfrm>
                <a:off x="703" y="3294"/>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35" name="Rectangle 95"/>
              <p:cNvSpPr>
                <a:spLocks noChangeArrowheads="1"/>
              </p:cNvSpPr>
              <p:nvPr/>
            </p:nvSpPr>
            <p:spPr bwMode="auto">
              <a:xfrm>
                <a:off x="703" y="3294"/>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6" name="Group 98"/>
            <p:cNvGrpSpPr>
              <a:grpSpLocks/>
            </p:cNvGrpSpPr>
            <p:nvPr/>
          </p:nvGrpSpPr>
          <p:grpSpPr bwMode="auto">
            <a:xfrm>
              <a:off x="793" y="3566"/>
              <a:ext cx="227" cy="45"/>
              <a:chOff x="703" y="2886"/>
              <a:chExt cx="227" cy="45"/>
            </a:xfrm>
          </p:grpSpPr>
          <p:sp>
            <p:nvSpPr>
              <p:cNvPr id="189539" name="Rectangle 99"/>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40" name="Rectangle 100"/>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7" name="Group 104"/>
            <p:cNvGrpSpPr>
              <a:grpSpLocks/>
            </p:cNvGrpSpPr>
            <p:nvPr/>
          </p:nvGrpSpPr>
          <p:grpSpPr bwMode="auto">
            <a:xfrm>
              <a:off x="4921" y="3249"/>
              <a:ext cx="227" cy="45"/>
              <a:chOff x="703" y="2886"/>
              <a:chExt cx="227" cy="45"/>
            </a:xfrm>
          </p:grpSpPr>
          <p:sp>
            <p:nvSpPr>
              <p:cNvPr id="189545" name="Rectangle 105"/>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46" name="Rectangle 106"/>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8" name="Group 107"/>
            <p:cNvGrpSpPr>
              <a:grpSpLocks/>
            </p:cNvGrpSpPr>
            <p:nvPr/>
          </p:nvGrpSpPr>
          <p:grpSpPr bwMode="auto">
            <a:xfrm>
              <a:off x="1066" y="3475"/>
              <a:ext cx="227" cy="45"/>
              <a:chOff x="703" y="2886"/>
              <a:chExt cx="227" cy="45"/>
            </a:xfrm>
          </p:grpSpPr>
          <p:sp>
            <p:nvSpPr>
              <p:cNvPr id="189548" name="Rectangle 10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49" name="Rectangle 109"/>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9" name="Group 110"/>
            <p:cNvGrpSpPr>
              <a:grpSpLocks/>
            </p:cNvGrpSpPr>
            <p:nvPr/>
          </p:nvGrpSpPr>
          <p:grpSpPr bwMode="auto">
            <a:xfrm>
              <a:off x="4604" y="3249"/>
              <a:ext cx="227" cy="45"/>
              <a:chOff x="703" y="2886"/>
              <a:chExt cx="227" cy="45"/>
            </a:xfrm>
          </p:grpSpPr>
          <p:sp>
            <p:nvSpPr>
              <p:cNvPr id="189551" name="Rectangle 11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52" name="Rectangle 112"/>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10" name="Group 113"/>
            <p:cNvGrpSpPr>
              <a:grpSpLocks/>
            </p:cNvGrpSpPr>
            <p:nvPr/>
          </p:nvGrpSpPr>
          <p:grpSpPr bwMode="auto">
            <a:xfrm>
              <a:off x="1020" y="3249"/>
              <a:ext cx="227" cy="45"/>
              <a:chOff x="703" y="2886"/>
              <a:chExt cx="227" cy="45"/>
            </a:xfrm>
          </p:grpSpPr>
          <p:sp>
            <p:nvSpPr>
              <p:cNvPr id="189554" name="Rectangle 11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55" name="Rectangle 115"/>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1" name="Group 116"/>
            <p:cNvGrpSpPr>
              <a:grpSpLocks/>
            </p:cNvGrpSpPr>
            <p:nvPr/>
          </p:nvGrpSpPr>
          <p:grpSpPr bwMode="auto">
            <a:xfrm>
              <a:off x="4014" y="2886"/>
              <a:ext cx="227" cy="45"/>
              <a:chOff x="703" y="2886"/>
              <a:chExt cx="227" cy="45"/>
            </a:xfrm>
          </p:grpSpPr>
          <p:sp>
            <p:nvSpPr>
              <p:cNvPr id="189557" name="Rectangle 11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58" name="Rectangle 118"/>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2" name="Group 119"/>
            <p:cNvGrpSpPr>
              <a:grpSpLocks/>
            </p:cNvGrpSpPr>
            <p:nvPr/>
          </p:nvGrpSpPr>
          <p:grpSpPr bwMode="auto">
            <a:xfrm>
              <a:off x="2381" y="3158"/>
              <a:ext cx="227" cy="45"/>
              <a:chOff x="703" y="2886"/>
              <a:chExt cx="227" cy="45"/>
            </a:xfrm>
          </p:grpSpPr>
          <p:sp>
            <p:nvSpPr>
              <p:cNvPr id="189560" name="Rectangle 12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61" name="Rectangle 121"/>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3" name="Group 122"/>
            <p:cNvGrpSpPr>
              <a:grpSpLocks/>
            </p:cNvGrpSpPr>
            <p:nvPr/>
          </p:nvGrpSpPr>
          <p:grpSpPr bwMode="auto">
            <a:xfrm>
              <a:off x="2699" y="3158"/>
              <a:ext cx="227" cy="45"/>
              <a:chOff x="703" y="2886"/>
              <a:chExt cx="227" cy="45"/>
            </a:xfrm>
          </p:grpSpPr>
          <p:sp>
            <p:nvSpPr>
              <p:cNvPr id="189563" name="Rectangle 12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64" name="Rectangle 124"/>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4" name="Group 125"/>
            <p:cNvGrpSpPr>
              <a:grpSpLocks/>
            </p:cNvGrpSpPr>
            <p:nvPr/>
          </p:nvGrpSpPr>
          <p:grpSpPr bwMode="auto">
            <a:xfrm>
              <a:off x="1292" y="3249"/>
              <a:ext cx="227" cy="45"/>
              <a:chOff x="703" y="2886"/>
              <a:chExt cx="227" cy="45"/>
            </a:xfrm>
          </p:grpSpPr>
          <p:sp>
            <p:nvSpPr>
              <p:cNvPr id="189566" name="Rectangle 12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67" name="Rectangle 127"/>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5" name="Group 131"/>
            <p:cNvGrpSpPr>
              <a:grpSpLocks/>
            </p:cNvGrpSpPr>
            <p:nvPr/>
          </p:nvGrpSpPr>
          <p:grpSpPr bwMode="auto">
            <a:xfrm>
              <a:off x="1338" y="3430"/>
              <a:ext cx="227" cy="45"/>
              <a:chOff x="703" y="2886"/>
              <a:chExt cx="227" cy="45"/>
            </a:xfrm>
          </p:grpSpPr>
          <p:sp>
            <p:nvSpPr>
              <p:cNvPr id="189572" name="Rectangle 132"/>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73" name="Rectangle 133"/>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6" name="Group 134"/>
            <p:cNvGrpSpPr>
              <a:grpSpLocks/>
            </p:cNvGrpSpPr>
            <p:nvPr/>
          </p:nvGrpSpPr>
          <p:grpSpPr bwMode="auto">
            <a:xfrm>
              <a:off x="2290" y="3249"/>
              <a:ext cx="227" cy="45"/>
              <a:chOff x="703" y="2886"/>
              <a:chExt cx="227" cy="45"/>
            </a:xfrm>
          </p:grpSpPr>
          <p:sp>
            <p:nvSpPr>
              <p:cNvPr id="189575" name="Rectangle 135"/>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76" name="Rectangle 136"/>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7" name="Group 137"/>
            <p:cNvGrpSpPr>
              <a:grpSpLocks/>
            </p:cNvGrpSpPr>
            <p:nvPr/>
          </p:nvGrpSpPr>
          <p:grpSpPr bwMode="auto">
            <a:xfrm>
              <a:off x="3107" y="3249"/>
              <a:ext cx="227" cy="45"/>
              <a:chOff x="703" y="2886"/>
              <a:chExt cx="227" cy="45"/>
            </a:xfrm>
          </p:grpSpPr>
          <p:sp>
            <p:nvSpPr>
              <p:cNvPr id="189578" name="Rectangle 13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79" name="Rectangle 139"/>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8" name="Group 140"/>
            <p:cNvGrpSpPr>
              <a:grpSpLocks/>
            </p:cNvGrpSpPr>
            <p:nvPr/>
          </p:nvGrpSpPr>
          <p:grpSpPr bwMode="auto">
            <a:xfrm>
              <a:off x="2562" y="3249"/>
              <a:ext cx="227" cy="45"/>
              <a:chOff x="703" y="2886"/>
              <a:chExt cx="227" cy="45"/>
            </a:xfrm>
          </p:grpSpPr>
          <p:sp>
            <p:nvSpPr>
              <p:cNvPr id="189581" name="Rectangle 14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82" name="Rectangle 142"/>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19" name="Group 143"/>
            <p:cNvGrpSpPr>
              <a:grpSpLocks/>
            </p:cNvGrpSpPr>
            <p:nvPr/>
          </p:nvGrpSpPr>
          <p:grpSpPr bwMode="auto">
            <a:xfrm>
              <a:off x="2835" y="3249"/>
              <a:ext cx="227" cy="45"/>
              <a:chOff x="703" y="2886"/>
              <a:chExt cx="227" cy="45"/>
            </a:xfrm>
          </p:grpSpPr>
          <p:sp>
            <p:nvSpPr>
              <p:cNvPr id="189584" name="Rectangle 14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85" name="Rectangle 145"/>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20" name="Group 146"/>
            <p:cNvGrpSpPr>
              <a:grpSpLocks/>
            </p:cNvGrpSpPr>
            <p:nvPr/>
          </p:nvGrpSpPr>
          <p:grpSpPr bwMode="auto">
            <a:xfrm>
              <a:off x="3379" y="3249"/>
              <a:ext cx="227" cy="45"/>
              <a:chOff x="703" y="2886"/>
              <a:chExt cx="227" cy="45"/>
            </a:xfrm>
          </p:grpSpPr>
          <p:sp>
            <p:nvSpPr>
              <p:cNvPr id="189587" name="Rectangle 14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88" name="Rectangle 148"/>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21" name="Group 149"/>
            <p:cNvGrpSpPr>
              <a:grpSpLocks/>
            </p:cNvGrpSpPr>
            <p:nvPr/>
          </p:nvGrpSpPr>
          <p:grpSpPr bwMode="auto">
            <a:xfrm>
              <a:off x="3152" y="3158"/>
              <a:ext cx="227" cy="45"/>
              <a:chOff x="703" y="2886"/>
              <a:chExt cx="227" cy="45"/>
            </a:xfrm>
          </p:grpSpPr>
          <p:sp>
            <p:nvSpPr>
              <p:cNvPr id="189590" name="Rectangle 15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91" name="Rectangle 151"/>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22" name="Group 152"/>
            <p:cNvGrpSpPr>
              <a:grpSpLocks/>
            </p:cNvGrpSpPr>
            <p:nvPr/>
          </p:nvGrpSpPr>
          <p:grpSpPr bwMode="auto">
            <a:xfrm>
              <a:off x="2472" y="3430"/>
              <a:ext cx="227" cy="45"/>
              <a:chOff x="703" y="2886"/>
              <a:chExt cx="227" cy="45"/>
            </a:xfrm>
          </p:grpSpPr>
          <p:sp>
            <p:nvSpPr>
              <p:cNvPr id="189593" name="Rectangle 15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94" name="Rectangle 154"/>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3" name="Group 155"/>
            <p:cNvGrpSpPr>
              <a:grpSpLocks/>
            </p:cNvGrpSpPr>
            <p:nvPr/>
          </p:nvGrpSpPr>
          <p:grpSpPr bwMode="auto">
            <a:xfrm>
              <a:off x="3651" y="3612"/>
              <a:ext cx="227" cy="45"/>
              <a:chOff x="703" y="2886"/>
              <a:chExt cx="227" cy="45"/>
            </a:xfrm>
          </p:grpSpPr>
          <p:sp>
            <p:nvSpPr>
              <p:cNvPr id="189596" name="Rectangle 15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597" name="Rectangle 157"/>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4" name="Group 158"/>
            <p:cNvGrpSpPr>
              <a:grpSpLocks/>
            </p:cNvGrpSpPr>
            <p:nvPr/>
          </p:nvGrpSpPr>
          <p:grpSpPr bwMode="auto">
            <a:xfrm>
              <a:off x="2925" y="3430"/>
              <a:ext cx="227" cy="45"/>
              <a:chOff x="703" y="2886"/>
              <a:chExt cx="227" cy="45"/>
            </a:xfrm>
          </p:grpSpPr>
          <p:sp>
            <p:nvSpPr>
              <p:cNvPr id="189599" name="Rectangle 159"/>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0" name="Rectangle 160"/>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5" name="Group 161"/>
            <p:cNvGrpSpPr>
              <a:grpSpLocks/>
            </p:cNvGrpSpPr>
            <p:nvPr/>
          </p:nvGrpSpPr>
          <p:grpSpPr bwMode="auto">
            <a:xfrm>
              <a:off x="1338" y="3067"/>
              <a:ext cx="227" cy="45"/>
              <a:chOff x="703" y="2886"/>
              <a:chExt cx="227" cy="45"/>
            </a:xfrm>
          </p:grpSpPr>
          <p:sp>
            <p:nvSpPr>
              <p:cNvPr id="189602" name="Rectangle 162"/>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3" name="Rectangle 163"/>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6" name="Group 164"/>
            <p:cNvGrpSpPr>
              <a:grpSpLocks/>
            </p:cNvGrpSpPr>
            <p:nvPr/>
          </p:nvGrpSpPr>
          <p:grpSpPr bwMode="auto">
            <a:xfrm>
              <a:off x="1020" y="3022"/>
              <a:ext cx="227" cy="45"/>
              <a:chOff x="703" y="2886"/>
              <a:chExt cx="227" cy="45"/>
            </a:xfrm>
          </p:grpSpPr>
          <p:sp>
            <p:nvSpPr>
              <p:cNvPr id="189605" name="Rectangle 165"/>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6" name="Rectangle 166"/>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27" name="Group 167"/>
            <p:cNvGrpSpPr>
              <a:grpSpLocks/>
            </p:cNvGrpSpPr>
            <p:nvPr/>
          </p:nvGrpSpPr>
          <p:grpSpPr bwMode="auto">
            <a:xfrm>
              <a:off x="4468" y="3566"/>
              <a:ext cx="227" cy="45"/>
              <a:chOff x="703" y="2886"/>
              <a:chExt cx="227" cy="45"/>
            </a:xfrm>
          </p:grpSpPr>
          <p:sp>
            <p:nvSpPr>
              <p:cNvPr id="189608" name="Rectangle 16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09" name="Rectangle 169"/>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28" name="Group 170"/>
            <p:cNvGrpSpPr>
              <a:grpSpLocks/>
            </p:cNvGrpSpPr>
            <p:nvPr/>
          </p:nvGrpSpPr>
          <p:grpSpPr bwMode="auto">
            <a:xfrm>
              <a:off x="4967" y="3793"/>
              <a:ext cx="227" cy="45"/>
              <a:chOff x="703" y="2886"/>
              <a:chExt cx="227" cy="45"/>
            </a:xfrm>
          </p:grpSpPr>
          <p:sp>
            <p:nvSpPr>
              <p:cNvPr id="189611" name="Rectangle 17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12" name="Rectangle 172"/>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29" name="Group 173"/>
            <p:cNvGrpSpPr>
              <a:grpSpLocks/>
            </p:cNvGrpSpPr>
            <p:nvPr/>
          </p:nvGrpSpPr>
          <p:grpSpPr bwMode="auto">
            <a:xfrm>
              <a:off x="4740" y="3702"/>
              <a:ext cx="227" cy="45"/>
              <a:chOff x="703" y="2886"/>
              <a:chExt cx="227" cy="45"/>
            </a:xfrm>
          </p:grpSpPr>
          <p:sp>
            <p:nvSpPr>
              <p:cNvPr id="189614" name="Rectangle 17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15" name="Rectangle 175"/>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30" name="Group 176"/>
            <p:cNvGrpSpPr>
              <a:grpSpLocks/>
            </p:cNvGrpSpPr>
            <p:nvPr/>
          </p:nvGrpSpPr>
          <p:grpSpPr bwMode="auto">
            <a:xfrm>
              <a:off x="2744" y="3702"/>
              <a:ext cx="227" cy="45"/>
              <a:chOff x="703" y="2886"/>
              <a:chExt cx="227" cy="45"/>
            </a:xfrm>
          </p:grpSpPr>
          <p:sp>
            <p:nvSpPr>
              <p:cNvPr id="189617" name="Rectangle 17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89618" name="Rectangle 178"/>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89619" name="Line 179"/>
            <p:cNvSpPr>
              <a:spLocks noChangeShapeType="1"/>
            </p:cNvSpPr>
            <p:nvPr/>
          </p:nvSpPr>
          <p:spPr bwMode="auto">
            <a:xfrm flipV="1">
              <a:off x="2699" y="3748"/>
              <a:ext cx="45" cy="136"/>
            </a:xfrm>
            <a:prstGeom prst="line">
              <a:avLst/>
            </a:prstGeom>
            <a:noFill/>
            <a:ln w="9525">
              <a:solidFill>
                <a:schemeClr val="tx1"/>
              </a:solidFill>
              <a:round/>
              <a:headEnd/>
              <a:tailEnd type="arrow" w="med" len="med"/>
            </a:ln>
            <a:effectLst/>
          </p:spPr>
          <p:txBody>
            <a:bodyPr/>
            <a:lstStyle/>
            <a:p>
              <a:endParaRPr lang="ja-JP" altLang="en-US"/>
            </a:p>
          </p:txBody>
        </p:sp>
        <p:sp>
          <p:nvSpPr>
            <p:cNvPr id="189620" name="Line 180"/>
            <p:cNvSpPr>
              <a:spLocks noChangeShapeType="1"/>
            </p:cNvSpPr>
            <p:nvPr/>
          </p:nvSpPr>
          <p:spPr bwMode="auto">
            <a:xfrm flipH="1" flipV="1">
              <a:off x="2880" y="3748"/>
              <a:ext cx="45" cy="136"/>
            </a:xfrm>
            <a:prstGeom prst="line">
              <a:avLst/>
            </a:prstGeom>
            <a:noFill/>
            <a:ln w="9525">
              <a:solidFill>
                <a:schemeClr val="tx1"/>
              </a:solidFill>
              <a:round/>
              <a:headEnd/>
              <a:tailEnd type="arrow" w="med" len="med"/>
            </a:ln>
            <a:effectLst/>
          </p:spPr>
          <p:txBody>
            <a:bodyPr/>
            <a:lstStyle/>
            <a:p>
              <a:endParaRPr lang="ja-JP" altLang="en-US"/>
            </a:p>
          </p:txBody>
        </p:sp>
        <p:sp>
          <p:nvSpPr>
            <p:cNvPr id="189621" name="Text Box 181"/>
            <p:cNvSpPr txBox="1">
              <a:spLocks noChangeArrowheads="1"/>
            </p:cNvSpPr>
            <p:nvPr/>
          </p:nvSpPr>
          <p:spPr bwMode="auto">
            <a:xfrm>
              <a:off x="2472" y="3884"/>
              <a:ext cx="381" cy="173"/>
            </a:xfrm>
            <a:prstGeom prst="rect">
              <a:avLst/>
            </a:prstGeom>
            <a:noFill/>
            <a:ln w="9525">
              <a:noFill/>
              <a:miter lim="800000"/>
              <a:headEnd/>
              <a:tailEnd/>
            </a:ln>
            <a:effectLst/>
          </p:spPr>
          <p:txBody>
            <a:bodyPr wrap="none">
              <a:spAutoFit/>
            </a:bodyPr>
            <a:lstStyle/>
            <a:p>
              <a:r>
                <a:rPr lang="ja-JP" altLang="en-US" sz="1200"/>
                <a:t>ラベル</a:t>
              </a:r>
            </a:p>
          </p:txBody>
        </p:sp>
        <p:sp>
          <p:nvSpPr>
            <p:cNvPr id="189622" name="Text Box 182"/>
            <p:cNvSpPr txBox="1">
              <a:spLocks noChangeArrowheads="1"/>
            </p:cNvSpPr>
            <p:nvPr/>
          </p:nvSpPr>
          <p:spPr bwMode="auto">
            <a:xfrm>
              <a:off x="2835" y="3884"/>
              <a:ext cx="374" cy="173"/>
            </a:xfrm>
            <a:prstGeom prst="rect">
              <a:avLst/>
            </a:prstGeom>
            <a:noFill/>
            <a:ln w="9525">
              <a:noFill/>
              <a:miter lim="800000"/>
              <a:headEnd/>
              <a:tailEnd/>
            </a:ln>
            <a:effectLst/>
          </p:spPr>
          <p:txBody>
            <a:bodyPr wrap="none">
              <a:spAutoFit/>
            </a:bodyPr>
            <a:lstStyle/>
            <a:p>
              <a:r>
                <a:rPr lang="ja-JP" altLang="en-US" sz="1200"/>
                <a:t>データ</a:t>
              </a:r>
            </a:p>
          </p:txBody>
        </p:sp>
        <p:sp>
          <p:nvSpPr>
            <p:cNvPr id="189623" name="Line 183"/>
            <p:cNvSpPr>
              <a:spLocks noChangeShapeType="1"/>
            </p:cNvSpPr>
            <p:nvPr/>
          </p:nvSpPr>
          <p:spPr bwMode="auto">
            <a:xfrm>
              <a:off x="793" y="2840"/>
              <a:ext cx="635" cy="136"/>
            </a:xfrm>
            <a:prstGeom prst="line">
              <a:avLst/>
            </a:prstGeom>
            <a:noFill/>
            <a:ln w="9525">
              <a:solidFill>
                <a:schemeClr val="tx1"/>
              </a:solidFill>
              <a:round/>
              <a:headEnd/>
              <a:tailEnd type="arrow" w="med" len="med"/>
            </a:ln>
            <a:effectLst/>
          </p:spPr>
          <p:txBody>
            <a:bodyPr/>
            <a:lstStyle/>
            <a:p>
              <a:endParaRPr lang="ja-JP" alt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3656013" y="260350"/>
            <a:ext cx="1809750" cy="579438"/>
          </a:xfrm>
          <a:noFill/>
        </p:spPr>
        <p:txBody>
          <a:bodyPr wrap="none">
            <a:spAutoFit/>
          </a:bodyPr>
          <a:lstStyle/>
          <a:p>
            <a:r>
              <a:rPr lang="ja-JP" altLang="en-US" sz="3200"/>
              <a:t>回線交換</a:t>
            </a:r>
          </a:p>
        </p:txBody>
      </p:sp>
      <p:sp>
        <p:nvSpPr>
          <p:cNvPr id="191491" name="Text Box 3"/>
          <p:cNvSpPr txBox="1">
            <a:spLocks noChangeArrowheads="1"/>
          </p:cNvSpPr>
          <p:nvPr/>
        </p:nvSpPr>
        <p:spPr bwMode="auto">
          <a:xfrm>
            <a:off x="684213" y="981075"/>
            <a:ext cx="1555750" cy="366713"/>
          </a:xfrm>
          <a:prstGeom prst="rect">
            <a:avLst/>
          </a:prstGeom>
          <a:noFill/>
          <a:ln w="9525">
            <a:noFill/>
            <a:miter lim="800000"/>
            <a:headEnd/>
            <a:tailEnd/>
          </a:ln>
          <a:effectLst/>
        </p:spPr>
        <p:txBody>
          <a:bodyPr wrap="none">
            <a:spAutoFit/>
          </a:bodyPr>
          <a:lstStyle/>
          <a:p>
            <a:r>
              <a:rPr lang="ja-JP" altLang="en-US"/>
              <a:t>回線交換方式</a:t>
            </a:r>
          </a:p>
        </p:txBody>
      </p:sp>
      <p:sp>
        <p:nvSpPr>
          <p:cNvPr id="191495" name="Text Box 7"/>
          <p:cNvSpPr txBox="1">
            <a:spLocks noChangeArrowheads="1"/>
          </p:cNvSpPr>
          <p:nvPr/>
        </p:nvSpPr>
        <p:spPr bwMode="auto">
          <a:xfrm>
            <a:off x="1403350" y="1341438"/>
            <a:ext cx="6196013" cy="366712"/>
          </a:xfrm>
          <a:prstGeom prst="rect">
            <a:avLst/>
          </a:prstGeom>
          <a:noFill/>
          <a:ln w="9525">
            <a:noFill/>
            <a:miter lim="800000"/>
            <a:headEnd/>
            <a:tailEnd/>
          </a:ln>
          <a:effectLst/>
        </p:spPr>
        <p:txBody>
          <a:bodyPr wrap="none">
            <a:spAutoFit/>
          </a:bodyPr>
          <a:lstStyle/>
          <a:p>
            <a:r>
              <a:rPr lang="ja-JP" altLang="en-US"/>
              <a:t>予め送信者と受信者間で回線</a:t>
            </a:r>
            <a:r>
              <a:rPr lang="en-US" altLang="ja-JP"/>
              <a:t>(</a:t>
            </a:r>
            <a:r>
              <a:rPr lang="ja-JP" altLang="en-US"/>
              <a:t>コネクション</a:t>
            </a:r>
            <a:r>
              <a:rPr lang="en-US" altLang="ja-JP"/>
              <a:t>)</a:t>
            </a:r>
            <a:r>
              <a:rPr lang="ja-JP" altLang="en-US"/>
              <a:t>の設定・確保を行う</a:t>
            </a:r>
          </a:p>
        </p:txBody>
      </p:sp>
      <p:sp>
        <p:nvSpPr>
          <p:cNvPr id="191496" name="Text Box 8"/>
          <p:cNvSpPr txBox="1">
            <a:spLocks noChangeArrowheads="1"/>
          </p:cNvSpPr>
          <p:nvPr/>
        </p:nvSpPr>
        <p:spPr bwMode="auto">
          <a:xfrm>
            <a:off x="1403350" y="1700213"/>
            <a:ext cx="3397250" cy="366712"/>
          </a:xfrm>
          <a:prstGeom prst="rect">
            <a:avLst/>
          </a:prstGeom>
          <a:noFill/>
          <a:ln w="9525">
            <a:noFill/>
            <a:miter lim="800000"/>
            <a:headEnd/>
            <a:tailEnd/>
          </a:ln>
          <a:effectLst/>
        </p:spPr>
        <p:txBody>
          <a:bodyPr wrap="none">
            <a:spAutoFit/>
          </a:bodyPr>
          <a:lstStyle/>
          <a:p>
            <a:r>
              <a:rPr lang="ja-JP" altLang="en-US"/>
              <a:t>データを送る前に制御信号を送る</a:t>
            </a:r>
          </a:p>
        </p:txBody>
      </p:sp>
      <p:grpSp>
        <p:nvGrpSpPr>
          <p:cNvPr id="2" name="Group 40"/>
          <p:cNvGrpSpPr>
            <a:grpSpLocks/>
          </p:cNvGrpSpPr>
          <p:nvPr/>
        </p:nvGrpSpPr>
        <p:grpSpPr bwMode="auto">
          <a:xfrm>
            <a:off x="825500" y="2132013"/>
            <a:ext cx="7554913" cy="4616450"/>
            <a:chOff x="520" y="1343"/>
            <a:chExt cx="4759" cy="2908"/>
          </a:xfrm>
        </p:grpSpPr>
        <p:sp>
          <p:nvSpPr>
            <p:cNvPr id="191498" name="AutoShape 10"/>
            <p:cNvSpPr>
              <a:spLocks noChangeArrowheads="1"/>
            </p:cNvSpPr>
            <p:nvPr/>
          </p:nvSpPr>
          <p:spPr bwMode="auto">
            <a:xfrm>
              <a:off x="2244" y="1570"/>
              <a:ext cx="363" cy="272"/>
            </a:xfrm>
            <a:prstGeom prst="can">
              <a:avLst>
                <a:gd name="adj" fmla="val 25000"/>
              </a:avLst>
            </a:prstGeom>
            <a:solidFill>
              <a:srgbClr val="969696"/>
            </a:solidFill>
            <a:ln w="9525">
              <a:solidFill>
                <a:schemeClr val="tx1"/>
              </a:solidFill>
              <a:round/>
              <a:headEnd/>
              <a:tailEnd/>
            </a:ln>
            <a:effectLst/>
          </p:spPr>
          <p:txBody>
            <a:bodyPr wrap="none" anchor="ctr"/>
            <a:lstStyle/>
            <a:p>
              <a:endParaRPr lang="ja-JP" altLang="en-US"/>
            </a:p>
          </p:txBody>
        </p:sp>
        <p:sp>
          <p:nvSpPr>
            <p:cNvPr id="191499" name="AutoShape 11"/>
            <p:cNvSpPr>
              <a:spLocks noChangeArrowheads="1"/>
            </p:cNvSpPr>
            <p:nvPr/>
          </p:nvSpPr>
          <p:spPr bwMode="auto">
            <a:xfrm>
              <a:off x="3605" y="1570"/>
              <a:ext cx="363" cy="272"/>
            </a:xfrm>
            <a:prstGeom prst="can">
              <a:avLst>
                <a:gd name="adj" fmla="val 25000"/>
              </a:avLst>
            </a:prstGeom>
            <a:solidFill>
              <a:srgbClr val="969696"/>
            </a:solidFill>
            <a:ln w="9525">
              <a:solidFill>
                <a:schemeClr val="tx1"/>
              </a:solidFill>
              <a:round/>
              <a:headEnd/>
              <a:tailEnd/>
            </a:ln>
            <a:effectLst/>
          </p:spPr>
          <p:txBody>
            <a:bodyPr wrap="none" anchor="ctr"/>
            <a:lstStyle/>
            <a:p>
              <a:endParaRPr lang="ja-JP" altLang="en-US"/>
            </a:p>
          </p:txBody>
        </p:sp>
        <p:sp>
          <p:nvSpPr>
            <p:cNvPr id="191500" name="Text Box 12"/>
            <p:cNvSpPr txBox="1">
              <a:spLocks noChangeArrowheads="1"/>
            </p:cNvSpPr>
            <p:nvPr/>
          </p:nvSpPr>
          <p:spPr bwMode="auto">
            <a:xfrm>
              <a:off x="2199" y="1343"/>
              <a:ext cx="458" cy="231"/>
            </a:xfrm>
            <a:prstGeom prst="rect">
              <a:avLst/>
            </a:prstGeom>
            <a:noFill/>
            <a:ln w="9525">
              <a:noFill/>
              <a:miter lim="800000"/>
              <a:headEnd/>
              <a:tailEnd/>
            </a:ln>
            <a:effectLst/>
          </p:spPr>
          <p:txBody>
            <a:bodyPr wrap="none">
              <a:spAutoFit/>
            </a:bodyPr>
            <a:lstStyle/>
            <a:p>
              <a:r>
                <a:rPr lang="ja-JP" altLang="en-US"/>
                <a:t>ノード</a:t>
              </a:r>
            </a:p>
          </p:txBody>
        </p:sp>
        <p:sp>
          <p:nvSpPr>
            <p:cNvPr id="191501" name="Text Box 13"/>
            <p:cNvSpPr txBox="1">
              <a:spLocks noChangeArrowheads="1"/>
            </p:cNvSpPr>
            <p:nvPr/>
          </p:nvSpPr>
          <p:spPr bwMode="auto">
            <a:xfrm>
              <a:off x="3560" y="1343"/>
              <a:ext cx="458" cy="231"/>
            </a:xfrm>
            <a:prstGeom prst="rect">
              <a:avLst/>
            </a:prstGeom>
            <a:noFill/>
            <a:ln w="9525">
              <a:noFill/>
              <a:miter lim="800000"/>
              <a:headEnd/>
              <a:tailEnd/>
            </a:ln>
            <a:effectLst/>
          </p:spPr>
          <p:txBody>
            <a:bodyPr wrap="none">
              <a:spAutoFit/>
            </a:bodyPr>
            <a:lstStyle/>
            <a:p>
              <a:r>
                <a:rPr lang="ja-JP" altLang="en-US"/>
                <a:t>ノード</a:t>
              </a:r>
            </a:p>
          </p:txBody>
        </p:sp>
        <p:sp>
          <p:nvSpPr>
            <p:cNvPr id="191502" name="AutoShape 14"/>
            <p:cNvSpPr>
              <a:spLocks noChangeArrowheads="1"/>
            </p:cNvSpPr>
            <p:nvPr/>
          </p:nvSpPr>
          <p:spPr bwMode="auto">
            <a:xfrm rot="-5400000">
              <a:off x="2448" y="1548"/>
              <a:ext cx="1315" cy="3628"/>
            </a:xfrm>
            <a:prstGeom prst="parallelogram">
              <a:avLst>
                <a:gd name="adj" fmla="val 18856"/>
              </a:avLst>
            </a:prstGeom>
            <a:solidFill>
              <a:srgbClr val="CCFFFF"/>
            </a:solidFill>
            <a:ln w="19050">
              <a:solidFill>
                <a:schemeClr val="tx1"/>
              </a:solidFill>
              <a:miter lim="800000"/>
              <a:headEnd/>
              <a:tailEnd/>
            </a:ln>
            <a:effectLst/>
          </p:spPr>
          <p:txBody>
            <a:bodyPr vert="eaVert" wrap="none" anchor="ctr"/>
            <a:lstStyle/>
            <a:p>
              <a:pPr algn="ctr"/>
              <a:endParaRPr lang="ja-JP" altLang="ja-JP"/>
            </a:p>
          </p:txBody>
        </p:sp>
        <p:sp>
          <p:nvSpPr>
            <p:cNvPr id="191503" name="Line 15"/>
            <p:cNvSpPr>
              <a:spLocks noChangeShapeType="1"/>
            </p:cNvSpPr>
            <p:nvPr/>
          </p:nvSpPr>
          <p:spPr bwMode="auto">
            <a:xfrm>
              <a:off x="2426" y="1888"/>
              <a:ext cx="0" cy="2177"/>
            </a:xfrm>
            <a:prstGeom prst="line">
              <a:avLst/>
            </a:prstGeom>
            <a:noFill/>
            <a:ln w="9525">
              <a:solidFill>
                <a:schemeClr val="tx1"/>
              </a:solidFill>
              <a:round/>
              <a:headEnd/>
              <a:tailEnd/>
            </a:ln>
            <a:effectLst/>
          </p:spPr>
          <p:txBody>
            <a:bodyPr/>
            <a:lstStyle/>
            <a:p>
              <a:endParaRPr lang="ja-JP" altLang="en-US"/>
            </a:p>
          </p:txBody>
        </p:sp>
        <p:sp>
          <p:nvSpPr>
            <p:cNvPr id="191504" name="Line 16"/>
            <p:cNvSpPr>
              <a:spLocks noChangeShapeType="1"/>
            </p:cNvSpPr>
            <p:nvPr/>
          </p:nvSpPr>
          <p:spPr bwMode="auto">
            <a:xfrm>
              <a:off x="3786" y="1888"/>
              <a:ext cx="0" cy="2177"/>
            </a:xfrm>
            <a:prstGeom prst="line">
              <a:avLst/>
            </a:prstGeom>
            <a:noFill/>
            <a:ln w="9525">
              <a:solidFill>
                <a:schemeClr val="tx1"/>
              </a:solidFill>
              <a:round/>
              <a:headEnd/>
              <a:tailEnd/>
            </a:ln>
            <a:effectLst/>
          </p:spPr>
          <p:txBody>
            <a:bodyPr/>
            <a:lstStyle/>
            <a:p>
              <a:endParaRPr lang="ja-JP" altLang="en-US"/>
            </a:p>
          </p:txBody>
        </p:sp>
        <p:sp>
          <p:nvSpPr>
            <p:cNvPr id="191505" name="Line 17"/>
            <p:cNvSpPr>
              <a:spLocks noChangeShapeType="1"/>
            </p:cNvSpPr>
            <p:nvPr/>
          </p:nvSpPr>
          <p:spPr bwMode="auto">
            <a:xfrm>
              <a:off x="1292" y="1888"/>
              <a:ext cx="0" cy="2177"/>
            </a:xfrm>
            <a:prstGeom prst="line">
              <a:avLst/>
            </a:prstGeom>
            <a:noFill/>
            <a:ln w="9525">
              <a:solidFill>
                <a:schemeClr val="tx1"/>
              </a:solidFill>
              <a:round/>
              <a:headEnd/>
              <a:tailEnd type="arrow" w="med" len="med"/>
            </a:ln>
            <a:effectLst/>
          </p:spPr>
          <p:txBody>
            <a:bodyPr/>
            <a:lstStyle/>
            <a:p>
              <a:endParaRPr lang="ja-JP" altLang="en-US"/>
            </a:p>
          </p:txBody>
        </p:sp>
        <p:sp>
          <p:nvSpPr>
            <p:cNvPr id="191506" name="Line 18"/>
            <p:cNvSpPr>
              <a:spLocks noChangeShapeType="1"/>
            </p:cNvSpPr>
            <p:nvPr/>
          </p:nvSpPr>
          <p:spPr bwMode="auto">
            <a:xfrm>
              <a:off x="4920" y="1888"/>
              <a:ext cx="0" cy="2177"/>
            </a:xfrm>
            <a:prstGeom prst="line">
              <a:avLst/>
            </a:prstGeom>
            <a:noFill/>
            <a:ln w="9525">
              <a:solidFill>
                <a:schemeClr val="tx1"/>
              </a:solidFill>
              <a:round/>
              <a:headEnd/>
              <a:tailEnd/>
            </a:ln>
            <a:effectLst/>
          </p:spPr>
          <p:txBody>
            <a:bodyPr/>
            <a:lstStyle/>
            <a:p>
              <a:endParaRPr lang="ja-JP" altLang="en-US"/>
            </a:p>
          </p:txBody>
        </p:sp>
        <p:sp>
          <p:nvSpPr>
            <p:cNvPr id="191507" name="Line 19"/>
            <p:cNvSpPr>
              <a:spLocks noChangeShapeType="1"/>
            </p:cNvSpPr>
            <p:nvPr/>
          </p:nvSpPr>
          <p:spPr bwMode="auto">
            <a:xfrm>
              <a:off x="1292" y="1934"/>
              <a:ext cx="1134" cy="91"/>
            </a:xfrm>
            <a:prstGeom prst="line">
              <a:avLst/>
            </a:prstGeom>
            <a:noFill/>
            <a:ln w="19050">
              <a:solidFill>
                <a:schemeClr val="tx1"/>
              </a:solidFill>
              <a:round/>
              <a:headEnd/>
              <a:tailEnd type="triangle" w="med" len="med"/>
            </a:ln>
            <a:effectLst/>
          </p:spPr>
          <p:txBody>
            <a:bodyPr/>
            <a:lstStyle/>
            <a:p>
              <a:endParaRPr lang="ja-JP" altLang="en-US"/>
            </a:p>
          </p:txBody>
        </p:sp>
        <p:sp>
          <p:nvSpPr>
            <p:cNvPr id="191508" name="Line 20"/>
            <p:cNvSpPr>
              <a:spLocks noChangeShapeType="1"/>
            </p:cNvSpPr>
            <p:nvPr/>
          </p:nvSpPr>
          <p:spPr bwMode="auto">
            <a:xfrm>
              <a:off x="2426" y="2115"/>
              <a:ext cx="1360" cy="91"/>
            </a:xfrm>
            <a:prstGeom prst="line">
              <a:avLst/>
            </a:prstGeom>
            <a:noFill/>
            <a:ln w="19050">
              <a:solidFill>
                <a:schemeClr val="tx1"/>
              </a:solidFill>
              <a:round/>
              <a:headEnd/>
              <a:tailEnd type="triangle" w="med" len="med"/>
            </a:ln>
            <a:effectLst/>
          </p:spPr>
          <p:txBody>
            <a:bodyPr/>
            <a:lstStyle/>
            <a:p>
              <a:endParaRPr lang="ja-JP" altLang="en-US"/>
            </a:p>
          </p:txBody>
        </p:sp>
        <p:sp>
          <p:nvSpPr>
            <p:cNvPr id="191509" name="Line 21"/>
            <p:cNvSpPr>
              <a:spLocks noChangeShapeType="1"/>
            </p:cNvSpPr>
            <p:nvPr/>
          </p:nvSpPr>
          <p:spPr bwMode="auto">
            <a:xfrm>
              <a:off x="3786" y="2297"/>
              <a:ext cx="1134" cy="91"/>
            </a:xfrm>
            <a:prstGeom prst="line">
              <a:avLst/>
            </a:prstGeom>
            <a:noFill/>
            <a:ln w="19050">
              <a:solidFill>
                <a:schemeClr val="tx1"/>
              </a:solidFill>
              <a:round/>
              <a:headEnd/>
              <a:tailEnd type="triangle" w="med" len="med"/>
            </a:ln>
            <a:effectLst/>
          </p:spPr>
          <p:txBody>
            <a:bodyPr/>
            <a:lstStyle/>
            <a:p>
              <a:endParaRPr lang="ja-JP" altLang="en-US"/>
            </a:p>
          </p:txBody>
        </p:sp>
        <p:sp>
          <p:nvSpPr>
            <p:cNvPr id="191510" name="Line 22"/>
            <p:cNvSpPr>
              <a:spLocks noChangeShapeType="1"/>
            </p:cNvSpPr>
            <p:nvPr/>
          </p:nvSpPr>
          <p:spPr bwMode="auto">
            <a:xfrm flipH="1">
              <a:off x="1292" y="2433"/>
              <a:ext cx="3628" cy="227"/>
            </a:xfrm>
            <a:prstGeom prst="line">
              <a:avLst/>
            </a:prstGeom>
            <a:noFill/>
            <a:ln w="19050">
              <a:solidFill>
                <a:schemeClr val="tx1"/>
              </a:solidFill>
              <a:round/>
              <a:headEnd/>
              <a:tailEnd type="triangle" w="med" len="med"/>
            </a:ln>
            <a:effectLst/>
          </p:spPr>
          <p:txBody>
            <a:bodyPr/>
            <a:lstStyle/>
            <a:p>
              <a:endParaRPr lang="ja-JP" altLang="en-US"/>
            </a:p>
          </p:txBody>
        </p:sp>
        <p:sp>
          <p:nvSpPr>
            <p:cNvPr id="191512" name="Text Box 24"/>
            <p:cNvSpPr txBox="1">
              <a:spLocks noChangeArrowheads="1"/>
            </p:cNvSpPr>
            <p:nvPr/>
          </p:nvSpPr>
          <p:spPr bwMode="auto">
            <a:xfrm>
              <a:off x="2698" y="3203"/>
              <a:ext cx="790" cy="231"/>
            </a:xfrm>
            <a:prstGeom prst="rect">
              <a:avLst/>
            </a:prstGeom>
            <a:noFill/>
            <a:ln w="9525">
              <a:noFill/>
              <a:miter lim="800000"/>
              <a:headEnd/>
              <a:tailEnd/>
            </a:ln>
            <a:effectLst/>
          </p:spPr>
          <p:txBody>
            <a:bodyPr wrap="none">
              <a:spAutoFit/>
            </a:bodyPr>
            <a:lstStyle/>
            <a:p>
              <a:r>
                <a:rPr lang="ja-JP" altLang="en-US"/>
                <a:t>データ転送</a:t>
              </a:r>
            </a:p>
          </p:txBody>
        </p:sp>
        <p:sp>
          <p:nvSpPr>
            <p:cNvPr id="191513" name="Line 25"/>
            <p:cNvSpPr>
              <a:spLocks noChangeShapeType="1"/>
            </p:cNvSpPr>
            <p:nvPr/>
          </p:nvSpPr>
          <p:spPr bwMode="auto">
            <a:xfrm>
              <a:off x="1246" y="1933"/>
              <a:ext cx="0" cy="726"/>
            </a:xfrm>
            <a:prstGeom prst="line">
              <a:avLst/>
            </a:prstGeom>
            <a:noFill/>
            <a:ln w="9525">
              <a:solidFill>
                <a:schemeClr val="tx1"/>
              </a:solidFill>
              <a:round/>
              <a:headEnd type="arrow" w="med" len="med"/>
              <a:tailEnd type="arrow" w="med" len="med"/>
            </a:ln>
            <a:effectLst/>
          </p:spPr>
          <p:txBody>
            <a:bodyPr/>
            <a:lstStyle/>
            <a:p>
              <a:endParaRPr lang="ja-JP" altLang="en-US"/>
            </a:p>
          </p:txBody>
        </p:sp>
        <p:sp>
          <p:nvSpPr>
            <p:cNvPr id="191514" name="Text Box 26"/>
            <p:cNvSpPr txBox="1">
              <a:spLocks noChangeArrowheads="1"/>
            </p:cNvSpPr>
            <p:nvPr/>
          </p:nvSpPr>
          <p:spPr bwMode="auto">
            <a:xfrm>
              <a:off x="520" y="2115"/>
              <a:ext cx="726" cy="404"/>
            </a:xfrm>
            <a:prstGeom prst="rect">
              <a:avLst/>
            </a:prstGeom>
            <a:noFill/>
            <a:ln w="9525">
              <a:noFill/>
              <a:miter lim="800000"/>
              <a:headEnd/>
              <a:tailEnd/>
            </a:ln>
            <a:effectLst/>
          </p:spPr>
          <p:txBody>
            <a:bodyPr>
              <a:spAutoFit/>
            </a:bodyPr>
            <a:lstStyle/>
            <a:p>
              <a:r>
                <a:rPr lang="ja-JP" altLang="en-US"/>
                <a:t>回線予約設定時間</a:t>
              </a:r>
            </a:p>
          </p:txBody>
        </p:sp>
        <p:sp>
          <p:nvSpPr>
            <p:cNvPr id="191515" name="AutoShape 27"/>
            <p:cNvSpPr>
              <a:spLocks noChangeArrowheads="1"/>
            </p:cNvSpPr>
            <p:nvPr/>
          </p:nvSpPr>
          <p:spPr bwMode="auto">
            <a:xfrm>
              <a:off x="1110" y="1570"/>
              <a:ext cx="363" cy="272"/>
            </a:xfrm>
            <a:prstGeom prst="cube">
              <a:avLst>
                <a:gd name="adj" fmla="val 25000"/>
              </a:avLst>
            </a:prstGeom>
            <a:solidFill>
              <a:srgbClr val="969696"/>
            </a:solidFill>
            <a:ln w="9525">
              <a:solidFill>
                <a:schemeClr val="tx1"/>
              </a:solidFill>
              <a:miter lim="800000"/>
              <a:headEnd/>
              <a:tailEnd/>
            </a:ln>
            <a:effectLst/>
          </p:spPr>
          <p:txBody>
            <a:bodyPr wrap="none" anchor="ctr"/>
            <a:lstStyle/>
            <a:p>
              <a:endParaRPr lang="ja-JP" altLang="en-US"/>
            </a:p>
          </p:txBody>
        </p:sp>
        <p:sp>
          <p:nvSpPr>
            <p:cNvPr id="191516" name="Text Box 28"/>
            <p:cNvSpPr txBox="1">
              <a:spLocks noChangeArrowheads="1"/>
            </p:cNvSpPr>
            <p:nvPr/>
          </p:nvSpPr>
          <p:spPr bwMode="auto">
            <a:xfrm>
              <a:off x="929" y="1344"/>
              <a:ext cx="692" cy="231"/>
            </a:xfrm>
            <a:prstGeom prst="rect">
              <a:avLst/>
            </a:prstGeom>
            <a:noFill/>
            <a:ln w="9525">
              <a:noFill/>
              <a:miter lim="800000"/>
              <a:headEnd/>
              <a:tailEnd/>
            </a:ln>
            <a:effectLst/>
          </p:spPr>
          <p:txBody>
            <a:bodyPr wrap="none">
              <a:spAutoFit/>
            </a:bodyPr>
            <a:lstStyle/>
            <a:p>
              <a:r>
                <a:rPr lang="ja-JP" altLang="en-US"/>
                <a:t>送信端末</a:t>
              </a:r>
            </a:p>
          </p:txBody>
        </p:sp>
        <p:sp>
          <p:nvSpPr>
            <p:cNvPr id="191517" name="AutoShape 29"/>
            <p:cNvSpPr>
              <a:spLocks noChangeArrowheads="1"/>
            </p:cNvSpPr>
            <p:nvPr/>
          </p:nvSpPr>
          <p:spPr bwMode="auto">
            <a:xfrm>
              <a:off x="4739" y="1570"/>
              <a:ext cx="363" cy="272"/>
            </a:xfrm>
            <a:prstGeom prst="cube">
              <a:avLst>
                <a:gd name="adj" fmla="val 25000"/>
              </a:avLst>
            </a:prstGeom>
            <a:solidFill>
              <a:srgbClr val="969696"/>
            </a:solidFill>
            <a:ln w="9525">
              <a:solidFill>
                <a:schemeClr val="tx1"/>
              </a:solidFill>
              <a:miter lim="800000"/>
              <a:headEnd/>
              <a:tailEnd/>
            </a:ln>
            <a:effectLst/>
          </p:spPr>
          <p:txBody>
            <a:bodyPr wrap="none" anchor="ctr"/>
            <a:lstStyle/>
            <a:p>
              <a:endParaRPr lang="ja-JP" altLang="en-US"/>
            </a:p>
          </p:txBody>
        </p:sp>
        <p:sp>
          <p:nvSpPr>
            <p:cNvPr id="191518" name="Text Box 30"/>
            <p:cNvSpPr txBox="1">
              <a:spLocks noChangeArrowheads="1"/>
            </p:cNvSpPr>
            <p:nvPr/>
          </p:nvSpPr>
          <p:spPr bwMode="auto">
            <a:xfrm>
              <a:off x="4558" y="1344"/>
              <a:ext cx="692" cy="231"/>
            </a:xfrm>
            <a:prstGeom prst="rect">
              <a:avLst/>
            </a:prstGeom>
            <a:noFill/>
            <a:ln w="9525">
              <a:noFill/>
              <a:miter lim="800000"/>
              <a:headEnd/>
              <a:tailEnd/>
            </a:ln>
            <a:effectLst/>
          </p:spPr>
          <p:txBody>
            <a:bodyPr wrap="none">
              <a:spAutoFit/>
            </a:bodyPr>
            <a:lstStyle/>
            <a:p>
              <a:r>
                <a:rPr lang="ja-JP" altLang="en-US"/>
                <a:t>受信端末</a:t>
              </a:r>
            </a:p>
          </p:txBody>
        </p:sp>
        <p:sp>
          <p:nvSpPr>
            <p:cNvPr id="191519" name="Text Box 31"/>
            <p:cNvSpPr txBox="1">
              <a:spLocks noChangeArrowheads="1"/>
            </p:cNvSpPr>
            <p:nvPr/>
          </p:nvSpPr>
          <p:spPr bwMode="auto">
            <a:xfrm>
              <a:off x="1654" y="1752"/>
              <a:ext cx="404" cy="231"/>
            </a:xfrm>
            <a:prstGeom prst="rect">
              <a:avLst/>
            </a:prstGeom>
            <a:noFill/>
            <a:ln w="9525">
              <a:noFill/>
              <a:miter lim="800000"/>
              <a:headEnd/>
              <a:tailEnd/>
            </a:ln>
            <a:effectLst/>
          </p:spPr>
          <p:txBody>
            <a:bodyPr wrap="none">
              <a:spAutoFit/>
            </a:bodyPr>
            <a:lstStyle/>
            <a:p>
              <a:r>
                <a:rPr lang="ja-JP" altLang="en-US"/>
                <a:t>予約</a:t>
              </a:r>
            </a:p>
          </p:txBody>
        </p:sp>
        <p:sp>
          <p:nvSpPr>
            <p:cNvPr id="191520" name="Text Box 32"/>
            <p:cNvSpPr txBox="1">
              <a:spLocks noChangeArrowheads="1"/>
            </p:cNvSpPr>
            <p:nvPr/>
          </p:nvSpPr>
          <p:spPr bwMode="auto">
            <a:xfrm>
              <a:off x="2063" y="1979"/>
              <a:ext cx="404" cy="231"/>
            </a:xfrm>
            <a:prstGeom prst="rect">
              <a:avLst/>
            </a:prstGeom>
            <a:noFill/>
            <a:ln w="9525">
              <a:noFill/>
              <a:miter lim="800000"/>
              <a:headEnd/>
              <a:tailEnd/>
            </a:ln>
            <a:effectLst/>
          </p:spPr>
          <p:txBody>
            <a:bodyPr wrap="none">
              <a:spAutoFit/>
            </a:bodyPr>
            <a:lstStyle/>
            <a:p>
              <a:r>
                <a:rPr lang="ja-JP" altLang="en-US"/>
                <a:t>設定</a:t>
              </a:r>
            </a:p>
          </p:txBody>
        </p:sp>
        <p:sp>
          <p:nvSpPr>
            <p:cNvPr id="191521" name="Text Box 33"/>
            <p:cNvSpPr txBox="1">
              <a:spLocks noChangeArrowheads="1"/>
            </p:cNvSpPr>
            <p:nvPr/>
          </p:nvSpPr>
          <p:spPr bwMode="auto">
            <a:xfrm>
              <a:off x="2879" y="1933"/>
              <a:ext cx="404" cy="231"/>
            </a:xfrm>
            <a:prstGeom prst="rect">
              <a:avLst/>
            </a:prstGeom>
            <a:noFill/>
            <a:ln w="9525">
              <a:noFill/>
              <a:miter lim="800000"/>
              <a:headEnd/>
              <a:tailEnd/>
            </a:ln>
            <a:effectLst/>
          </p:spPr>
          <p:txBody>
            <a:bodyPr wrap="none">
              <a:spAutoFit/>
            </a:bodyPr>
            <a:lstStyle/>
            <a:p>
              <a:r>
                <a:rPr lang="ja-JP" altLang="en-US"/>
                <a:t>予約</a:t>
              </a:r>
            </a:p>
          </p:txBody>
        </p:sp>
        <p:sp>
          <p:nvSpPr>
            <p:cNvPr id="191522" name="Text Box 34"/>
            <p:cNvSpPr txBox="1">
              <a:spLocks noChangeArrowheads="1"/>
            </p:cNvSpPr>
            <p:nvPr/>
          </p:nvSpPr>
          <p:spPr bwMode="auto">
            <a:xfrm>
              <a:off x="4195" y="2115"/>
              <a:ext cx="404" cy="231"/>
            </a:xfrm>
            <a:prstGeom prst="rect">
              <a:avLst/>
            </a:prstGeom>
            <a:noFill/>
            <a:ln w="9525">
              <a:noFill/>
              <a:miter lim="800000"/>
              <a:headEnd/>
              <a:tailEnd/>
            </a:ln>
            <a:effectLst/>
          </p:spPr>
          <p:txBody>
            <a:bodyPr wrap="none">
              <a:spAutoFit/>
            </a:bodyPr>
            <a:lstStyle/>
            <a:p>
              <a:r>
                <a:rPr lang="ja-JP" altLang="en-US"/>
                <a:t>予約</a:t>
              </a:r>
            </a:p>
          </p:txBody>
        </p:sp>
        <p:sp>
          <p:nvSpPr>
            <p:cNvPr id="191523" name="Text Box 35"/>
            <p:cNvSpPr txBox="1">
              <a:spLocks noChangeArrowheads="1"/>
            </p:cNvSpPr>
            <p:nvPr/>
          </p:nvSpPr>
          <p:spPr bwMode="auto">
            <a:xfrm>
              <a:off x="3424" y="2160"/>
              <a:ext cx="404" cy="231"/>
            </a:xfrm>
            <a:prstGeom prst="rect">
              <a:avLst/>
            </a:prstGeom>
            <a:noFill/>
            <a:ln w="9525">
              <a:noFill/>
              <a:miter lim="800000"/>
              <a:headEnd/>
              <a:tailEnd/>
            </a:ln>
            <a:effectLst/>
          </p:spPr>
          <p:txBody>
            <a:bodyPr wrap="none">
              <a:spAutoFit/>
            </a:bodyPr>
            <a:lstStyle/>
            <a:p>
              <a:r>
                <a:rPr lang="ja-JP" altLang="en-US"/>
                <a:t>設定</a:t>
              </a:r>
            </a:p>
          </p:txBody>
        </p:sp>
        <p:sp>
          <p:nvSpPr>
            <p:cNvPr id="191524" name="Text Box 36"/>
            <p:cNvSpPr txBox="1">
              <a:spLocks noChangeArrowheads="1"/>
            </p:cNvSpPr>
            <p:nvPr/>
          </p:nvSpPr>
          <p:spPr bwMode="auto">
            <a:xfrm>
              <a:off x="4875" y="2296"/>
              <a:ext cx="404" cy="231"/>
            </a:xfrm>
            <a:prstGeom prst="rect">
              <a:avLst/>
            </a:prstGeom>
            <a:noFill/>
            <a:ln w="9525">
              <a:noFill/>
              <a:miter lim="800000"/>
              <a:headEnd/>
              <a:tailEnd/>
            </a:ln>
            <a:effectLst/>
          </p:spPr>
          <p:txBody>
            <a:bodyPr wrap="none">
              <a:spAutoFit/>
            </a:bodyPr>
            <a:lstStyle/>
            <a:p>
              <a:r>
                <a:rPr lang="ja-JP" altLang="en-US"/>
                <a:t>設定</a:t>
              </a:r>
            </a:p>
          </p:txBody>
        </p:sp>
        <p:sp>
          <p:nvSpPr>
            <p:cNvPr id="191525" name="Line 37"/>
            <p:cNvSpPr>
              <a:spLocks noChangeShapeType="1"/>
            </p:cNvSpPr>
            <p:nvPr/>
          </p:nvSpPr>
          <p:spPr bwMode="auto">
            <a:xfrm>
              <a:off x="1246" y="2704"/>
              <a:ext cx="0" cy="1089"/>
            </a:xfrm>
            <a:prstGeom prst="line">
              <a:avLst/>
            </a:prstGeom>
            <a:noFill/>
            <a:ln w="9525">
              <a:solidFill>
                <a:schemeClr val="tx1"/>
              </a:solidFill>
              <a:round/>
              <a:headEnd type="arrow" w="med" len="med"/>
              <a:tailEnd type="arrow" w="med" len="med"/>
            </a:ln>
            <a:effectLst/>
          </p:spPr>
          <p:txBody>
            <a:bodyPr/>
            <a:lstStyle/>
            <a:p>
              <a:endParaRPr lang="ja-JP" altLang="en-US"/>
            </a:p>
          </p:txBody>
        </p:sp>
        <p:sp>
          <p:nvSpPr>
            <p:cNvPr id="191526" name="Text Box 38"/>
            <p:cNvSpPr txBox="1">
              <a:spLocks noChangeArrowheads="1"/>
            </p:cNvSpPr>
            <p:nvPr/>
          </p:nvSpPr>
          <p:spPr bwMode="auto">
            <a:xfrm>
              <a:off x="566" y="3022"/>
              <a:ext cx="680" cy="404"/>
            </a:xfrm>
            <a:prstGeom prst="rect">
              <a:avLst/>
            </a:prstGeom>
            <a:noFill/>
            <a:ln w="9525">
              <a:noFill/>
              <a:miter lim="800000"/>
              <a:headEnd/>
              <a:tailEnd/>
            </a:ln>
            <a:effectLst/>
          </p:spPr>
          <p:txBody>
            <a:bodyPr>
              <a:spAutoFit/>
            </a:bodyPr>
            <a:lstStyle/>
            <a:p>
              <a:r>
                <a:rPr lang="ja-JP" altLang="en-US"/>
                <a:t>データ転送時間</a:t>
              </a:r>
            </a:p>
          </p:txBody>
        </p:sp>
        <p:sp>
          <p:nvSpPr>
            <p:cNvPr id="191527" name="Text Box 39"/>
            <p:cNvSpPr txBox="1">
              <a:spLocks noChangeArrowheads="1"/>
            </p:cNvSpPr>
            <p:nvPr/>
          </p:nvSpPr>
          <p:spPr bwMode="auto">
            <a:xfrm>
              <a:off x="1202" y="4020"/>
              <a:ext cx="156" cy="231"/>
            </a:xfrm>
            <a:prstGeom prst="rect">
              <a:avLst/>
            </a:prstGeom>
            <a:noFill/>
            <a:ln w="9525">
              <a:noFill/>
              <a:miter lim="800000"/>
              <a:headEnd/>
              <a:tailEnd/>
            </a:ln>
            <a:effectLst/>
          </p:spPr>
          <p:txBody>
            <a:bodyPr wrap="none">
              <a:spAutoFit/>
            </a:bodyPr>
            <a:lstStyle/>
            <a:p>
              <a:r>
                <a:rPr lang="en-US" altLang="ja-JP" i="1">
                  <a:latin typeface="Times New Roman" pitchFamily="18" charset="0"/>
                </a:rPr>
                <a:t>t</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idx="4294967295"/>
          </p:nvPr>
        </p:nvSpPr>
        <p:spPr>
          <a:xfrm>
            <a:off x="3656013" y="260350"/>
            <a:ext cx="1809750" cy="579438"/>
          </a:xfrm>
          <a:noFill/>
        </p:spPr>
        <p:txBody>
          <a:bodyPr wrap="none">
            <a:spAutoFit/>
          </a:bodyPr>
          <a:lstStyle/>
          <a:p>
            <a:r>
              <a:rPr lang="ja-JP" altLang="en-US" sz="3200"/>
              <a:t>回線交換</a:t>
            </a:r>
          </a:p>
        </p:txBody>
      </p:sp>
      <p:sp>
        <p:nvSpPr>
          <p:cNvPr id="214020" name="Text Box 4"/>
          <p:cNvSpPr txBox="1">
            <a:spLocks noChangeArrowheads="1"/>
          </p:cNvSpPr>
          <p:nvPr/>
        </p:nvSpPr>
        <p:spPr bwMode="auto">
          <a:xfrm>
            <a:off x="684213" y="981075"/>
            <a:ext cx="1978025" cy="366713"/>
          </a:xfrm>
          <a:prstGeom prst="rect">
            <a:avLst/>
          </a:prstGeom>
          <a:noFill/>
          <a:ln w="9525">
            <a:noFill/>
            <a:miter lim="800000"/>
            <a:headEnd/>
            <a:tailEnd/>
          </a:ln>
          <a:effectLst/>
        </p:spPr>
        <p:txBody>
          <a:bodyPr wrap="none">
            <a:spAutoFit/>
          </a:bodyPr>
          <a:lstStyle/>
          <a:p>
            <a:r>
              <a:rPr lang="ja-JP" altLang="en-US"/>
              <a:t>回線交換のメリット</a:t>
            </a:r>
          </a:p>
        </p:txBody>
      </p:sp>
      <p:sp>
        <p:nvSpPr>
          <p:cNvPr id="214021" name="Text Box 5"/>
          <p:cNvSpPr txBox="1">
            <a:spLocks noChangeArrowheads="1"/>
          </p:cNvSpPr>
          <p:nvPr/>
        </p:nvSpPr>
        <p:spPr bwMode="auto">
          <a:xfrm>
            <a:off x="684213" y="4292600"/>
            <a:ext cx="2197100" cy="366713"/>
          </a:xfrm>
          <a:prstGeom prst="rect">
            <a:avLst/>
          </a:prstGeom>
          <a:noFill/>
          <a:ln w="9525">
            <a:noFill/>
            <a:miter lim="800000"/>
            <a:headEnd/>
            <a:tailEnd/>
          </a:ln>
          <a:effectLst/>
        </p:spPr>
        <p:txBody>
          <a:bodyPr wrap="none">
            <a:spAutoFit/>
          </a:bodyPr>
          <a:lstStyle/>
          <a:p>
            <a:r>
              <a:rPr lang="ja-JP" altLang="en-US"/>
              <a:t>回線交換のデメリット</a:t>
            </a:r>
          </a:p>
        </p:txBody>
      </p:sp>
      <p:sp>
        <p:nvSpPr>
          <p:cNvPr id="214022" name="Text Box 6"/>
          <p:cNvSpPr txBox="1">
            <a:spLocks noChangeArrowheads="1"/>
          </p:cNvSpPr>
          <p:nvPr/>
        </p:nvSpPr>
        <p:spPr bwMode="auto">
          <a:xfrm>
            <a:off x="1042988" y="4797425"/>
            <a:ext cx="7129462" cy="915988"/>
          </a:xfrm>
          <a:prstGeom prst="rect">
            <a:avLst/>
          </a:prstGeom>
          <a:noFill/>
          <a:ln w="9525">
            <a:noFill/>
            <a:miter lim="800000"/>
            <a:headEnd/>
            <a:tailEnd/>
          </a:ln>
          <a:effectLst/>
        </p:spPr>
        <p:txBody>
          <a:bodyPr>
            <a:spAutoFit/>
          </a:bodyPr>
          <a:lstStyle/>
          <a:p>
            <a:r>
              <a:rPr lang="ja-JP" altLang="en-US"/>
              <a:t>特定のエンドユーザーによって一旦専有された回線は、たとえデータが全く流れていない時間があったとしても、他のユーザーがそこにデータを流すことはできない</a:t>
            </a:r>
          </a:p>
        </p:txBody>
      </p:sp>
      <p:sp>
        <p:nvSpPr>
          <p:cNvPr id="214023" name="Text Box 7"/>
          <p:cNvSpPr txBox="1">
            <a:spLocks noChangeArrowheads="1"/>
          </p:cNvSpPr>
          <p:nvPr/>
        </p:nvSpPr>
        <p:spPr bwMode="auto">
          <a:xfrm>
            <a:off x="1042988" y="1485900"/>
            <a:ext cx="7056437" cy="641350"/>
          </a:xfrm>
          <a:prstGeom prst="rect">
            <a:avLst/>
          </a:prstGeom>
          <a:noFill/>
          <a:ln w="9525">
            <a:noFill/>
            <a:miter lim="800000"/>
            <a:headEnd/>
            <a:tailEnd/>
          </a:ln>
          <a:effectLst/>
        </p:spPr>
        <p:txBody>
          <a:bodyPr>
            <a:spAutoFit/>
          </a:bodyPr>
          <a:lstStyle/>
          <a:p>
            <a:r>
              <a:rPr lang="ja-JP" altLang="en-US"/>
              <a:t>特定のエンドユーザーによって一旦回線が確保されると、通信が終了し、回線が開放されるまでは、安定で良質の通信が可能</a:t>
            </a:r>
          </a:p>
        </p:txBody>
      </p:sp>
      <p:sp>
        <p:nvSpPr>
          <p:cNvPr id="214024" name="Text Box 8"/>
          <p:cNvSpPr txBox="1">
            <a:spLocks noChangeArrowheads="1"/>
          </p:cNvSpPr>
          <p:nvPr/>
        </p:nvSpPr>
        <p:spPr bwMode="auto">
          <a:xfrm>
            <a:off x="1042988" y="3430588"/>
            <a:ext cx="2616200" cy="366712"/>
          </a:xfrm>
          <a:prstGeom prst="rect">
            <a:avLst/>
          </a:prstGeom>
          <a:noFill/>
          <a:ln w="9525">
            <a:noFill/>
            <a:miter lim="800000"/>
            <a:headEnd/>
            <a:tailEnd/>
          </a:ln>
          <a:effectLst/>
        </p:spPr>
        <p:txBody>
          <a:bodyPr wrap="none">
            <a:spAutoFit/>
          </a:bodyPr>
          <a:lstStyle/>
          <a:p>
            <a:r>
              <a:rPr lang="ja-JP" altLang="en-US"/>
              <a:t>交換器の構造がシンプル</a:t>
            </a:r>
          </a:p>
        </p:txBody>
      </p:sp>
      <p:sp>
        <p:nvSpPr>
          <p:cNvPr id="214025" name="Text Box 9"/>
          <p:cNvSpPr txBox="1">
            <a:spLocks noChangeArrowheads="1"/>
          </p:cNvSpPr>
          <p:nvPr/>
        </p:nvSpPr>
        <p:spPr bwMode="auto">
          <a:xfrm>
            <a:off x="1042988" y="2565400"/>
            <a:ext cx="7273925" cy="641350"/>
          </a:xfrm>
          <a:prstGeom prst="rect">
            <a:avLst/>
          </a:prstGeom>
          <a:noFill/>
          <a:ln w="9525">
            <a:noFill/>
            <a:miter lim="800000"/>
            <a:headEnd/>
            <a:tailEnd/>
          </a:ln>
          <a:effectLst/>
        </p:spPr>
        <p:txBody>
          <a:bodyPr>
            <a:spAutoFit/>
          </a:bodyPr>
          <a:lstStyle/>
          <a:p>
            <a:r>
              <a:rPr lang="ja-JP" altLang="en-US"/>
              <a:t>回線が混んできても、一旦接続されるとリアルタイムの通信が可能なため、電話においては自然な会話が保証できる</a:t>
            </a:r>
          </a:p>
        </p:txBody>
      </p:sp>
      <p:sp>
        <p:nvSpPr>
          <p:cNvPr id="214026" name="AutoShape 10"/>
          <p:cNvSpPr>
            <a:spLocks noChangeArrowheads="1"/>
          </p:cNvSpPr>
          <p:nvPr/>
        </p:nvSpPr>
        <p:spPr bwMode="auto">
          <a:xfrm>
            <a:off x="4427538" y="2206625"/>
            <a:ext cx="288925" cy="215900"/>
          </a:xfrm>
          <a:prstGeom prst="downArrow">
            <a:avLst>
              <a:gd name="adj1" fmla="val 42861"/>
              <a:gd name="adj2" fmla="val 41912"/>
            </a:avLst>
          </a:prstGeom>
          <a:solidFill>
            <a:srgbClr val="0000FF"/>
          </a:solidFill>
          <a:ln w="9525">
            <a:noFill/>
            <a:miter lim="800000"/>
            <a:headEnd/>
            <a:tailEnd/>
          </a:ln>
          <a:effectLst/>
        </p:spPr>
        <p:txBody>
          <a:bodyPr vert="eaVert" wrap="none" anchor="ctr"/>
          <a:lstStyle/>
          <a:p>
            <a:endParaRPr lang="ja-JP"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idx="4294967295"/>
          </p:nvPr>
        </p:nvSpPr>
        <p:spPr>
          <a:xfrm>
            <a:off x="2940050" y="260350"/>
            <a:ext cx="3244850" cy="579438"/>
          </a:xfrm>
          <a:noFill/>
        </p:spPr>
        <p:txBody>
          <a:bodyPr wrap="none">
            <a:spAutoFit/>
          </a:bodyPr>
          <a:lstStyle/>
          <a:p>
            <a:r>
              <a:rPr lang="ja-JP" altLang="en-US" sz="3200"/>
              <a:t>クロスバー交換器</a:t>
            </a:r>
          </a:p>
        </p:txBody>
      </p:sp>
      <p:grpSp>
        <p:nvGrpSpPr>
          <p:cNvPr id="2" name="Group 41"/>
          <p:cNvGrpSpPr>
            <a:grpSpLocks/>
          </p:cNvGrpSpPr>
          <p:nvPr/>
        </p:nvGrpSpPr>
        <p:grpSpPr bwMode="auto">
          <a:xfrm>
            <a:off x="2843213" y="908050"/>
            <a:ext cx="5329237" cy="5264150"/>
            <a:chOff x="1791" y="572"/>
            <a:chExt cx="3357" cy="3316"/>
          </a:xfrm>
        </p:grpSpPr>
        <p:sp>
          <p:nvSpPr>
            <p:cNvPr id="199685" name="Rectangle 5"/>
            <p:cNvSpPr>
              <a:spLocks noChangeArrowheads="1"/>
            </p:cNvSpPr>
            <p:nvPr/>
          </p:nvSpPr>
          <p:spPr bwMode="auto">
            <a:xfrm>
              <a:off x="3334" y="799"/>
              <a:ext cx="1814" cy="1814"/>
            </a:xfrm>
            <a:prstGeom prst="rect">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99686" name="Line 6"/>
            <p:cNvSpPr>
              <a:spLocks noChangeShapeType="1"/>
            </p:cNvSpPr>
            <p:nvPr/>
          </p:nvSpPr>
          <p:spPr bwMode="auto">
            <a:xfrm>
              <a:off x="2653" y="1026"/>
              <a:ext cx="2359" cy="0"/>
            </a:xfrm>
            <a:prstGeom prst="line">
              <a:avLst/>
            </a:prstGeom>
            <a:noFill/>
            <a:ln w="19050">
              <a:solidFill>
                <a:schemeClr val="tx1"/>
              </a:solidFill>
              <a:round/>
              <a:headEnd/>
              <a:tailEnd/>
            </a:ln>
            <a:effectLst/>
          </p:spPr>
          <p:txBody>
            <a:bodyPr/>
            <a:lstStyle/>
            <a:p>
              <a:endParaRPr lang="ja-JP" altLang="en-US"/>
            </a:p>
          </p:txBody>
        </p:sp>
        <p:sp>
          <p:nvSpPr>
            <p:cNvPr id="199687" name="Line 7"/>
            <p:cNvSpPr>
              <a:spLocks noChangeShapeType="1"/>
            </p:cNvSpPr>
            <p:nvPr/>
          </p:nvSpPr>
          <p:spPr bwMode="auto">
            <a:xfrm flipV="1">
              <a:off x="2653" y="1479"/>
              <a:ext cx="2359" cy="1"/>
            </a:xfrm>
            <a:prstGeom prst="line">
              <a:avLst/>
            </a:prstGeom>
            <a:noFill/>
            <a:ln w="19050">
              <a:solidFill>
                <a:schemeClr val="tx1"/>
              </a:solidFill>
              <a:round/>
              <a:headEnd/>
              <a:tailEnd/>
            </a:ln>
            <a:effectLst/>
          </p:spPr>
          <p:txBody>
            <a:bodyPr/>
            <a:lstStyle/>
            <a:p>
              <a:endParaRPr lang="ja-JP" altLang="en-US"/>
            </a:p>
          </p:txBody>
        </p:sp>
        <p:sp>
          <p:nvSpPr>
            <p:cNvPr id="199688" name="Line 8"/>
            <p:cNvSpPr>
              <a:spLocks noChangeShapeType="1"/>
            </p:cNvSpPr>
            <p:nvPr/>
          </p:nvSpPr>
          <p:spPr bwMode="auto">
            <a:xfrm flipV="1">
              <a:off x="2653" y="1933"/>
              <a:ext cx="2359" cy="1"/>
            </a:xfrm>
            <a:prstGeom prst="line">
              <a:avLst/>
            </a:prstGeom>
            <a:noFill/>
            <a:ln w="19050">
              <a:solidFill>
                <a:schemeClr val="tx1"/>
              </a:solidFill>
              <a:round/>
              <a:headEnd/>
              <a:tailEnd/>
            </a:ln>
            <a:effectLst/>
          </p:spPr>
          <p:txBody>
            <a:bodyPr/>
            <a:lstStyle/>
            <a:p>
              <a:endParaRPr lang="ja-JP" altLang="en-US"/>
            </a:p>
          </p:txBody>
        </p:sp>
        <p:sp>
          <p:nvSpPr>
            <p:cNvPr id="199689" name="Line 9"/>
            <p:cNvSpPr>
              <a:spLocks noChangeShapeType="1"/>
            </p:cNvSpPr>
            <p:nvPr/>
          </p:nvSpPr>
          <p:spPr bwMode="auto">
            <a:xfrm>
              <a:off x="2653" y="2387"/>
              <a:ext cx="2359" cy="0"/>
            </a:xfrm>
            <a:prstGeom prst="line">
              <a:avLst/>
            </a:prstGeom>
            <a:noFill/>
            <a:ln w="19050">
              <a:solidFill>
                <a:schemeClr val="tx1"/>
              </a:solidFill>
              <a:round/>
              <a:headEnd/>
              <a:tailEnd/>
            </a:ln>
            <a:effectLst/>
          </p:spPr>
          <p:txBody>
            <a:bodyPr/>
            <a:lstStyle/>
            <a:p>
              <a:endParaRPr lang="ja-JP" altLang="en-US"/>
            </a:p>
          </p:txBody>
        </p:sp>
        <p:sp>
          <p:nvSpPr>
            <p:cNvPr id="199690" name="Line 10"/>
            <p:cNvSpPr>
              <a:spLocks noChangeShapeType="1"/>
            </p:cNvSpPr>
            <p:nvPr/>
          </p:nvSpPr>
          <p:spPr bwMode="auto">
            <a:xfrm rot="5400000">
              <a:off x="3741" y="2115"/>
              <a:ext cx="2359" cy="0"/>
            </a:xfrm>
            <a:prstGeom prst="line">
              <a:avLst/>
            </a:prstGeom>
            <a:noFill/>
            <a:ln w="19050">
              <a:solidFill>
                <a:schemeClr val="tx1"/>
              </a:solidFill>
              <a:round/>
              <a:headEnd/>
              <a:tailEnd/>
            </a:ln>
            <a:effectLst/>
          </p:spPr>
          <p:txBody>
            <a:bodyPr/>
            <a:lstStyle/>
            <a:p>
              <a:endParaRPr lang="ja-JP" altLang="en-US"/>
            </a:p>
          </p:txBody>
        </p:sp>
        <p:sp>
          <p:nvSpPr>
            <p:cNvPr id="199691" name="Line 11"/>
            <p:cNvSpPr>
              <a:spLocks noChangeShapeType="1"/>
            </p:cNvSpPr>
            <p:nvPr/>
          </p:nvSpPr>
          <p:spPr bwMode="auto">
            <a:xfrm rot="5400000">
              <a:off x="3288" y="2115"/>
              <a:ext cx="2359" cy="0"/>
            </a:xfrm>
            <a:prstGeom prst="line">
              <a:avLst/>
            </a:prstGeom>
            <a:noFill/>
            <a:ln w="19050">
              <a:solidFill>
                <a:schemeClr val="tx1"/>
              </a:solidFill>
              <a:round/>
              <a:headEnd/>
              <a:tailEnd/>
            </a:ln>
            <a:effectLst/>
          </p:spPr>
          <p:txBody>
            <a:bodyPr/>
            <a:lstStyle/>
            <a:p>
              <a:endParaRPr lang="ja-JP" altLang="en-US"/>
            </a:p>
          </p:txBody>
        </p:sp>
        <p:sp>
          <p:nvSpPr>
            <p:cNvPr id="199692" name="Line 12"/>
            <p:cNvSpPr>
              <a:spLocks noChangeShapeType="1"/>
            </p:cNvSpPr>
            <p:nvPr/>
          </p:nvSpPr>
          <p:spPr bwMode="auto">
            <a:xfrm rot="5400000">
              <a:off x="2834" y="2115"/>
              <a:ext cx="2359" cy="0"/>
            </a:xfrm>
            <a:prstGeom prst="line">
              <a:avLst/>
            </a:prstGeom>
            <a:noFill/>
            <a:ln w="19050">
              <a:solidFill>
                <a:schemeClr val="tx1"/>
              </a:solidFill>
              <a:round/>
              <a:headEnd/>
              <a:tailEnd/>
            </a:ln>
            <a:effectLst/>
          </p:spPr>
          <p:txBody>
            <a:bodyPr/>
            <a:lstStyle/>
            <a:p>
              <a:endParaRPr lang="ja-JP" altLang="en-US"/>
            </a:p>
          </p:txBody>
        </p:sp>
        <p:sp>
          <p:nvSpPr>
            <p:cNvPr id="199693" name="Line 13"/>
            <p:cNvSpPr>
              <a:spLocks noChangeShapeType="1"/>
            </p:cNvSpPr>
            <p:nvPr/>
          </p:nvSpPr>
          <p:spPr bwMode="auto">
            <a:xfrm rot="16200000" flipH="1">
              <a:off x="2381" y="2114"/>
              <a:ext cx="2359" cy="1"/>
            </a:xfrm>
            <a:prstGeom prst="line">
              <a:avLst/>
            </a:prstGeom>
            <a:noFill/>
            <a:ln w="19050">
              <a:solidFill>
                <a:schemeClr val="tx1"/>
              </a:solidFill>
              <a:round/>
              <a:headEnd/>
              <a:tailEnd/>
            </a:ln>
            <a:effectLst/>
          </p:spPr>
          <p:txBody>
            <a:bodyPr/>
            <a:lstStyle/>
            <a:p>
              <a:endParaRPr lang="ja-JP" altLang="en-US"/>
            </a:p>
          </p:txBody>
        </p:sp>
        <p:pic>
          <p:nvPicPr>
            <p:cNvPr id="199694" name="Picture 14" descr="j0396674"/>
            <p:cNvPicPr>
              <a:picLocks noChangeAspect="1" noChangeArrowheads="1"/>
            </p:cNvPicPr>
            <p:nvPr/>
          </p:nvPicPr>
          <p:blipFill>
            <a:blip r:embed="rId3" cstate="print"/>
            <a:srcRect/>
            <a:stretch>
              <a:fillRect/>
            </a:stretch>
          </p:blipFill>
          <p:spPr bwMode="auto">
            <a:xfrm>
              <a:off x="2336" y="844"/>
              <a:ext cx="297" cy="347"/>
            </a:xfrm>
            <a:prstGeom prst="rect">
              <a:avLst/>
            </a:prstGeom>
            <a:noFill/>
          </p:spPr>
        </p:pic>
        <p:pic>
          <p:nvPicPr>
            <p:cNvPr id="199695" name="Picture 15" descr="j0397424"/>
            <p:cNvPicPr>
              <a:picLocks noChangeAspect="1" noChangeArrowheads="1"/>
            </p:cNvPicPr>
            <p:nvPr/>
          </p:nvPicPr>
          <p:blipFill>
            <a:blip r:embed="rId4" cstate="print"/>
            <a:srcRect/>
            <a:stretch>
              <a:fillRect/>
            </a:stretch>
          </p:blipFill>
          <p:spPr bwMode="auto">
            <a:xfrm>
              <a:off x="2336" y="1343"/>
              <a:ext cx="268" cy="345"/>
            </a:xfrm>
            <a:prstGeom prst="rect">
              <a:avLst/>
            </a:prstGeom>
            <a:noFill/>
          </p:spPr>
        </p:pic>
        <p:pic>
          <p:nvPicPr>
            <p:cNvPr id="199696" name="Picture 16" descr="j0396626"/>
            <p:cNvPicPr>
              <a:picLocks noChangeAspect="1" noChangeArrowheads="1"/>
            </p:cNvPicPr>
            <p:nvPr/>
          </p:nvPicPr>
          <p:blipFill>
            <a:blip r:embed="rId5" cstate="print"/>
            <a:srcRect/>
            <a:stretch>
              <a:fillRect/>
            </a:stretch>
          </p:blipFill>
          <p:spPr bwMode="auto">
            <a:xfrm>
              <a:off x="2290" y="2205"/>
              <a:ext cx="345" cy="339"/>
            </a:xfrm>
            <a:prstGeom prst="rect">
              <a:avLst/>
            </a:prstGeom>
            <a:noFill/>
          </p:spPr>
        </p:pic>
        <p:pic>
          <p:nvPicPr>
            <p:cNvPr id="199697" name="Picture 17" descr="j0396654"/>
            <p:cNvPicPr>
              <a:picLocks noChangeAspect="1" noChangeArrowheads="1"/>
            </p:cNvPicPr>
            <p:nvPr/>
          </p:nvPicPr>
          <p:blipFill>
            <a:blip r:embed="rId6" cstate="print"/>
            <a:srcRect/>
            <a:stretch>
              <a:fillRect/>
            </a:stretch>
          </p:blipFill>
          <p:spPr bwMode="auto">
            <a:xfrm>
              <a:off x="2290" y="1752"/>
              <a:ext cx="326" cy="346"/>
            </a:xfrm>
            <a:prstGeom prst="rect">
              <a:avLst/>
            </a:prstGeom>
            <a:noFill/>
          </p:spPr>
        </p:pic>
        <p:pic>
          <p:nvPicPr>
            <p:cNvPr id="199698" name="Picture 18" descr="j0396632"/>
            <p:cNvPicPr>
              <a:picLocks noChangeAspect="1" noChangeArrowheads="1"/>
            </p:cNvPicPr>
            <p:nvPr/>
          </p:nvPicPr>
          <p:blipFill>
            <a:blip r:embed="rId7" cstate="print"/>
            <a:srcRect/>
            <a:stretch>
              <a:fillRect/>
            </a:stretch>
          </p:blipFill>
          <p:spPr bwMode="auto">
            <a:xfrm>
              <a:off x="4286" y="3294"/>
              <a:ext cx="315" cy="345"/>
            </a:xfrm>
            <a:prstGeom prst="rect">
              <a:avLst/>
            </a:prstGeom>
            <a:noFill/>
          </p:spPr>
        </p:pic>
        <p:pic>
          <p:nvPicPr>
            <p:cNvPr id="199699" name="Picture 19" descr="j0396634"/>
            <p:cNvPicPr>
              <a:picLocks noChangeAspect="1" noChangeArrowheads="1"/>
            </p:cNvPicPr>
            <p:nvPr/>
          </p:nvPicPr>
          <p:blipFill>
            <a:blip r:embed="rId8" cstate="print"/>
            <a:srcRect/>
            <a:stretch>
              <a:fillRect/>
            </a:stretch>
          </p:blipFill>
          <p:spPr bwMode="auto">
            <a:xfrm>
              <a:off x="3424" y="3294"/>
              <a:ext cx="292" cy="347"/>
            </a:xfrm>
            <a:prstGeom prst="rect">
              <a:avLst/>
            </a:prstGeom>
            <a:noFill/>
          </p:spPr>
        </p:pic>
        <p:pic>
          <p:nvPicPr>
            <p:cNvPr id="199700" name="Picture 20" descr="j0396644"/>
            <p:cNvPicPr>
              <a:picLocks noChangeAspect="1" noChangeArrowheads="1"/>
            </p:cNvPicPr>
            <p:nvPr/>
          </p:nvPicPr>
          <p:blipFill>
            <a:blip r:embed="rId9" cstate="print"/>
            <a:srcRect/>
            <a:stretch>
              <a:fillRect/>
            </a:stretch>
          </p:blipFill>
          <p:spPr bwMode="auto">
            <a:xfrm>
              <a:off x="4740" y="3294"/>
              <a:ext cx="345" cy="322"/>
            </a:xfrm>
            <a:prstGeom prst="rect">
              <a:avLst/>
            </a:prstGeom>
            <a:noFill/>
          </p:spPr>
        </p:pic>
        <p:pic>
          <p:nvPicPr>
            <p:cNvPr id="199701" name="Picture 21" descr="j0396748"/>
            <p:cNvPicPr>
              <a:picLocks noChangeAspect="1" noChangeArrowheads="1"/>
            </p:cNvPicPr>
            <p:nvPr/>
          </p:nvPicPr>
          <p:blipFill>
            <a:blip r:embed="rId10" cstate="print"/>
            <a:srcRect/>
            <a:stretch>
              <a:fillRect/>
            </a:stretch>
          </p:blipFill>
          <p:spPr bwMode="auto">
            <a:xfrm>
              <a:off x="3878" y="3294"/>
              <a:ext cx="247" cy="345"/>
            </a:xfrm>
            <a:prstGeom prst="rect">
              <a:avLst/>
            </a:prstGeom>
            <a:noFill/>
          </p:spPr>
        </p:pic>
        <p:sp>
          <p:nvSpPr>
            <p:cNvPr id="199706" name="Text Box 26"/>
            <p:cNvSpPr txBox="1">
              <a:spLocks noChangeArrowheads="1"/>
            </p:cNvSpPr>
            <p:nvPr/>
          </p:nvSpPr>
          <p:spPr bwMode="auto">
            <a:xfrm>
              <a:off x="1791" y="890"/>
              <a:ext cx="460" cy="231"/>
            </a:xfrm>
            <a:prstGeom prst="rect">
              <a:avLst/>
            </a:prstGeom>
            <a:noFill/>
            <a:ln w="9525">
              <a:noFill/>
              <a:miter lim="800000"/>
              <a:headEnd/>
              <a:tailEnd/>
            </a:ln>
            <a:effectLst/>
          </p:spPr>
          <p:txBody>
            <a:bodyPr wrap="none">
              <a:spAutoFit/>
            </a:bodyPr>
            <a:lstStyle/>
            <a:p>
              <a:r>
                <a:rPr lang="en-US" altLang="ja-JP"/>
                <a:t>A</a:t>
              </a:r>
              <a:r>
                <a:rPr lang="ja-JP" altLang="en-US"/>
                <a:t>さん</a:t>
              </a:r>
            </a:p>
          </p:txBody>
        </p:sp>
        <p:sp>
          <p:nvSpPr>
            <p:cNvPr id="199707" name="Text Box 27"/>
            <p:cNvSpPr txBox="1">
              <a:spLocks noChangeArrowheads="1"/>
            </p:cNvSpPr>
            <p:nvPr/>
          </p:nvSpPr>
          <p:spPr bwMode="auto">
            <a:xfrm>
              <a:off x="1791" y="1343"/>
              <a:ext cx="460" cy="231"/>
            </a:xfrm>
            <a:prstGeom prst="rect">
              <a:avLst/>
            </a:prstGeom>
            <a:noFill/>
            <a:ln w="9525">
              <a:noFill/>
              <a:miter lim="800000"/>
              <a:headEnd/>
              <a:tailEnd/>
            </a:ln>
            <a:effectLst/>
          </p:spPr>
          <p:txBody>
            <a:bodyPr wrap="none">
              <a:spAutoFit/>
            </a:bodyPr>
            <a:lstStyle/>
            <a:p>
              <a:r>
                <a:rPr lang="en-US" altLang="ja-JP"/>
                <a:t>B</a:t>
              </a:r>
              <a:r>
                <a:rPr lang="ja-JP" altLang="en-US"/>
                <a:t>さん</a:t>
              </a:r>
            </a:p>
          </p:txBody>
        </p:sp>
        <p:sp>
          <p:nvSpPr>
            <p:cNvPr id="199708" name="Text Box 28"/>
            <p:cNvSpPr txBox="1">
              <a:spLocks noChangeArrowheads="1"/>
            </p:cNvSpPr>
            <p:nvPr/>
          </p:nvSpPr>
          <p:spPr bwMode="auto">
            <a:xfrm>
              <a:off x="1791" y="1797"/>
              <a:ext cx="468" cy="231"/>
            </a:xfrm>
            <a:prstGeom prst="rect">
              <a:avLst/>
            </a:prstGeom>
            <a:noFill/>
            <a:ln w="9525">
              <a:noFill/>
              <a:miter lim="800000"/>
              <a:headEnd/>
              <a:tailEnd/>
            </a:ln>
            <a:effectLst/>
          </p:spPr>
          <p:txBody>
            <a:bodyPr wrap="none">
              <a:spAutoFit/>
            </a:bodyPr>
            <a:lstStyle/>
            <a:p>
              <a:r>
                <a:rPr lang="en-US" altLang="ja-JP"/>
                <a:t>C</a:t>
              </a:r>
              <a:r>
                <a:rPr lang="ja-JP" altLang="en-US"/>
                <a:t>さん</a:t>
              </a:r>
            </a:p>
          </p:txBody>
        </p:sp>
        <p:sp>
          <p:nvSpPr>
            <p:cNvPr id="199709" name="Text Box 29"/>
            <p:cNvSpPr txBox="1">
              <a:spLocks noChangeArrowheads="1"/>
            </p:cNvSpPr>
            <p:nvPr/>
          </p:nvSpPr>
          <p:spPr bwMode="auto">
            <a:xfrm>
              <a:off x="1791" y="2251"/>
              <a:ext cx="468" cy="231"/>
            </a:xfrm>
            <a:prstGeom prst="rect">
              <a:avLst/>
            </a:prstGeom>
            <a:noFill/>
            <a:ln w="9525">
              <a:noFill/>
              <a:miter lim="800000"/>
              <a:headEnd/>
              <a:tailEnd/>
            </a:ln>
            <a:effectLst/>
          </p:spPr>
          <p:txBody>
            <a:bodyPr wrap="none">
              <a:spAutoFit/>
            </a:bodyPr>
            <a:lstStyle/>
            <a:p>
              <a:r>
                <a:rPr lang="en-US" altLang="ja-JP"/>
                <a:t>D</a:t>
              </a:r>
              <a:r>
                <a:rPr lang="ja-JP" altLang="en-US"/>
                <a:t>さん</a:t>
              </a:r>
            </a:p>
          </p:txBody>
        </p:sp>
        <p:sp>
          <p:nvSpPr>
            <p:cNvPr id="199710" name="Text Box 30"/>
            <p:cNvSpPr txBox="1">
              <a:spLocks noChangeArrowheads="1"/>
            </p:cNvSpPr>
            <p:nvPr/>
          </p:nvSpPr>
          <p:spPr bwMode="auto">
            <a:xfrm>
              <a:off x="3787" y="3657"/>
              <a:ext cx="460" cy="231"/>
            </a:xfrm>
            <a:prstGeom prst="rect">
              <a:avLst/>
            </a:prstGeom>
            <a:noFill/>
            <a:ln w="9525">
              <a:noFill/>
              <a:miter lim="800000"/>
              <a:headEnd/>
              <a:tailEnd/>
            </a:ln>
            <a:effectLst/>
          </p:spPr>
          <p:txBody>
            <a:bodyPr wrap="none">
              <a:spAutoFit/>
            </a:bodyPr>
            <a:lstStyle/>
            <a:p>
              <a:r>
                <a:rPr lang="en-US" altLang="ja-JP"/>
                <a:t>X</a:t>
              </a:r>
              <a:r>
                <a:rPr lang="ja-JP" altLang="en-US"/>
                <a:t>さん</a:t>
              </a:r>
            </a:p>
          </p:txBody>
        </p:sp>
        <p:sp>
          <p:nvSpPr>
            <p:cNvPr id="199711" name="Text Box 31"/>
            <p:cNvSpPr txBox="1">
              <a:spLocks noChangeArrowheads="1"/>
            </p:cNvSpPr>
            <p:nvPr/>
          </p:nvSpPr>
          <p:spPr bwMode="auto">
            <a:xfrm>
              <a:off x="4241" y="3657"/>
              <a:ext cx="460" cy="231"/>
            </a:xfrm>
            <a:prstGeom prst="rect">
              <a:avLst/>
            </a:prstGeom>
            <a:noFill/>
            <a:ln w="9525">
              <a:noFill/>
              <a:miter lim="800000"/>
              <a:headEnd/>
              <a:tailEnd/>
            </a:ln>
            <a:effectLst/>
          </p:spPr>
          <p:txBody>
            <a:bodyPr wrap="none">
              <a:spAutoFit/>
            </a:bodyPr>
            <a:lstStyle/>
            <a:p>
              <a:r>
                <a:rPr lang="en-US" altLang="ja-JP"/>
                <a:t>Y</a:t>
              </a:r>
              <a:r>
                <a:rPr lang="ja-JP" altLang="en-US"/>
                <a:t>さん</a:t>
              </a:r>
            </a:p>
          </p:txBody>
        </p:sp>
        <p:sp>
          <p:nvSpPr>
            <p:cNvPr id="199712" name="Text Box 32"/>
            <p:cNvSpPr txBox="1">
              <a:spLocks noChangeArrowheads="1"/>
            </p:cNvSpPr>
            <p:nvPr/>
          </p:nvSpPr>
          <p:spPr bwMode="auto">
            <a:xfrm>
              <a:off x="4694" y="3657"/>
              <a:ext cx="452" cy="231"/>
            </a:xfrm>
            <a:prstGeom prst="rect">
              <a:avLst/>
            </a:prstGeom>
            <a:noFill/>
            <a:ln w="9525">
              <a:noFill/>
              <a:miter lim="800000"/>
              <a:headEnd/>
              <a:tailEnd/>
            </a:ln>
            <a:effectLst/>
          </p:spPr>
          <p:txBody>
            <a:bodyPr wrap="none">
              <a:spAutoFit/>
            </a:bodyPr>
            <a:lstStyle/>
            <a:p>
              <a:r>
                <a:rPr lang="en-US" altLang="ja-JP"/>
                <a:t>Z</a:t>
              </a:r>
              <a:r>
                <a:rPr lang="ja-JP" altLang="en-US"/>
                <a:t>さん</a:t>
              </a:r>
            </a:p>
          </p:txBody>
        </p:sp>
        <p:sp>
          <p:nvSpPr>
            <p:cNvPr id="199713" name="Text Box 33"/>
            <p:cNvSpPr txBox="1">
              <a:spLocks noChangeArrowheads="1"/>
            </p:cNvSpPr>
            <p:nvPr/>
          </p:nvSpPr>
          <p:spPr bwMode="auto">
            <a:xfrm>
              <a:off x="3334" y="3657"/>
              <a:ext cx="500" cy="231"/>
            </a:xfrm>
            <a:prstGeom prst="rect">
              <a:avLst/>
            </a:prstGeom>
            <a:noFill/>
            <a:ln w="9525">
              <a:noFill/>
              <a:miter lim="800000"/>
              <a:headEnd/>
              <a:tailEnd/>
            </a:ln>
            <a:effectLst/>
          </p:spPr>
          <p:txBody>
            <a:bodyPr wrap="none">
              <a:spAutoFit/>
            </a:bodyPr>
            <a:lstStyle/>
            <a:p>
              <a:r>
                <a:rPr lang="en-US" altLang="ja-JP"/>
                <a:t>W</a:t>
              </a:r>
              <a:r>
                <a:rPr lang="ja-JP" altLang="en-US"/>
                <a:t>さん</a:t>
              </a:r>
            </a:p>
          </p:txBody>
        </p:sp>
        <p:sp>
          <p:nvSpPr>
            <p:cNvPr id="199714" name="Text Box 34"/>
            <p:cNvSpPr txBox="1">
              <a:spLocks noChangeArrowheads="1"/>
            </p:cNvSpPr>
            <p:nvPr/>
          </p:nvSpPr>
          <p:spPr bwMode="auto">
            <a:xfrm>
              <a:off x="3696" y="572"/>
              <a:ext cx="1200" cy="231"/>
            </a:xfrm>
            <a:prstGeom prst="rect">
              <a:avLst/>
            </a:prstGeom>
            <a:noFill/>
            <a:ln w="9525">
              <a:noFill/>
              <a:miter lim="800000"/>
              <a:headEnd/>
              <a:tailEnd/>
            </a:ln>
            <a:effectLst/>
          </p:spPr>
          <p:txBody>
            <a:bodyPr wrap="none">
              <a:spAutoFit/>
            </a:bodyPr>
            <a:lstStyle/>
            <a:p>
              <a:r>
                <a:rPr lang="ja-JP" altLang="en-US"/>
                <a:t>クロスバー交換器</a:t>
              </a:r>
            </a:p>
          </p:txBody>
        </p:sp>
      </p:grpSp>
      <p:sp>
        <p:nvSpPr>
          <p:cNvPr id="199715" name="Text Box 35"/>
          <p:cNvSpPr txBox="1">
            <a:spLocks noChangeArrowheads="1"/>
          </p:cNvSpPr>
          <p:nvPr/>
        </p:nvSpPr>
        <p:spPr bwMode="auto">
          <a:xfrm>
            <a:off x="3276600" y="4292600"/>
            <a:ext cx="1741488" cy="641350"/>
          </a:xfrm>
          <a:prstGeom prst="rect">
            <a:avLst/>
          </a:prstGeom>
          <a:noFill/>
          <a:ln w="9525">
            <a:noFill/>
            <a:miter lim="800000"/>
            <a:headEnd/>
            <a:tailEnd/>
          </a:ln>
          <a:effectLst/>
        </p:spPr>
        <p:txBody>
          <a:bodyPr wrap="none">
            <a:spAutoFit/>
          </a:bodyPr>
          <a:lstStyle/>
          <a:p>
            <a:pPr algn="ctr"/>
            <a:r>
              <a:rPr lang="ja-JP" altLang="en-US"/>
              <a:t>ノンブロッキング</a:t>
            </a:r>
          </a:p>
          <a:p>
            <a:pPr algn="ctr"/>
            <a:r>
              <a:rPr lang="ja-JP" altLang="en-US"/>
              <a:t>非閉塞</a:t>
            </a:r>
          </a:p>
        </p:txBody>
      </p:sp>
      <p:sp>
        <p:nvSpPr>
          <p:cNvPr id="199716" name="Text Box 36"/>
          <p:cNvSpPr txBox="1">
            <a:spLocks noChangeArrowheads="1"/>
          </p:cNvSpPr>
          <p:nvPr/>
        </p:nvSpPr>
        <p:spPr bwMode="auto">
          <a:xfrm>
            <a:off x="1187450" y="1700213"/>
            <a:ext cx="946150" cy="1190625"/>
          </a:xfrm>
          <a:prstGeom prst="rect">
            <a:avLst/>
          </a:prstGeom>
          <a:noFill/>
          <a:ln w="9525">
            <a:noFill/>
            <a:miter lim="800000"/>
            <a:headEnd/>
            <a:tailEnd/>
          </a:ln>
          <a:effectLst/>
        </p:spPr>
        <p:txBody>
          <a:bodyPr wrap="none">
            <a:spAutoFit/>
          </a:bodyPr>
          <a:lstStyle/>
          <a:p>
            <a:r>
              <a:rPr lang="en-US" altLang="ja-JP"/>
              <a:t>A</a:t>
            </a:r>
            <a:r>
              <a:rPr lang="ja-JP" altLang="en-US"/>
              <a:t>　</a:t>
            </a:r>
            <a:r>
              <a:rPr lang="en-US" altLang="ja-JP"/>
              <a:t>-</a:t>
            </a:r>
            <a:r>
              <a:rPr lang="ja-JP" altLang="en-US"/>
              <a:t>　</a:t>
            </a:r>
            <a:r>
              <a:rPr lang="en-US" altLang="ja-JP"/>
              <a:t>X</a:t>
            </a:r>
          </a:p>
          <a:p>
            <a:r>
              <a:rPr lang="en-US" altLang="ja-JP"/>
              <a:t>B</a:t>
            </a:r>
            <a:r>
              <a:rPr lang="ja-JP" altLang="en-US"/>
              <a:t>　</a:t>
            </a:r>
            <a:r>
              <a:rPr lang="en-US" altLang="ja-JP"/>
              <a:t>-</a:t>
            </a:r>
            <a:r>
              <a:rPr lang="ja-JP" altLang="en-US"/>
              <a:t>　</a:t>
            </a:r>
            <a:r>
              <a:rPr lang="en-US" altLang="ja-JP"/>
              <a:t>Y</a:t>
            </a:r>
          </a:p>
          <a:p>
            <a:r>
              <a:rPr lang="en-US" altLang="ja-JP"/>
              <a:t>C</a:t>
            </a:r>
            <a:r>
              <a:rPr lang="ja-JP" altLang="en-US"/>
              <a:t>　</a:t>
            </a:r>
            <a:r>
              <a:rPr lang="en-US" altLang="ja-JP"/>
              <a:t>-</a:t>
            </a:r>
            <a:r>
              <a:rPr lang="ja-JP" altLang="en-US"/>
              <a:t>　</a:t>
            </a:r>
            <a:r>
              <a:rPr lang="en-US" altLang="ja-JP"/>
              <a:t>W</a:t>
            </a:r>
          </a:p>
          <a:p>
            <a:r>
              <a:rPr lang="en-US" altLang="ja-JP"/>
              <a:t>D</a:t>
            </a:r>
            <a:r>
              <a:rPr lang="ja-JP" altLang="en-US"/>
              <a:t>　</a:t>
            </a:r>
            <a:r>
              <a:rPr lang="en-US" altLang="ja-JP"/>
              <a:t>-</a:t>
            </a:r>
            <a:r>
              <a:rPr lang="ja-JP" altLang="en-US"/>
              <a:t>　</a:t>
            </a:r>
            <a:r>
              <a:rPr lang="en-US" altLang="ja-JP"/>
              <a:t>Z</a:t>
            </a:r>
          </a:p>
        </p:txBody>
      </p:sp>
      <p:sp>
        <p:nvSpPr>
          <p:cNvPr id="199717" name="Text Box 37"/>
          <p:cNvSpPr txBox="1">
            <a:spLocks noChangeArrowheads="1"/>
          </p:cNvSpPr>
          <p:nvPr/>
        </p:nvSpPr>
        <p:spPr bwMode="auto">
          <a:xfrm>
            <a:off x="1187450" y="1700213"/>
            <a:ext cx="933450" cy="1190625"/>
          </a:xfrm>
          <a:prstGeom prst="rect">
            <a:avLst/>
          </a:prstGeom>
          <a:noFill/>
          <a:ln w="9525">
            <a:noFill/>
            <a:miter lim="800000"/>
            <a:headEnd/>
            <a:tailEnd/>
          </a:ln>
          <a:effectLst/>
        </p:spPr>
        <p:txBody>
          <a:bodyPr wrap="none">
            <a:spAutoFit/>
          </a:bodyPr>
          <a:lstStyle/>
          <a:p>
            <a:r>
              <a:rPr lang="en-US" altLang="ja-JP"/>
              <a:t>A</a:t>
            </a:r>
            <a:r>
              <a:rPr lang="ja-JP" altLang="en-US"/>
              <a:t>　</a:t>
            </a:r>
            <a:r>
              <a:rPr lang="en-US" altLang="ja-JP"/>
              <a:t>-</a:t>
            </a:r>
            <a:r>
              <a:rPr lang="ja-JP" altLang="en-US"/>
              <a:t>　</a:t>
            </a:r>
            <a:r>
              <a:rPr lang="en-US" altLang="ja-JP"/>
              <a:t>Z</a:t>
            </a:r>
          </a:p>
          <a:p>
            <a:r>
              <a:rPr lang="en-US" altLang="ja-JP"/>
              <a:t>B</a:t>
            </a:r>
            <a:r>
              <a:rPr lang="ja-JP" altLang="en-US"/>
              <a:t>　</a:t>
            </a:r>
            <a:r>
              <a:rPr lang="en-US" altLang="ja-JP"/>
              <a:t>-</a:t>
            </a:r>
            <a:r>
              <a:rPr lang="ja-JP" altLang="en-US"/>
              <a:t>　</a:t>
            </a:r>
            <a:r>
              <a:rPr lang="en-US" altLang="ja-JP"/>
              <a:t>W</a:t>
            </a:r>
          </a:p>
          <a:p>
            <a:r>
              <a:rPr lang="en-US" altLang="ja-JP"/>
              <a:t>C</a:t>
            </a:r>
            <a:r>
              <a:rPr lang="ja-JP" altLang="en-US"/>
              <a:t>　</a:t>
            </a:r>
            <a:r>
              <a:rPr lang="en-US" altLang="ja-JP"/>
              <a:t>-</a:t>
            </a:r>
            <a:r>
              <a:rPr lang="ja-JP" altLang="en-US"/>
              <a:t>　</a:t>
            </a:r>
            <a:r>
              <a:rPr lang="en-US" altLang="ja-JP"/>
              <a:t>Y</a:t>
            </a:r>
          </a:p>
          <a:p>
            <a:r>
              <a:rPr lang="en-US" altLang="ja-JP"/>
              <a:t>D</a:t>
            </a:r>
            <a:r>
              <a:rPr lang="ja-JP" altLang="en-US"/>
              <a:t>　</a:t>
            </a:r>
            <a:r>
              <a:rPr lang="en-US" altLang="ja-JP"/>
              <a:t>-</a:t>
            </a:r>
            <a:r>
              <a:rPr lang="ja-JP" altLang="en-US"/>
              <a:t>　</a:t>
            </a:r>
            <a:r>
              <a:rPr lang="en-US" altLang="ja-JP"/>
              <a:t>X</a:t>
            </a:r>
          </a:p>
        </p:txBody>
      </p:sp>
      <p:sp>
        <p:nvSpPr>
          <p:cNvPr id="199718" name="Text Box 38"/>
          <p:cNvSpPr txBox="1">
            <a:spLocks noChangeArrowheads="1"/>
          </p:cNvSpPr>
          <p:nvPr/>
        </p:nvSpPr>
        <p:spPr bwMode="auto">
          <a:xfrm>
            <a:off x="1116013" y="1196975"/>
            <a:ext cx="1098550" cy="366713"/>
          </a:xfrm>
          <a:prstGeom prst="rect">
            <a:avLst/>
          </a:prstGeom>
          <a:noFill/>
          <a:ln w="9525">
            <a:noFill/>
            <a:miter lim="800000"/>
            <a:headEnd/>
            <a:tailEnd/>
          </a:ln>
          <a:effectLst/>
        </p:spPr>
        <p:txBody>
          <a:bodyPr wrap="none">
            <a:spAutoFit/>
          </a:bodyPr>
          <a:lstStyle/>
          <a:p>
            <a:r>
              <a:rPr lang="ja-JP" altLang="en-US"/>
              <a:t>回線交換</a:t>
            </a:r>
          </a:p>
        </p:txBody>
      </p:sp>
      <p:grpSp>
        <p:nvGrpSpPr>
          <p:cNvPr id="3" name="Group 40"/>
          <p:cNvGrpSpPr>
            <a:grpSpLocks/>
          </p:cNvGrpSpPr>
          <p:nvPr/>
        </p:nvGrpSpPr>
        <p:grpSpPr bwMode="auto">
          <a:xfrm>
            <a:off x="5580063" y="1555750"/>
            <a:ext cx="2305050" cy="2305050"/>
            <a:chOff x="3515" y="980"/>
            <a:chExt cx="1452" cy="1452"/>
          </a:xfrm>
        </p:grpSpPr>
        <p:sp>
          <p:nvSpPr>
            <p:cNvPr id="199702" name="Oval 22"/>
            <p:cNvSpPr>
              <a:spLocks noChangeArrowheads="1"/>
            </p:cNvSpPr>
            <p:nvPr/>
          </p:nvSpPr>
          <p:spPr bwMode="auto">
            <a:xfrm>
              <a:off x="3969" y="980"/>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03" name="Oval 23"/>
            <p:cNvSpPr>
              <a:spLocks noChangeArrowheads="1"/>
            </p:cNvSpPr>
            <p:nvPr/>
          </p:nvSpPr>
          <p:spPr bwMode="auto">
            <a:xfrm>
              <a:off x="4422" y="1434"/>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04" name="Oval 24"/>
            <p:cNvSpPr>
              <a:spLocks noChangeArrowheads="1"/>
            </p:cNvSpPr>
            <p:nvPr/>
          </p:nvSpPr>
          <p:spPr bwMode="auto">
            <a:xfrm>
              <a:off x="3515" y="1888"/>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05" name="Oval 25"/>
            <p:cNvSpPr>
              <a:spLocks noChangeArrowheads="1"/>
            </p:cNvSpPr>
            <p:nvPr/>
          </p:nvSpPr>
          <p:spPr bwMode="auto">
            <a:xfrm>
              <a:off x="4876" y="2341"/>
              <a:ext cx="91" cy="91"/>
            </a:xfrm>
            <a:prstGeom prst="ellipse">
              <a:avLst/>
            </a:prstGeom>
            <a:solidFill>
              <a:srgbClr val="000000"/>
            </a:solidFill>
            <a:ln w="9525">
              <a:noFill/>
              <a:round/>
              <a:headEnd/>
              <a:tailEnd/>
            </a:ln>
            <a:effectLst/>
          </p:spPr>
          <p:txBody>
            <a:bodyPr wrap="none" anchor="ctr"/>
            <a:lstStyle/>
            <a:p>
              <a:endParaRPr lang="ja-JP" altLang="en-US"/>
            </a:p>
          </p:txBody>
        </p:sp>
      </p:grpSp>
      <p:grpSp>
        <p:nvGrpSpPr>
          <p:cNvPr id="4" name="Group 45"/>
          <p:cNvGrpSpPr>
            <a:grpSpLocks/>
          </p:cNvGrpSpPr>
          <p:nvPr/>
        </p:nvGrpSpPr>
        <p:grpSpPr bwMode="auto">
          <a:xfrm>
            <a:off x="5580063" y="1557338"/>
            <a:ext cx="2305050" cy="2303462"/>
            <a:chOff x="3515" y="981"/>
            <a:chExt cx="1452" cy="1451"/>
          </a:xfrm>
        </p:grpSpPr>
        <p:sp>
          <p:nvSpPr>
            <p:cNvPr id="199719" name="Oval 39"/>
            <p:cNvSpPr>
              <a:spLocks noChangeArrowheads="1"/>
            </p:cNvSpPr>
            <p:nvPr/>
          </p:nvSpPr>
          <p:spPr bwMode="auto">
            <a:xfrm>
              <a:off x="4876" y="981"/>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22" name="Oval 42"/>
            <p:cNvSpPr>
              <a:spLocks noChangeArrowheads="1"/>
            </p:cNvSpPr>
            <p:nvPr/>
          </p:nvSpPr>
          <p:spPr bwMode="auto">
            <a:xfrm>
              <a:off x="3515" y="1434"/>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23" name="Oval 43"/>
            <p:cNvSpPr>
              <a:spLocks noChangeArrowheads="1"/>
            </p:cNvSpPr>
            <p:nvPr/>
          </p:nvSpPr>
          <p:spPr bwMode="auto">
            <a:xfrm>
              <a:off x="3969" y="2341"/>
              <a:ext cx="91" cy="91"/>
            </a:xfrm>
            <a:prstGeom prst="ellipse">
              <a:avLst/>
            </a:prstGeom>
            <a:solidFill>
              <a:srgbClr val="000000"/>
            </a:solidFill>
            <a:ln w="9525">
              <a:noFill/>
              <a:round/>
              <a:headEnd/>
              <a:tailEnd/>
            </a:ln>
            <a:effectLst/>
          </p:spPr>
          <p:txBody>
            <a:bodyPr wrap="none" anchor="ctr"/>
            <a:lstStyle/>
            <a:p>
              <a:endParaRPr lang="ja-JP" altLang="en-US"/>
            </a:p>
          </p:txBody>
        </p:sp>
        <p:sp>
          <p:nvSpPr>
            <p:cNvPr id="199724" name="Oval 44"/>
            <p:cNvSpPr>
              <a:spLocks noChangeArrowheads="1"/>
            </p:cNvSpPr>
            <p:nvPr/>
          </p:nvSpPr>
          <p:spPr bwMode="auto">
            <a:xfrm>
              <a:off x="4422" y="1888"/>
              <a:ext cx="91" cy="91"/>
            </a:xfrm>
            <a:prstGeom prst="ellipse">
              <a:avLst/>
            </a:prstGeom>
            <a:solidFill>
              <a:srgbClr val="000000"/>
            </a:solidFill>
            <a:ln w="9525">
              <a:noFill/>
              <a:round/>
              <a:headEnd/>
              <a:tailEnd/>
            </a:ln>
            <a:effectLst/>
          </p:spPr>
          <p:txBody>
            <a:bodyPr wrap="none" anchor="ctr"/>
            <a:lstStyle/>
            <a:p>
              <a:endParaRPr lang="ja-JP" altLang="en-US"/>
            </a:p>
          </p:txBody>
        </p:sp>
      </p:grpSp>
      <p:pic>
        <p:nvPicPr>
          <p:cNvPr id="199727" name="Picture 47" descr="photo_25"/>
          <p:cNvPicPr>
            <a:picLocks noChangeAspect="1" noChangeArrowheads="1"/>
          </p:cNvPicPr>
          <p:nvPr/>
        </p:nvPicPr>
        <p:blipFill>
          <a:blip r:embed="rId11" cstate="print"/>
          <a:srcRect/>
          <a:stretch>
            <a:fillRect/>
          </a:stretch>
        </p:blipFill>
        <p:spPr bwMode="auto">
          <a:xfrm>
            <a:off x="971550" y="4581525"/>
            <a:ext cx="1885950" cy="1266825"/>
          </a:xfrm>
          <a:prstGeom prst="rect">
            <a:avLst/>
          </a:prstGeom>
          <a:noFill/>
        </p:spPr>
      </p:pic>
      <p:sp>
        <p:nvSpPr>
          <p:cNvPr id="199728" name="Text Box 48"/>
          <p:cNvSpPr txBox="1">
            <a:spLocks noChangeArrowheads="1"/>
          </p:cNvSpPr>
          <p:nvPr/>
        </p:nvSpPr>
        <p:spPr bwMode="auto">
          <a:xfrm>
            <a:off x="684213" y="5949950"/>
            <a:ext cx="2371725" cy="366713"/>
          </a:xfrm>
          <a:prstGeom prst="rect">
            <a:avLst/>
          </a:prstGeom>
          <a:noFill/>
          <a:ln w="9525">
            <a:noFill/>
            <a:miter lim="800000"/>
            <a:headEnd/>
            <a:tailEnd/>
          </a:ln>
          <a:effectLst/>
        </p:spPr>
        <p:txBody>
          <a:bodyPr wrap="none">
            <a:spAutoFit/>
          </a:bodyPr>
          <a:lstStyle/>
          <a:p>
            <a:r>
              <a:rPr lang="ja-JP" altLang="en-US"/>
              <a:t>電話のクロスバ交換器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7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997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7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6" grpId="0"/>
      <p:bldP spid="199716" grpId="1"/>
      <p:bldP spid="1997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idx="4294967295"/>
          </p:nvPr>
        </p:nvSpPr>
        <p:spPr>
          <a:xfrm>
            <a:off x="3389313" y="260350"/>
            <a:ext cx="2343150" cy="579438"/>
          </a:xfrm>
          <a:noFill/>
        </p:spPr>
        <p:txBody>
          <a:bodyPr wrap="none">
            <a:spAutoFit/>
          </a:bodyPr>
          <a:lstStyle/>
          <a:p>
            <a:r>
              <a:rPr lang="ja-JP" altLang="en-US" sz="3200"/>
              <a:t>パケット交換</a:t>
            </a:r>
          </a:p>
        </p:txBody>
      </p:sp>
      <p:sp>
        <p:nvSpPr>
          <p:cNvPr id="193542" name="Text Box 6"/>
          <p:cNvSpPr txBox="1">
            <a:spLocks noChangeArrowheads="1"/>
          </p:cNvSpPr>
          <p:nvPr/>
        </p:nvSpPr>
        <p:spPr bwMode="auto">
          <a:xfrm>
            <a:off x="1258888" y="1685925"/>
            <a:ext cx="6486525" cy="366713"/>
          </a:xfrm>
          <a:prstGeom prst="rect">
            <a:avLst/>
          </a:prstGeom>
          <a:noFill/>
          <a:ln w="9525">
            <a:noFill/>
            <a:miter lim="800000"/>
            <a:headEnd/>
            <a:tailEnd/>
          </a:ln>
          <a:effectLst/>
        </p:spPr>
        <p:txBody>
          <a:bodyPr wrap="none">
            <a:spAutoFit/>
          </a:bodyPr>
          <a:lstStyle/>
          <a:p>
            <a:r>
              <a:rPr lang="ja-JP" altLang="en-US"/>
              <a:t>パケットにはデータと同時に、宛先を示す情報が書き込まれている</a:t>
            </a:r>
          </a:p>
        </p:txBody>
      </p:sp>
      <p:grpSp>
        <p:nvGrpSpPr>
          <p:cNvPr id="2" name="Group 193"/>
          <p:cNvGrpSpPr>
            <a:grpSpLocks/>
          </p:cNvGrpSpPr>
          <p:nvPr/>
        </p:nvGrpSpPr>
        <p:grpSpPr bwMode="auto">
          <a:xfrm>
            <a:off x="539750" y="2706688"/>
            <a:ext cx="8139113" cy="3465512"/>
            <a:chOff x="340" y="1705"/>
            <a:chExt cx="5127" cy="2183"/>
          </a:xfrm>
        </p:grpSpPr>
        <p:sp>
          <p:nvSpPr>
            <p:cNvPr id="193551" name="Text Box 15"/>
            <p:cNvSpPr txBox="1">
              <a:spLocks noChangeArrowheads="1"/>
            </p:cNvSpPr>
            <p:nvPr/>
          </p:nvSpPr>
          <p:spPr bwMode="auto">
            <a:xfrm>
              <a:off x="1428" y="3611"/>
              <a:ext cx="1025" cy="231"/>
            </a:xfrm>
            <a:prstGeom prst="rect">
              <a:avLst/>
            </a:prstGeom>
            <a:noFill/>
            <a:ln w="9525">
              <a:noFill/>
              <a:miter lim="800000"/>
              <a:headEnd/>
              <a:tailEnd/>
            </a:ln>
            <a:effectLst/>
          </p:spPr>
          <p:txBody>
            <a:bodyPr wrap="none">
              <a:spAutoFit/>
            </a:bodyPr>
            <a:lstStyle/>
            <a:p>
              <a:r>
                <a:rPr lang="ja-JP" altLang="en-US"/>
                <a:t>パケット交換器</a:t>
              </a:r>
            </a:p>
          </p:txBody>
        </p:sp>
        <p:sp>
          <p:nvSpPr>
            <p:cNvPr id="193553" name="Text Box 17"/>
            <p:cNvSpPr txBox="1">
              <a:spLocks noChangeArrowheads="1"/>
            </p:cNvSpPr>
            <p:nvPr/>
          </p:nvSpPr>
          <p:spPr bwMode="auto">
            <a:xfrm>
              <a:off x="3288" y="3657"/>
              <a:ext cx="1025" cy="231"/>
            </a:xfrm>
            <a:prstGeom prst="rect">
              <a:avLst/>
            </a:prstGeom>
            <a:noFill/>
            <a:ln w="9525">
              <a:noFill/>
              <a:miter lim="800000"/>
              <a:headEnd/>
              <a:tailEnd/>
            </a:ln>
            <a:effectLst/>
          </p:spPr>
          <p:txBody>
            <a:bodyPr wrap="none">
              <a:spAutoFit/>
            </a:bodyPr>
            <a:lstStyle/>
            <a:p>
              <a:r>
                <a:rPr lang="ja-JP" altLang="en-US"/>
                <a:t>パケット交換器</a:t>
              </a:r>
            </a:p>
          </p:txBody>
        </p:sp>
        <p:pic>
          <p:nvPicPr>
            <p:cNvPr id="193555" name="Picture 19" descr="j0428949"/>
            <p:cNvPicPr>
              <a:picLocks noChangeAspect="1" noChangeArrowheads="1"/>
            </p:cNvPicPr>
            <p:nvPr/>
          </p:nvPicPr>
          <p:blipFill>
            <a:blip r:embed="rId3" cstate="print"/>
            <a:srcRect/>
            <a:stretch>
              <a:fillRect/>
            </a:stretch>
          </p:blipFill>
          <p:spPr bwMode="auto">
            <a:xfrm>
              <a:off x="612" y="2432"/>
              <a:ext cx="240" cy="443"/>
            </a:xfrm>
            <a:prstGeom prst="rect">
              <a:avLst/>
            </a:prstGeom>
            <a:noFill/>
          </p:spPr>
        </p:pic>
        <p:sp>
          <p:nvSpPr>
            <p:cNvPr id="193556" name="Line 20"/>
            <p:cNvSpPr>
              <a:spLocks noChangeShapeType="1"/>
            </p:cNvSpPr>
            <p:nvPr/>
          </p:nvSpPr>
          <p:spPr bwMode="auto">
            <a:xfrm>
              <a:off x="884" y="2659"/>
              <a:ext cx="817" cy="453"/>
            </a:xfrm>
            <a:prstGeom prst="line">
              <a:avLst/>
            </a:prstGeom>
            <a:noFill/>
            <a:ln w="19050">
              <a:solidFill>
                <a:schemeClr val="tx1"/>
              </a:solidFill>
              <a:round/>
              <a:headEnd/>
              <a:tailEnd/>
            </a:ln>
            <a:effectLst/>
          </p:spPr>
          <p:txBody>
            <a:bodyPr/>
            <a:lstStyle/>
            <a:p>
              <a:endParaRPr lang="ja-JP" altLang="en-US"/>
            </a:p>
          </p:txBody>
        </p:sp>
        <p:pic>
          <p:nvPicPr>
            <p:cNvPr id="193558" name="Picture 22" descr="j0428957"/>
            <p:cNvPicPr>
              <a:picLocks noChangeAspect="1" noChangeArrowheads="1"/>
            </p:cNvPicPr>
            <p:nvPr/>
          </p:nvPicPr>
          <p:blipFill>
            <a:blip r:embed="rId4" cstate="print"/>
            <a:srcRect/>
            <a:stretch>
              <a:fillRect/>
            </a:stretch>
          </p:blipFill>
          <p:spPr bwMode="auto">
            <a:xfrm>
              <a:off x="431" y="3067"/>
              <a:ext cx="329" cy="318"/>
            </a:xfrm>
            <a:prstGeom prst="rect">
              <a:avLst/>
            </a:prstGeom>
            <a:noFill/>
          </p:spPr>
        </p:pic>
        <p:sp>
          <p:nvSpPr>
            <p:cNvPr id="193559" name="Line 23"/>
            <p:cNvSpPr>
              <a:spLocks noChangeShapeType="1"/>
            </p:cNvSpPr>
            <p:nvPr/>
          </p:nvSpPr>
          <p:spPr bwMode="auto">
            <a:xfrm flipV="1">
              <a:off x="748" y="3203"/>
              <a:ext cx="953" cy="0"/>
            </a:xfrm>
            <a:prstGeom prst="line">
              <a:avLst/>
            </a:prstGeom>
            <a:noFill/>
            <a:ln w="19050">
              <a:solidFill>
                <a:schemeClr val="tx1"/>
              </a:solidFill>
              <a:round/>
              <a:headEnd/>
              <a:tailEnd/>
            </a:ln>
            <a:effectLst/>
          </p:spPr>
          <p:txBody>
            <a:bodyPr/>
            <a:lstStyle/>
            <a:p>
              <a:endParaRPr lang="ja-JP" altLang="en-US"/>
            </a:p>
          </p:txBody>
        </p:sp>
        <p:sp>
          <p:nvSpPr>
            <p:cNvPr id="193560" name="Line 24"/>
            <p:cNvSpPr>
              <a:spLocks noChangeShapeType="1"/>
            </p:cNvSpPr>
            <p:nvPr/>
          </p:nvSpPr>
          <p:spPr bwMode="auto">
            <a:xfrm flipV="1">
              <a:off x="884" y="3294"/>
              <a:ext cx="817" cy="363"/>
            </a:xfrm>
            <a:prstGeom prst="line">
              <a:avLst/>
            </a:prstGeom>
            <a:noFill/>
            <a:ln w="19050">
              <a:solidFill>
                <a:schemeClr val="tx1"/>
              </a:solidFill>
              <a:round/>
              <a:headEnd/>
              <a:tailEnd/>
            </a:ln>
            <a:effectLst/>
          </p:spPr>
          <p:txBody>
            <a:bodyPr/>
            <a:lstStyle/>
            <a:p>
              <a:endParaRPr lang="ja-JP" altLang="en-US"/>
            </a:p>
          </p:txBody>
        </p:sp>
        <p:pic>
          <p:nvPicPr>
            <p:cNvPr id="193561" name="Picture 25" descr="j0428945"/>
            <p:cNvPicPr>
              <a:picLocks noChangeAspect="1" noChangeArrowheads="1"/>
            </p:cNvPicPr>
            <p:nvPr/>
          </p:nvPicPr>
          <p:blipFill>
            <a:blip r:embed="rId5" cstate="print"/>
            <a:srcRect/>
            <a:stretch>
              <a:fillRect/>
            </a:stretch>
          </p:blipFill>
          <p:spPr bwMode="auto">
            <a:xfrm>
              <a:off x="431" y="3566"/>
              <a:ext cx="449" cy="321"/>
            </a:xfrm>
            <a:prstGeom prst="rect">
              <a:avLst/>
            </a:prstGeom>
            <a:noFill/>
          </p:spPr>
        </p:pic>
        <p:pic>
          <p:nvPicPr>
            <p:cNvPr id="193562" name="Picture 26" descr="j0428969"/>
            <p:cNvPicPr>
              <a:picLocks noChangeAspect="1" noChangeArrowheads="1"/>
            </p:cNvPicPr>
            <p:nvPr/>
          </p:nvPicPr>
          <p:blipFill>
            <a:blip r:embed="rId6" cstate="print"/>
            <a:srcRect/>
            <a:stretch>
              <a:fillRect/>
            </a:stretch>
          </p:blipFill>
          <p:spPr bwMode="auto">
            <a:xfrm>
              <a:off x="4830" y="2432"/>
              <a:ext cx="322" cy="446"/>
            </a:xfrm>
            <a:prstGeom prst="rect">
              <a:avLst/>
            </a:prstGeom>
            <a:noFill/>
          </p:spPr>
        </p:pic>
        <p:sp>
          <p:nvSpPr>
            <p:cNvPr id="193563" name="Line 27"/>
            <p:cNvSpPr>
              <a:spLocks noChangeShapeType="1"/>
            </p:cNvSpPr>
            <p:nvPr/>
          </p:nvSpPr>
          <p:spPr bwMode="auto">
            <a:xfrm flipV="1">
              <a:off x="4059" y="2659"/>
              <a:ext cx="726" cy="454"/>
            </a:xfrm>
            <a:prstGeom prst="line">
              <a:avLst/>
            </a:prstGeom>
            <a:noFill/>
            <a:ln w="19050">
              <a:solidFill>
                <a:schemeClr val="tx1"/>
              </a:solidFill>
              <a:round/>
              <a:headEnd/>
              <a:tailEnd/>
            </a:ln>
            <a:effectLst/>
          </p:spPr>
          <p:txBody>
            <a:bodyPr/>
            <a:lstStyle/>
            <a:p>
              <a:endParaRPr lang="ja-JP" altLang="en-US"/>
            </a:p>
          </p:txBody>
        </p:sp>
        <p:sp>
          <p:nvSpPr>
            <p:cNvPr id="193565" name="Line 29"/>
            <p:cNvSpPr>
              <a:spLocks noChangeShapeType="1"/>
            </p:cNvSpPr>
            <p:nvPr/>
          </p:nvSpPr>
          <p:spPr bwMode="auto">
            <a:xfrm flipV="1">
              <a:off x="2200" y="3203"/>
              <a:ext cx="1360" cy="0"/>
            </a:xfrm>
            <a:prstGeom prst="line">
              <a:avLst/>
            </a:prstGeom>
            <a:noFill/>
            <a:ln w="19050">
              <a:solidFill>
                <a:schemeClr val="tx1"/>
              </a:solidFill>
              <a:round/>
              <a:headEnd/>
              <a:tailEnd/>
            </a:ln>
            <a:effectLst/>
          </p:spPr>
          <p:txBody>
            <a:bodyPr/>
            <a:lstStyle/>
            <a:p>
              <a:endParaRPr lang="ja-JP" altLang="en-US"/>
            </a:p>
          </p:txBody>
        </p:sp>
        <p:pic>
          <p:nvPicPr>
            <p:cNvPr id="193569" name="Picture 33" descr="j0428947"/>
            <p:cNvPicPr>
              <a:picLocks noChangeAspect="1" noChangeArrowheads="1"/>
            </p:cNvPicPr>
            <p:nvPr/>
          </p:nvPicPr>
          <p:blipFill>
            <a:blip r:embed="rId7" cstate="print"/>
            <a:srcRect/>
            <a:stretch>
              <a:fillRect/>
            </a:stretch>
          </p:blipFill>
          <p:spPr bwMode="auto">
            <a:xfrm>
              <a:off x="4830" y="3022"/>
              <a:ext cx="440" cy="447"/>
            </a:xfrm>
            <a:prstGeom prst="rect">
              <a:avLst/>
            </a:prstGeom>
            <a:noFill/>
          </p:spPr>
        </p:pic>
        <p:sp>
          <p:nvSpPr>
            <p:cNvPr id="193570" name="Line 34"/>
            <p:cNvSpPr>
              <a:spLocks noChangeShapeType="1"/>
            </p:cNvSpPr>
            <p:nvPr/>
          </p:nvSpPr>
          <p:spPr bwMode="auto">
            <a:xfrm flipV="1">
              <a:off x="4059" y="3203"/>
              <a:ext cx="816" cy="0"/>
            </a:xfrm>
            <a:prstGeom prst="line">
              <a:avLst/>
            </a:prstGeom>
            <a:noFill/>
            <a:ln w="19050">
              <a:solidFill>
                <a:schemeClr val="tx1"/>
              </a:solidFill>
              <a:round/>
              <a:headEnd/>
              <a:tailEnd/>
            </a:ln>
            <a:effectLst/>
          </p:spPr>
          <p:txBody>
            <a:bodyPr/>
            <a:lstStyle/>
            <a:p>
              <a:endParaRPr lang="ja-JP" altLang="en-US"/>
            </a:p>
          </p:txBody>
        </p:sp>
        <p:grpSp>
          <p:nvGrpSpPr>
            <p:cNvPr id="3" name="Group 35"/>
            <p:cNvGrpSpPr>
              <a:grpSpLocks/>
            </p:cNvGrpSpPr>
            <p:nvPr/>
          </p:nvGrpSpPr>
          <p:grpSpPr bwMode="auto">
            <a:xfrm>
              <a:off x="975" y="2750"/>
              <a:ext cx="227" cy="45"/>
              <a:chOff x="703" y="2886"/>
              <a:chExt cx="227" cy="45"/>
            </a:xfrm>
          </p:grpSpPr>
          <p:sp>
            <p:nvSpPr>
              <p:cNvPr id="193572" name="Rectangle 3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73" name="Rectangle 37"/>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93574" name="Line 38"/>
            <p:cNvSpPr>
              <a:spLocks noChangeShapeType="1"/>
            </p:cNvSpPr>
            <p:nvPr/>
          </p:nvSpPr>
          <p:spPr bwMode="auto">
            <a:xfrm>
              <a:off x="4059" y="3294"/>
              <a:ext cx="862" cy="409"/>
            </a:xfrm>
            <a:prstGeom prst="line">
              <a:avLst/>
            </a:prstGeom>
            <a:noFill/>
            <a:ln w="19050">
              <a:solidFill>
                <a:schemeClr val="tx1"/>
              </a:solidFill>
              <a:round/>
              <a:headEnd/>
              <a:tailEnd/>
            </a:ln>
            <a:effectLst/>
          </p:spPr>
          <p:txBody>
            <a:bodyPr/>
            <a:lstStyle/>
            <a:p>
              <a:endParaRPr lang="ja-JP" altLang="en-US"/>
            </a:p>
          </p:txBody>
        </p:sp>
        <p:pic>
          <p:nvPicPr>
            <p:cNvPr id="193575" name="Picture 39" descr="j0428951"/>
            <p:cNvPicPr>
              <a:picLocks noChangeAspect="1" noChangeArrowheads="1"/>
            </p:cNvPicPr>
            <p:nvPr/>
          </p:nvPicPr>
          <p:blipFill>
            <a:blip r:embed="rId8" cstate="print"/>
            <a:srcRect/>
            <a:stretch>
              <a:fillRect/>
            </a:stretch>
          </p:blipFill>
          <p:spPr bwMode="auto">
            <a:xfrm>
              <a:off x="4967" y="3657"/>
              <a:ext cx="170" cy="222"/>
            </a:xfrm>
            <a:prstGeom prst="rect">
              <a:avLst/>
            </a:prstGeom>
            <a:noFill/>
          </p:spPr>
        </p:pic>
        <p:grpSp>
          <p:nvGrpSpPr>
            <p:cNvPr id="4" name="Group 40"/>
            <p:cNvGrpSpPr>
              <a:grpSpLocks/>
            </p:cNvGrpSpPr>
            <p:nvPr/>
          </p:nvGrpSpPr>
          <p:grpSpPr bwMode="auto">
            <a:xfrm>
              <a:off x="793" y="3158"/>
              <a:ext cx="227" cy="45"/>
              <a:chOff x="703" y="3294"/>
              <a:chExt cx="227" cy="45"/>
            </a:xfrm>
          </p:grpSpPr>
          <p:sp>
            <p:nvSpPr>
              <p:cNvPr id="193577" name="Rectangle 41"/>
              <p:cNvSpPr>
                <a:spLocks noChangeArrowheads="1"/>
              </p:cNvSpPr>
              <p:nvPr/>
            </p:nvSpPr>
            <p:spPr bwMode="auto">
              <a:xfrm>
                <a:off x="703" y="3294"/>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78" name="Rectangle 42"/>
              <p:cNvSpPr>
                <a:spLocks noChangeArrowheads="1"/>
              </p:cNvSpPr>
              <p:nvPr/>
            </p:nvSpPr>
            <p:spPr bwMode="auto">
              <a:xfrm>
                <a:off x="703" y="3294"/>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5" name="Group 43"/>
            <p:cNvGrpSpPr>
              <a:grpSpLocks/>
            </p:cNvGrpSpPr>
            <p:nvPr/>
          </p:nvGrpSpPr>
          <p:grpSpPr bwMode="auto">
            <a:xfrm>
              <a:off x="930" y="3566"/>
              <a:ext cx="227" cy="45"/>
              <a:chOff x="703" y="2886"/>
              <a:chExt cx="227" cy="45"/>
            </a:xfrm>
          </p:grpSpPr>
          <p:sp>
            <p:nvSpPr>
              <p:cNvPr id="193580" name="Rectangle 4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81" name="Rectangle 45"/>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6" name="Group 46"/>
            <p:cNvGrpSpPr>
              <a:grpSpLocks/>
            </p:cNvGrpSpPr>
            <p:nvPr/>
          </p:nvGrpSpPr>
          <p:grpSpPr bwMode="auto">
            <a:xfrm>
              <a:off x="4649" y="3112"/>
              <a:ext cx="227" cy="45"/>
              <a:chOff x="703" y="2886"/>
              <a:chExt cx="227" cy="45"/>
            </a:xfrm>
          </p:grpSpPr>
          <p:sp>
            <p:nvSpPr>
              <p:cNvPr id="193583" name="Rectangle 4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84" name="Rectangle 48"/>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7" name="Group 49"/>
            <p:cNvGrpSpPr>
              <a:grpSpLocks/>
            </p:cNvGrpSpPr>
            <p:nvPr/>
          </p:nvGrpSpPr>
          <p:grpSpPr bwMode="auto">
            <a:xfrm>
              <a:off x="1111" y="3430"/>
              <a:ext cx="227" cy="45"/>
              <a:chOff x="703" y="2886"/>
              <a:chExt cx="227" cy="45"/>
            </a:xfrm>
          </p:grpSpPr>
          <p:sp>
            <p:nvSpPr>
              <p:cNvPr id="193586" name="Rectangle 5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87" name="Rectangle 51"/>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8" name="Group 52"/>
            <p:cNvGrpSpPr>
              <a:grpSpLocks/>
            </p:cNvGrpSpPr>
            <p:nvPr/>
          </p:nvGrpSpPr>
          <p:grpSpPr bwMode="auto">
            <a:xfrm>
              <a:off x="4286" y="3112"/>
              <a:ext cx="227" cy="45"/>
              <a:chOff x="703" y="2886"/>
              <a:chExt cx="227" cy="45"/>
            </a:xfrm>
          </p:grpSpPr>
          <p:sp>
            <p:nvSpPr>
              <p:cNvPr id="193589" name="Rectangle 5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90" name="Rectangle 54"/>
              <p:cNvSpPr>
                <a:spLocks noChangeArrowheads="1"/>
              </p:cNvSpPr>
              <p:nvPr/>
            </p:nvSpPr>
            <p:spPr bwMode="auto">
              <a:xfrm>
                <a:off x="703" y="2886"/>
                <a:ext cx="45" cy="45"/>
              </a:xfrm>
              <a:prstGeom prst="rect">
                <a:avLst/>
              </a:prstGeom>
              <a:solidFill>
                <a:srgbClr val="0000FF"/>
              </a:solidFill>
              <a:ln w="9525">
                <a:noFill/>
                <a:miter lim="800000"/>
                <a:headEnd/>
                <a:tailEnd/>
              </a:ln>
              <a:effectLst/>
            </p:spPr>
            <p:txBody>
              <a:bodyPr wrap="none" anchor="ctr"/>
              <a:lstStyle/>
              <a:p>
                <a:endParaRPr lang="ja-JP" altLang="en-US"/>
              </a:p>
            </p:txBody>
          </p:sp>
        </p:grpSp>
        <p:grpSp>
          <p:nvGrpSpPr>
            <p:cNvPr id="9" name="Group 55"/>
            <p:cNvGrpSpPr>
              <a:grpSpLocks/>
            </p:cNvGrpSpPr>
            <p:nvPr/>
          </p:nvGrpSpPr>
          <p:grpSpPr bwMode="auto">
            <a:xfrm>
              <a:off x="1066" y="3158"/>
              <a:ext cx="227" cy="45"/>
              <a:chOff x="703" y="2886"/>
              <a:chExt cx="227" cy="45"/>
            </a:xfrm>
          </p:grpSpPr>
          <p:sp>
            <p:nvSpPr>
              <p:cNvPr id="193592" name="Rectangle 5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93" name="Rectangle 57"/>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0" name="Group 58"/>
            <p:cNvGrpSpPr>
              <a:grpSpLocks/>
            </p:cNvGrpSpPr>
            <p:nvPr/>
          </p:nvGrpSpPr>
          <p:grpSpPr bwMode="auto">
            <a:xfrm>
              <a:off x="4513" y="2750"/>
              <a:ext cx="227" cy="45"/>
              <a:chOff x="703" y="2886"/>
              <a:chExt cx="227" cy="45"/>
            </a:xfrm>
          </p:grpSpPr>
          <p:sp>
            <p:nvSpPr>
              <p:cNvPr id="193595" name="Rectangle 59"/>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596" name="Rectangle 60"/>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1" name="Group 67"/>
            <p:cNvGrpSpPr>
              <a:grpSpLocks/>
            </p:cNvGrpSpPr>
            <p:nvPr/>
          </p:nvGrpSpPr>
          <p:grpSpPr bwMode="auto">
            <a:xfrm>
              <a:off x="1338" y="3158"/>
              <a:ext cx="227" cy="45"/>
              <a:chOff x="703" y="2886"/>
              <a:chExt cx="227" cy="45"/>
            </a:xfrm>
          </p:grpSpPr>
          <p:sp>
            <p:nvSpPr>
              <p:cNvPr id="193604" name="Rectangle 68"/>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05" name="Rectangle 69"/>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grpSp>
          <p:nvGrpSpPr>
            <p:cNvPr id="12" name="Group 70"/>
            <p:cNvGrpSpPr>
              <a:grpSpLocks/>
            </p:cNvGrpSpPr>
            <p:nvPr/>
          </p:nvGrpSpPr>
          <p:grpSpPr bwMode="auto">
            <a:xfrm>
              <a:off x="1338" y="3339"/>
              <a:ext cx="227" cy="45"/>
              <a:chOff x="703" y="2886"/>
              <a:chExt cx="227" cy="45"/>
            </a:xfrm>
          </p:grpSpPr>
          <p:sp>
            <p:nvSpPr>
              <p:cNvPr id="193607" name="Rectangle 71"/>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08" name="Rectangle 72"/>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3" name="Group 103"/>
            <p:cNvGrpSpPr>
              <a:grpSpLocks/>
            </p:cNvGrpSpPr>
            <p:nvPr/>
          </p:nvGrpSpPr>
          <p:grpSpPr bwMode="auto">
            <a:xfrm>
              <a:off x="1247" y="2886"/>
              <a:ext cx="227" cy="45"/>
              <a:chOff x="703" y="2886"/>
              <a:chExt cx="227" cy="45"/>
            </a:xfrm>
          </p:grpSpPr>
          <p:sp>
            <p:nvSpPr>
              <p:cNvPr id="193640" name="Rectangle 104"/>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41" name="Rectangle 105"/>
              <p:cNvSpPr>
                <a:spLocks noChangeArrowheads="1"/>
              </p:cNvSpPr>
              <p:nvPr/>
            </p:nvSpPr>
            <p:spPr bwMode="auto">
              <a:xfrm>
                <a:off x="703" y="2886"/>
                <a:ext cx="45" cy="45"/>
              </a:xfrm>
              <a:prstGeom prst="rect">
                <a:avLst/>
              </a:prstGeom>
              <a:solidFill>
                <a:srgbClr val="FF9900"/>
              </a:solidFill>
              <a:ln w="9525">
                <a:noFill/>
                <a:miter lim="800000"/>
                <a:headEnd/>
                <a:tailEnd/>
              </a:ln>
              <a:effectLst/>
            </p:spPr>
            <p:txBody>
              <a:bodyPr wrap="none" anchor="ctr"/>
              <a:lstStyle/>
              <a:p>
                <a:endParaRPr lang="ja-JP" altLang="en-US"/>
              </a:p>
            </p:txBody>
          </p:sp>
        </p:grpSp>
        <p:grpSp>
          <p:nvGrpSpPr>
            <p:cNvPr id="14" name="Group 106"/>
            <p:cNvGrpSpPr>
              <a:grpSpLocks/>
            </p:cNvGrpSpPr>
            <p:nvPr/>
          </p:nvGrpSpPr>
          <p:grpSpPr bwMode="auto">
            <a:xfrm>
              <a:off x="4150" y="3430"/>
              <a:ext cx="227" cy="45"/>
              <a:chOff x="703" y="2886"/>
              <a:chExt cx="227" cy="45"/>
            </a:xfrm>
          </p:grpSpPr>
          <p:sp>
            <p:nvSpPr>
              <p:cNvPr id="193643" name="Rectangle 107"/>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44" name="Rectangle 108"/>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5" name="Group 109"/>
            <p:cNvGrpSpPr>
              <a:grpSpLocks/>
            </p:cNvGrpSpPr>
            <p:nvPr/>
          </p:nvGrpSpPr>
          <p:grpSpPr bwMode="auto">
            <a:xfrm>
              <a:off x="4649" y="3611"/>
              <a:ext cx="227" cy="45"/>
              <a:chOff x="703" y="2886"/>
              <a:chExt cx="227" cy="45"/>
            </a:xfrm>
          </p:grpSpPr>
          <p:sp>
            <p:nvSpPr>
              <p:cNvPr id="193646" name="Rectangle 110"/>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47" name="Rectangle 111"/>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grpSp>
          <p:nvGrpSpPr>
            <p:cNvPr id="16" name="Group 112"/>
            <p:cNvGrpSpPr>
              <a:grpSpLocks/>
            </p:cNvGrpSpPr>
            <p:nvPr/>
          </p:nvGrpSpPr>
          <p:grpSpPr bwMode="auto">
            <a:xfrm>
              <a:off x="4377" y="3521"/>
              <a:ext cx="227" cy="45"/>
              <a:chOff x="703" y="2886"/>
              <a:chExt cx="227" cy="45"/>
            </a:xfrm>
          </p:grpSpPr>
          <p:sp>
            <p:nvSpPr>
              <p:cNvPr id="193649" name="Rectangle 113"/>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650" name="Rectangle 114"/>
              <p:cNvSpPr>
                <a:spLocks noChangeArrowheads="1"/>
              </p:cNvSpPr>
              <p:nvPr/>
            </p:nvSpPr>
            <p:spPr bwMode="auto">
              <a:xfrm>
                <a:off x="703" y="2886"/>
                <a:ext cx="45" cy="45"/>
              </a:xfrm>
              <a:prstGeom prst="rect">
                <a:avLst/>
              </a:prstGeom>
              <a:solidFill>
                <a:srgbClr val="FF0000"/>
              </a:solidFill>
              <a:ln w="9525">
                <a:noFill/>
                <a:miter lim="800000"/>
                <a:headEnd/>
                <a:tailEnd/>
              </a:ln>
              <a:effectLst/>
            </p:spPr>
            <p:txBody>
              <a:bodyPr wrap="none" anchor="ctr"/>
              <a:lstStyle/>
              <a:p>
                <a:endParaRPr lang="ja-JP" altLang="en-US"/>
              </a:p>
            </p:txBody>
          </p:sp>
        </p:grpSp>
        <p:sp>
          <p:nvSpPr>
            <p:cNvPr id="193658" name="Rectangle 122"/>
            <p:cNvSpPr>
              <a:spLocks noChangeArrowheads="1"/>
            </p:cNvSpPr>
            <p:nvPr/>
          </p:nvSpPr>
          <p:spPr bwMode="auto">
            <a:xfrm>
              <a:off x="1701" y="1888"/>
              <a:ext cx="589" cy="953"/>
            </a:xfrm>
            <a:prstGeom prst="rect">
              <a:avLst/>
            </a:prstGeom>
            <a:noFill/>
            <a:ln w="9525">
              <a:solidFill>
                <a:schemeClr val="tx1"/>
              </a:solidFill>
              <a:miter lim="800000"/>
              <a:headEnd/>
              <a:tailEnd/>
            </a:ln>
            <a:effectLst/>
          </p:spPr>
          <p:txBody>
            <a:bodyPr wrap="none" anchor="ctr"/>
            <a:lstStyle/>
            <a:p>
              <a:endParaRPr lang="ja-JP" altLang="en-US"/>
            </a:p>
          </p:txBody>
        </p:sp>
        <p:sp>
          <p:nvSpPr>
            <p:cNvPr id="193659" name="Line 123"/>
            <p:cNvSpPr>
              <a:spLocks noChangeShapeType="1"/>
            </p:cNvSpPr>
            <p:nvPr/>
          </p:nvSpPr>
          <p:spPr bwMode="auto">
            <a:xfrm>
              <a:off x="1701" y="2024"/>
              <a:ext cx="589" cy="0"/>
            </a:xfrm>
            <a:prstGeom prst="line">
              <a:avLst/>
            </a:prstGeom>
            <a:noFill/>
            <a:ln w="9525">
              <a:solidFill>
                <a:schemeClr val="tx1"/>
              </a:solidFill>
              <a:round/>
              <a:headEnd/>
              <a:tailEnd/>
            </a:ln>
            <a:effectLst/>
          </p:spPr>
          <p:txBody>
            <a:bodyPr/>
            <a:lstStyle/>
            <a:p>
              <a:endParaRPr lang="ja-JP" altLang="en-US"/>
            </a:p>
          </p:txBody>
        </p:sp>
        <p:sp>
          <p:nvSpPr>
            <p:cNvPr id="193660" name="Line 124"/>
            <p:cNvSpPr>
              <a:spLocks noChangeShapeType="1"/>
            </p:cNvSpPr>
            <p:nvPr/>
          </p:nvSpPr>
          <p:spPr bwMode="auto">
            <a:xfrm>
              <a:off x="1973" y="1888"/>
              <a:ext cx="0" cy="953"/>
            </a:xfrm>
            <a:prstGeom prst="line">
              <a:avLst/>
            </a:prstGeom>
            <a:noFill/>
            <a:ln w="9525">
              <a:solidFill>
                <a:schemeClr val="tx1"/>
              </a:solidFill>
              <a:round/>
              <a:headEnd/>
              <a:tailEnd/>
            </a:ln>
            <a:effectLst/>
          </p:spPr>
          <p:txBody>
            <a:bodyPr/>
            <a:lstStyle/>
            <a:p>
              <a:endParaRPr lang="ja-JP" altLang="en-US"/>
            </a:p>
          </p:txBody>
        </p:sp>
        <p:sp>
          <p:nvSpPr>
            <p:cNvPr id="193661" name="Text Box 125"/>
            <p:cNvSpPr txBox="1">
              <a:spLocks noChangeArrowheads="1"/>
            </p:cNvSpPr>
            <p:nvPr/>
          </p:nvSpPr>
          <p:spPr bwMode="auto">
            <a:xfrm>
              <a:off x="1678" y="1855"/>
              <a:ext cx="340" cy="192"/>
            </a:xfrm>
            <a:prstGeom prst="rect">
              <a:avLst/>
            </a:prstGeom>
            <a:noFill/>
            <a:ln w="9525">
              <a:noFill/>
              <a:miter lim="800000"/>
              <a:headEnd/>
              <a:tailEnd/>
            </a:ln>
            <a:effectLst/>
          </p:spPr>
          <p:txBody>
            <a:bodyPr wrap="none">
              <a:spAutoFit/>
            </a:bodyPr>
            <a:lstStyle/>
            <a:p>
              <a:r>
                <a:rPr lang="ja-JP" altLang="en-US" sz="1400"/>
                <a:t>宛先</a:t>
              </a:r>
            </a:p>
          </p:txBody>
        </p:sp>
        <p:sp>
          <p:nvSpPr>
            <p:cNvPr id="193662" name="Text Box 126"/>
            <p:cNvSpPr txBox="1">
              <a:spLocks noChangeArrowheads="1"/>
            </p:cNvSpPr>
            <p:nvPr/>
          </p:nvSpPr>
          <p:spPr bwMode="auto">
            <a:xfrm>
              <a:off x="1928" y="1855"/>
              <a:ext cx="404" cy="192"/>
            </a:xfrm>
            <a:prstGeom prst="rect">
              <a:avLst/>
            </a:prstGeom>
            <a:noFill/>
            <a:ln w="9525">
              <a:noFill/>
              <a:miter lim="800000"/>
              <a:headEnd/>
              <a:tailEnd/>
            </a:ln>
            <a:effectLst/>
          </p:spPr>
          <p:txBody>
            <a:bodyPr wrap="none">
              <a:spAutoFit/>
            </a:bodyPr>
            <a:lstStyle/>
            <a:p>
              <a:r>
                <a:rPr lang="ja-JP" altLang="en-US" sz="1400"/>
                <a:t>ポート</a:t>
              </a:r>
            </a:p>
          </p:txBody>
        </p:sp>
        <p:sp>
          <p:nvSpPr>
            <p:cNvPr id="193663" name="Text Box 127"/>
            <p:cNvSpPr txBox="1">
              <a:spLocks noChangeArrowheads="1"/>
            </p:cNvSpPr>
            <p:nvPr/>
          </p:nvSpPr>
          <p:spPr bwMode="auto">
            <a:xfrm>
              <a:off x="1747" y="1705"/>
              <a:ext cx="452" cy="192"/>
            </a:xfrm>
            <a:prstGeom prst="rect">
              <a:avLst/>
            </a:prstGeom>
            <a:noFill/>
            <a:ln w="9525">
              <a:noFill/>
              <a:miter lim="800000"/>
              <a:headEnd/>
              <a:tailEnd/>
            </a:ln>
            <a:effectLst/>
          </p:spPr>
          <p:txBody>
            <a:bodyPr wrap="none">
              <a:spAutoFit/>
            </a:bodyPr>
            <a:lstStyle/>
            <a:p>
              <a:r>
                <a:rPr lang="ja-JP" altLang="en-US" sz="1400"/>
                <a:t>経路表</a:t>
              </a:r>
            </a:p>
          </p:txBody>
        </p:sp>
        <p:sp>
          <p:nvSpPr>
            <p:cNvPr id="193664" name="Line 128"/>
            <p:cNvSpPr>
              <a:spLocks noChangeShapeType="1"/>
            </p:cNvSpPr>
            <p:nvPr/>
          </p:nvSpPr>
          <p:spPr bwMode="auto">
            <a:xfrm>
              <a:off x="1701" y="2160"/>
              <a:ext cx="589" cy="0"/>
            </a:xfrm>
            <a:prstGeom prst="line">
              <a:avLst/>
            </a:prstGeom>
            <a:noFill/>
            <a:ln w="9525">
              <a:solidFill>
                <a:schemeClr val="tx1"/>
              </a:solidFill>
              <a:round/>
              <a:headEnd/>
              <a:tailEnd/>
            </a:ln>
            <a:effectLst/>
          </p:spPr>
          <p:txBody>
            <a:bodyPr/>
            <a:lstStyle/>
            <a:p>
              <a:endParaRPr lang="ja-JP" altLang="en-US"/>
            </a:p>
          </p:txBody>
        </p:sp>
        <p:sp>
          <p:nvSpPr>
            <p:cNvPr id="193665" name="Line 129"/>
            <p:cNvSpPr>
              <a:spLocks noChangeShapeType="1"/>
            </p:cNvSpPr>
            <p:nvPr/>
          </p:nvSpPr>
          <p:spPr bwMode="auto">
            <a:xfrm>
              <a:off x="1701" y="2296"/>
              <a:ext cx="589" cy="0"/>
            </a:xfrm>
            <a:prstGeom prst="line">
              <a:avLst/>
            </a:prstGeom>
            <a:noFill/>
            <a:ln w="9525">
              <a:solidFill>
                <a:schemeClr val="tx1"/>
              </a:solidFill>
              <a:round/>
              <a:headEnd/>
              <a:tailEnd/>
            </a:ln>
            <a:effectLst/>
          </p:spPr>
          <p:txBody>
            <a:bodyPr/>
            <a:lstStyle/>
            <a:p>
              <a:endParaRPr lang="ja-JP" altLang="en-US"/>
            </a:p>
          </p:txBody>
        </p:sp>
        <p:sp>
          <p:nvSpPr>
            <p:cNvPr id="193666" name="Line 130"/>
            <p:cNvSpPr>
              <a:spLocks noChangeShapeType="1"/>
            </p:cNvSpPr>
            <p:nvPr/>
          </p:nvSpPr>
          <p:spPr bwMode="auto">
            <a:xfrm>
              <a:off x="1701" y="2432"/>
              <a:ext cx="589" cy="0"/>
            </a:xfrm>
            <a:prstGeom prst="line">
              <a:avLst/>
            </a:prstGeom>
            <a:noFill/>
            <a:ln w="9525">
              <a:solidFill>
                <a:schemeClr val="tx1"/>
              </a:solidFill>
              <a:round/>
              <a:headEnd/>
              <a:tailEnd/>
            </a:ln>
            <a:effectLst/>
          </p:spPr>
          <p:txBody>
            <a:bodyPr/>
            <a:lstStyle/>
            <a:p>
              <a:endParaRPr lang="ja-JP" altLang="en-US"/>
            </a:p>
          </p:txBody>
        </p:sp>
        <p:sp>
          <p:nvSpPr>
            <p:cNvPr id="193667" name="AutoShape 131"/>
            <p:cNvSpPr>
              <a:spLocks noChangeArrowheads="1"/>
            </p:cNvSpPr>
            <p:nvPr/>
          </p:nvSpPr>
          <p:spPr bwMode="auto">
            <a:xfrm>
              <a:off x="1701" y="2886"/>
              <a:ext cx="499" cy="590"/>
            </a:xfrm>
            <a:prstGeom prst="can">
              <a:avLst>
                <a:gd name="adj" fmla="val 46293"/>
              </a:avLst>
            </a:prstGeom>
            <a:solidFill>
              <a:schemeClr val="accent1"/>
            </a:solidFill>
            <a:ln w="9525">
              <a:solidFill>
                <a:schemeClr val="tx1"/>
              </a:solidFill>
              <a:round/>
              <a:headEnd/>
              <a:tailEnd/>
            </a:ln>
            <a:effectLst/>
          </p:spPr>
          <p:txBody>
            <a:bodyPr wrap="none" anchor="ctr"/>
            <a:lstStyle/>
            <a:p>
              <a:endParaRPr lang="ja-JP" altLang="en-US"/>
            </a:p>
          </p:txBody>
        </p:sp>
        <p:sp>
          <p:nvSpPr>
            <p:cNvPr id="193668" name="AutoShape 132"/>
            <p:cNvSpPr>
              <a:spLocks noChangeArrowheads="1"/>
            </p:cNvSpPr>
            <p:nvPr/>
          </p:nvSpPr>
          <p:spPr bwMode="auto">
            <a:xfrm>
              <a:off x="3560" y="2886"/>
              <a:ext cx="499" cy="590"/>
            </a:xfrm>
            <a:prstGeom prst="can">
              <a:avLst>
                <a:gd name="adj" fmla="val 46293"/>
              </a:avLst>
            </a:prstGeom>
            <a:solidFill>
              <a:schemeClr val="accent1"/>
            </a:solidFill>
            <a:ln w="9525">
              <a:solidFill>
                <a:schemeClr val="tx1"/>
              </a:solidFill>
              <a:round/>
              <a:headEnd/>
              <a:tailEnd/>
            </a:ln>
            <a:effectLst/>
          </p:spPr>
          <p:txBody>
            <a:bodyPr wrap="none" anchor="ctr"/>
            <a:lstStyle/>
            <a:p>
              <a:endParaRPr lang="ja-JP" altLang="en-US"/>
            </a:p>
          </p:txBody>
        </p:sp>
        <p:sp>
          <p:nvSpPr>
            <p:cNvPr id="193669" name="Text Box 133"/>
            <p:cNvSpPr txBox="1">
              <a:spLocks noChangeArrowheads="1"/>
            </p:cNvSpPr>
            <p:nvPr/>
          </p:nvSpPr>
          <p:spPr bwMode="auto">
            <a:xfrm>
              <a:off x="1746" y="1991"/>
              <a:ext cx="228" cy="192"/>
            </a:xfrm>
            <a:prstGeom prst="rect">
              <a:avLst/>
            </a:prstGeom>
            <a:noFill/>
            <a:ln w="9525">
              <a:noFill/>
              <a:miter lim="800000"/>
              <a:headEnd/>
              <a:tailEnd/>
            </a:ln>
            <a:effectLst/>
          </p:spPr>
          <p:txBody>
            <a:bodyPr wrap="none">
              <a:spAutoFit/>
            </a:bodyPr>
            <a:lstStyle/>
            <a:p>
              <a:r>
                <a:rPr lang="en-US" altLang="ja-JP" sz="1400"/>
                <a:t>①</a:t>
              </a:r>
            </a:p>
          </p:txBody>
        </p:sp>
        <p:sp>
          <p:nvSpPr>
            <p:cNvPr id="193670" name="Text Box 134"/>
            <p:cNvSpPr txBox="1">
              <a:spLocks noChangeArrowheads="1"/>
            </p:cNvSpPr>
            <p:nvPr/>
          </p:nvSpPr>
          <p:spPr bwMode="auto">
            <a:xfrm>
              <a:off x="476" y="2477"/>
              <a:ext cx="228" cy="192"/>
            </a:xfrm>
            <a:prstGeom prst="rect">
              <a:avLst/>
            </a:prstGeom>
            <a:noFill/>
            <a:ln w="9525">
              <a:noFill/>
              <a:miter lim="800000"/>
              <a:headEnd/>
              <a:tailEnd/>
            </a:ln>
            <a:effectLst/>
          </p:spPr>
          <p:txBody>
            <a:bodyPr wrap="none">
              <a:spAutoFit/>
            </a:bodyPr>
            <a:lstStyle/>
            <a:p>
              <a:r>
                <a:rPr lang="en-US" altLang="ja-JP" sz="1400"/>
                <a:t>①</a:t>
              </a:r>
            </a:p>
          </p:txBody>
        </p:sp>
        <p:sp>
          <p:nvSpPr>
            <p:cNvPr id="193671" name="Text Box 135"/>
            <p:cNvSpPr txBox="1">
              <a:spLocks noChangeArrowheads="1"/>
            </p:cNvSpPr>
            <p:nvPr/>
          </p:nvSpPr>
          <p:spPr bwMode="auto">
            <a:xfrm>
              <a:off x="340" y="3022"/>
              <a:ext cx="228" cy="192"/>
            </a:xfrm>
            <a:prstGeom prst="rect">
              <a:avLst/>
            </a:prstGeom>
            <a:noFill/>
            <a:ln w="9525">
              <a:noFill/>
              <a:miter lim="800000"/>
              <a:headEnd/>
              <a:tailEnd/>
            </a:ln>
            <a:effectLst/>
          </p:spPr>
          <p:txBody>
            <a:bodyPr wrap="none">
              <a:spAutoFit/>
            </a:bodyPr>
            <a:lstStyle/>
            <a:p>
              <a:r>
                <a:rPr lang="en-US" altLang="ja-JP" sz="1400"/>
                <a:t>②</a:t>
              </a:r>
            </a:p>
          </p:txBody>
        </p:sp>
        <p:sp>
          <p:nvSpPr>
            <p:cNvPr id="193672" name="Text Box 136"/>
            <p:cNvSpPr txBox="1">
              <a:spLocks noChangeArrowheads="1"/>
            </p:cNvSpPr>
            <p:nvPr/>
          </p:nvSpPr>
          <p:spPr bwMode="auto">
            <a:xfrm>
              <a:off x="340" y="3566"/>
              <a:ext cx="228" cy="192"/>
            </a:xfrm>
            <a:prstGeom prst="rect">
              <a:avLst/>
            </a:prstGeom>
            <a:noFill/>
            <a:ln w="9525">
              <a:noFill/>
              <a:miter lim="800000"/>
              <a:headEnd/>
              <a:tailEnd/>
            </a:ln>
            <a:effectLst/>
          </p:spPr>
          <p:txBody>
            <a:bodyPr wrap="none">
              <a:spAutoFit/>
            </a:bodyPr>
            <a:lstStyle/>
            <a:p>
              <a:r>
                <a:rPr lang="en-US" altLang="ja-JP" sz="1400"/>
                <a:t>③</a:t>
              </a:r>
            </a:p>
          </p:txBody>
        </p:sp>
        <p:sp>
          <p:nvSpPr>
            <p:cNvPr id="193673" name="Text Box 137"/>
            <p:cNvSpPr txBox="1">
              <a:spLocks noChangeArrowheads="1"/>
            </p:cNvSpPr>
            <p:nvPr/>
          </p:nvSpPr>
          <p:spPr bwMode="auto">
            <a:xfrm>
              <a:off x="5148" y="2432"/>
              <a:ext cx="228" cy="192"/>
            </a:xfrm>
            <a:prstGeom prst="rect">
              <a:avLst/>
            </a:prstGeom>
            <a:noFill/>
            <a:ln w="9525">
              <a:noFill/>
              <a:miter lim="800000"/>
              <a:headEnd/>
              <a:tailEnd/>
            </a:ln>
            <a:effectLst/>
          </p:spPr>
          <p:txBody>
            <a:bodyPr wrap="none">
              <a:spAutoFit/>
            </a:bodyPr>
            <a:lstStyle/>
            <a:p>
              <a:r>
                <a:rPr lang="en-US" altLang="ja-JP" sz="1400"/>
                <a:t>④</a:t>
              </a:r>
            </a:p>
          </p:txBody>
        </p:sp>
        <p:sp>
          <p:nvSpPr>
            <p:cNvPr id="193674" name="Text Box 138"/>
            <p:cNvSpPr txBox="1">
              <a:spLocks noChangeArrowheads="1"/>
            </p:cNvSpPr>
            <p:nvPr/>
          </p:nvSpPr>
          <p:spPr bwMode="auto">
            <a:xfrm>
              <a:off x="5239" y="3112"/>
              <a:ext cx="228" cy="192"/>
            </a:xfrm>
            <a:prstGeom prst="rect">
              <a:avLst/>
            </a:prstGeom>
            <a:noFill/>
            <a:ln w="9525">
              <a:noFill/>
              <a:miter lim="800000"/>
              <a:headEnd/>
              <a:tailEnd/>
            </a:ln>
            <a:effectLst/>
          </p:spPr>
          <p:txBody>
            <a:bodyPr wrap="none">
              <a:spAutoFit/>
            </a:bodyPr>
            <a:lstStyle/>
            <a:p>
              <a:r>
                <a:rPr lang="en-US" altLang="ja-JP" sz="1400"/>
                <a:t>⑤</a:t>
              </a:r>
            </a:p>
          </p:txBody>
        </p:sp>
        <p:sp>
          <p:nvSpPr>
            <p:cNvPr id="193675" name="Text Box 139"/>
            <p:cNvSpPr txBox="1">
              <a:spLocks noChangeArrowheads="1"/>
            </p:cNvSpPr>
            <p:nvPr/>
          </p:nvSpPr>
          <p:spPr bwMode="auto">
            <a:xfrm>
              <a:off x="5103" y="3657"/>
              <a:ext cx="228" cy="192"/>
            </a:xfrm>
            <a:prstGeom prst="rect">
              <a:avLst/>
            </a:prstGeom>
            <a:noFill/>
            <a:ln w="9525">
              <a:noFill/>
              <a:miter lim="800000"/>
              <a:headEnd/>
              <a:tailEnd/>
            </a:ln>
            <a:effectLst/>
          </p:spPr>
          <p:txBody>
            <a:bodyPr wrap="none">
              <a:spAutoFit/>
            </a:bodyPr>
            <a:lstStyle/>
            <a:p>
              <a:r>
                <a:rPr lang="en-US" altLang="ja-JP" sz="1400"/>
                <a:t>⑥</a:t>
              </a:r>
            </a:p>
          </p:txBody>
        </p:sp>
        <p:sp>
          <p:nvSpPr>
            <p:cNvPr id="193676" name="Text Box 140"/>
            <p:cNvSpPr txBox="1">
              <a:spLocks noChangeArrowheads="1"/>
            </p:cNvSpPr>
            <p:nvPr/>
          </p:nvSpPr>
          <p:spPr bwMode="auto">
            <a:xfrm>
              <a:off x="1519" y="2886"/>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677" name="Text Box 141"/>
            <p:cNvSpPr txBox="1">
              <a:spLocks noChangeArrowheads="1"/>
            </p:cNvSpPr>
            <p:nvPr/>
          </p:nvSpPr>
          <p:spPr bwMode="auto">
            <a:xfrm>
              <a:off x="1519" y="3045"/>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678" name="Text Box 142"/>
            <p:cNvSpPr txBox="1">
              <a:spLocks noChangeArrowheads="1"/>
            </p:cNvSpPr>
            <p:nvPr/>
          </p:nvSpPr>
          <p:spPr bwMode="auto">
            <a:xfrm>
              <a:off x="1519" y="3181"/>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679" name="Text Box 143"/>
            <p:cNvSpPr txBox="1">
              <a:spLocks noChangeArrowheads="1"/>
            </p:cNvSpPr>
            <p:nvPr/>
          </p:nvSpPr>
          <p:spPr bwMode="auto">
            <a:xfrm>
              <a:off x="2154" y="3022"/>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80" name="Text Box 144"/>
            <p:cNvSpPr txBox="1">
              <a:spLocks noChangeArrowheads="1"/>
            </p:cNvSpPr>
            <p:nvPr/>
          </p:nvSpPr>
          <p:spPr bwMode="auto">
            <a:xfrm>
              <a:off x="2044" y="1991"/>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681" name="Text Box 145"/>
            <p:cNvSpPr txBox="1">
              <a:spLocks noChangeArrowheads="1"/>
            </p:cNvSpPr>
            <p:nvPr/>
          </p:nvSpPr>
          <p:spPr bwMode="auto">
            <a:xfrm>
              <a:off x="2044" y="2127"/>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682" name="Text Box 146"/>
            <p:cNvSpPr txBox="1">
              <a:spLocks noChangeArrowheads="1"/>
            </p:cNvSpPr>
            <p:nvPr/>
          </p:nvSpPr>
          <p:spPr bwMode="auto">
            <a:xfrm>
              <a:off x="2044" y="2263"/>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683" name="Text Box 147"/>
            <p:cNvSpPr txBox="1">
              <a:spLocks noChangeArrowheads="1"/>
            </p:cNvSpPr>
            <p:nvPr/>
          </p:nvSpPr>
          <p:spPr bwMode="auto">
            <a:xfrm>
              <a:off x="2044" y="2399"/>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84" name="Line 148"/>
            <p:cNvSpPr>
              <a:spLocks noChangeShapeType="1"/>
            </p:cNvSpPr>
            <p:nvPr/>
          </p:nvSpPr>
          <p:spPr bwMode="auto">
            <a:xfrm flipV="1">
              <a:off x="1701" y="2568"/>
              <a:ext cx="589" cy="1"/>
            </a:xfrm>
            <a:prstGeom prst="line">
              <a:avLst/>
            </a:prstGeom>
            <a:noFill/>
            <a:ln w="9525">
              <a:solidFill>
                <a:schemeClr val="tx1"/>
              </a:solidFill>
              <a:round/>
              <a:headEnd/>
              <a:tailEnd/>
            </a:ln>
            <a:effectLst/>
          </p:spPr>
          <p:txBody>
            <a:bodyPr/>
            <a:lstStyle/>
            <a:p>
              <a:endParaRPr lang="ja-JP" altLang="en-US"/>
            </a:p>
          </p:txBody>
        </p:sp>
        <p:sp>
          <p:nvSpPr>
            <p:cNvPr id="193685" name="Line 149"/>
            <p:cNvSpPr>
              <a:spLocks noChangeShapeType="1"/>
            </p:cNvSpPr>
            <p:nvPr/>
          </p:nvSpPr>
          <p:spPr bwMode="auto">
            <a:xfrm flipV="1">
              <a:off x="1701" y="2704"/>
              <a:ext cx="589" cy="1"/>
            </a:xfrm>
            <a:prstGeom prst="line">
              <a:avLst/>
            </a:prstGeom>
            <a:noFill/>
            <a:ln w="9525">
              <a:solidFill>
                <a:schemeClr val="tx1"/>
              </a:solidFill>
              <a:round/>
              <a:headEnd/>
              <a:tailEnd/>
            </a:ln>
            <a:effectLst/>
          </p:spPr>
          <p:txBody>
            <a:bodyPr/>
            <a:lstStyle/>
            <a:p>
              <a:endParaRPr lang="ja-JP" altLang="en-US"/>
            </a:p>
          </p:txBody>
        </p:sp>
        <p:sp>
          <p:nvSpPr>
            <p:cNvPr id="193686" name="Text Box 150"/>
            <p:cNvSpPr txBox="1">
              <a:spLocks noChangeArrowheads="1"/>
            </p:cNvSpPr>
            <p:nvPr/>
          </p:nvSpPr>
          <p:spPr bwMode="auto">
            <a:xfrm>
              <a:off x="1746" y="2127"/>
              <a:ext cx="228" cy="192"/>
            </a:xfrm>
            <a:prstGeom prst="rect">
              <a:avLst/>
            </a:prstGeom>
            <a:noFill/>
            <a:ln w="9525">
              <a:noFill/>
              <a:miter lim="800000"/>
              <a:headEnd/>
              <a:tailEnd/>
            </a:ln>
            <a:effectLst/>
          </p:spPr>
          <p:txBody>
            <a:bodyPr wrap="none">
              <a:spAutoFit/>
            </a:bodyPr>
            <a:lstStyle/>
            <a:p>
              <a:r>
                <a:rPr lang="en-US" altLang="ja-JP" sz="1400"/>
                <a:t>②</a:t>
              </a:r>
            </a:p>
          </p:txBody>
        </p:sp>
        <p:sp>
          <p:nvSpPr>
            <p:cNvPr id="193687" name="Text Box 151"/>
            <p:cNvSpPr txBox="1">
              <a:spLocks noChangeArrowheads="1"/>
            </p:cNvSpPr>
            <p:nvPr/>
          </p:nvSpPr>
          <p:spPr bwMode="auto">
            <a:xfrm>
              <a:off x="1746" y="2263"/>
              <a:ext cx="228" cy="192"/>
            </a:xfrm>
            <a:prstGeom prst="rect">
              <a:avLst/>
            </a:prstGeom>
            <a:noFill/>
            <a:ln w="9525">
              <a:noFill/>
              <a:miter lim="800000"/>
              <a:headEnd/>
              <a:tailEnd/>
            </a:ln>
            <a:effectLst/>
          </p:spPr>
          <p:txBody>
            <a:bodyPr wrap="none">
              <a:spAutoFit/>
            </a:bodyPr>
            <a:lstStyle/>
            <a:p>
              <a:r>
                <a:rPr lang="en-US" altLang="ja-JP" sz="1400"/>
                <a:t>③</a:t>
              </a:r>
            </a:p>
          </p:txBody>
        </p:sp>
        <p:sp>
          <p:nvSpPr>
            <p:cNvPr id="193688" name="Text Box 152"/>
            <p:cNvSpPr txBox="1">
              <a:spLocks noChangeArrowheads="1"/>
            </p:cNvSpPr>
            <p:nvPr/>
          </p:nvSpPr>
          <p:spPr bwMode="auto">
            <a:xfrm>
              <a:off x="1746" y="2399"/>
              <a:ext cx="228" cy="192"/>
            </a:xfrm>
            <a:prstGeom prst="rect">
              <a:avLst/>
            </a:prstGeom>
            <a:noFill/>
            <a:ln w="9525">
              <a:noFill/>
              <a:miter lim="800000"/>
              <a:headEnd/>
              <a:tailEnd/>
            </a:ln>
            <a:effectLst/>
          </p:spPr>
          <p:txBody>
            <a:bodyPr wrap="none">
              <a:spAutoFit/>
            </a:bodyPr>
            <a:lstStyle/>
            <a:p>
              <a:r>
                <a:rPr lang="en-US" altLang="ja-JP" sz="1400"/>
                <a:t>④</a:t>
              </a:r>
            </a:p>
          </p:txBody>
        </p:sp>
        <p:sp>
          <p:nvSpPr>
            <p:cNvPr id="193689" name="Text Box 153"/>
            <p:cNvSpPr txBox="1">
              <a:spLocks noChangeArrowheads="1"/>
            </p:cNvSpPr>
            <p:nvPr/>
          </p:nvSpPr>
          <p:spPr bwMode="auto">
            <a:xfrm>
              <a:off x="1746" y="2535"/>
              <a:ext cx="228" cy="192"/>
            </a:xfrm>
            <a:prstGeom prst="rect">
              <a:avLst/>
            </a:prstGeom>
            <a:noFill/>
            <a:ln w="9525">
              <a:noFill/>
              <a:miter lim="800000"/>
              <a:headEnd/>
              <a:tailEnd/>
            </a:ln>
            <a:effectLst/>
          </p:spPr>
          <p:txBody>
            <a:bodyPr wrap="none">
              <a:spAutoFit/>
            </a:bodyPr>
            <a:lstStyle/>
            <a:p>
              <a:r>
                <a:rPr lang="en-US" altLang="ja-JP" sz="1400"/>
                <a:t>⑤</a:t>
              </a:r>
            </a:p>
          </p:txBody>
        </p:sp>
        <p:sp>
          <p:nvSpPr>
            <p:cNvPr id="193690" name="Text Box 154"/>
            <p:cNvSpPr txBox="1">
              <a:spLocks noChangeArrowheads="1"/>
            </p:cNvSpPr>
            <p:nvPr/>
          </p:nvSpPr>
          <p:spPr bwMode="auto">
            <a:xfrm>
              <a:off x="1746" y="2671"/>
              <a:ext cx="228" cy="192"/>
            </a:xfrm>
            <a:prstGeom prst="rect">
              <a:avLst/>
            </a:prstGeom>
            <a:noFill/>
            <a:ln w="9525">
              <a:noFill/>
              <a:miter lim="800000"/>
              <a:headEnd/>
              <a:tailEnd/>
            </a:ln>
            <a:effectLst/>
          </p:spPr>
          <p:txBody>
            <a:bodyPr wrap="none">
              <a:spAutoFit/>
            </a:bodyPr>
            <a:lstStyle/>
            <a:p>
              <a:r>
                <a:rPr lang="en-US" altLang="ja-JP" sz="1400"/>
                <a:t>⑥</a:t>
              </a:r>
            </a:p>
          </p:txBody>
        </p:sp>
        <p:sp>
          <p:nvSpPr>
            <p:cNvPr id="193691" name="Text Box 155"/>
            <p:cNvSpPr txBox="1">
              <a:spLocks noChangeArrowheads="1"/>
            </p:cNvSpPr>
            <p:nvPr/>
          </p:nvSpPr>
          <p:spPr bwMode="auto">
            <a:xfrm>
              <a:off x="2044" y="2535"/>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92" name="Text Box 156"/>
            <p:cNvSpPr txBox="1">
              <a:spLocks noChangeArrowheads="1"/>
            </p:cNvSpPr>
            <p:nvPr/>
          </p:nvSpPr>
          <p:spPr bwMode="auto">
            <a:xfrm>
              <a:off x="2044" y="2671"/>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94" name="Text Box 158"/>
            <p:cNvSpPr txBox="1">
              <a:spLocks noChangeArrowheads="1"/>
            </p:cNvSpPr>
            <p:nvPr/>
          </p:nvSpPr>
          <p:spPr bwMode="auto">
            <a:xfrm>
              <a:off x="3424" y="3022"/>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695" name="Text Box 159"/>
            <p:cNvSpPr txBox="1">
              <a:spLocks noChangeArrowheads="1"/>
            </p:cNvSpPr>
            <p:nvPr/>
          </p:nvSpPr>
          <p:spPr bwMode="auto">
            <a:xfrm>
              <a:off x="4059" y="2886"/>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696" name="Text Box 160"/>
            <p:cNvSpPr txBox="1">
              <a:spLocks noChangeArrowheads="1"/>
            </p:cNvSpPr>
            <p:nvPr/>
          </p:nvSpPr>
          <p:spPr bwMode="auto">
            <a:xfrm>
              <a:off x="4059" y="3045"/>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697" name="Text Box 161"/>
            <p:cNvSpPr txBox="1">
              <a:spLocks noChangeArrowheads="1"/>
            </p:cNvSpPr>
            <p:nvPr/>
          </p:nvSpPr>
          <p:spPr bwMode="auto">
            <a:xfrm>
              <a:off x="4059" y="3181"/>
              <a:ext cx="178" cy="192"/>
            </a:xfrm>
            <a:prstGeom prst="rect">
              <a:avLst/>
            </a:prstGeom>
            <a:noFill/>
            <a:ln w="9525">
              <a:noFill/>
              <a:miter lim="800000"/>
              <a:headEnd/>
              <a:tailEnd/>
            </a:ln>
            <a:effectLst/>
          </p:spPr>
          <p:txBody>
            <a:bodyPr wrap="none">
              <a:spAutoFit/>
            </a:bodyPr>
            <a:lstStyle/>
            <a:p>
              <a:r>
                <a:rPr lang="en-US" altLang="ja-JP" sz="1400"/>
                <a:t>4</a:t>
              </a:r>
            </a:p>
          </p:txBody>
        </p:sp>
        <p:sp>
          <p:nvSpPr>
            <p:cNvPr id="193698" name="Rectangle 162"/>
            <p:cNvSpPr>
              <a:spLocks noChangeArrowheads="1"/>
            </p:cNvSpPr>
            <p:nvPr/>
          </p:nvSpPr>
          <p:spPr bwMode="auto">
            <a:xfrm>
              <a:off x="3516" y="1888"/>
              <a:ext cx="589" cy="953"/>
            </a:xfrm>
            <a:prstGeom prst="rect">
              <a:avLst/>
            </a:prstGeom>
            <a:noFill/>
            <a:ln w="9525">
              <a:solidFill>
                <a:schemeClr val="tx1"/>
              </a:solidFill>
              <a:miter lim="800000"/>
              <a:headEnd/>
              <a:tailEnd/>
            </a:ln>
            <a:effectLst/>
          </p:spPr>
          <p:txBody>
            <a:bodyPr wrap="none" anchor="ctr"/>
            <a:lstStyle/>
            <a:p>
              <a:endParaRPr lang="ja-JP" altLang="en-US"/>
            </a:p>
          </p:txBody>
        </p:sp>
        <p:sp>
          <p:nvSpPr>
            <p:cNvPr id="193699" name="Line 163"/>
            <p:cNvSpPr>
              <a:spLocks noChangeShapeType="1"/>
            </p:cNvSpPr>
            <p:nvPr/>
          </p:nvSpPr>
          <p:spPr bwMode="auto">
            <a:xfrm>
              <a:off x="3516" y="2024"/>
              <a:ext cx="589" cy="0"/>
            </a:xfrm>
            <a:prstGeom prst="line">
              <a:avLst/>
            </a:prstGeom>
            <a:noFill/>
            <a:ln w="9525">
              <a:solidFill>
                <a:schemeClr val="tx1"/>
              </a:solidFill>
              <a:round/>
              <a:headEnd/>
              <a:tailEnd/>
            </a:ln>
            <a:effectLst/>
          </p:spPr>
          <p:txBody>
            <a:bodyPr/>
            <a:lstStyle/>
            <a:p>
              <a:endParaRPr lang="ja-JP" altLang="en-US"/>
            </a:p>
          </p:txBody>
        </p:sp>
        <p:sp>
          <p:nvSpPr>
            <p:cNvPr id="193700" name="Line 164"/>
            <p:cNvSpPr>
              <a:spLocks noChangeShapeType="1"/>
            </p:cNvSpPr>
            <p:nvPr/>
          </p:nvSpPr>
          <p:spPr bwMode="auto">
            <a:xfrm>
              <a:off x="3788" y="1888"/>
              <a:ext cx="0" cy="953"/>
            </a:xfrm>
            <a:prstGeom prst="line">
              <a:avLst/>
            </a:prstGeom>
            <a:noFill/>
            <a:ln w="9525">
              <a:solidFill>
                <a:schemeClr val="tx1"/>
              </a:solidFill>
              <a:round/>
              <a:headEnd/>
              <a:tailEnd/>
            </a:ln>
            <a:effectLst/>
          </p:spPr>
          <p:txBody>
            <a:bodyPr/>
            <a:lstStyle/>
            <a:p>
              <a:endParaRPr lang="ja-JP" altLang="en-US"/>
            </a:p>
          </p:txBody>
        </p:sp>
        <p:sp>
          <p:nvSpPr>
            <p:cNvPr id="193701" name="Text Box 165"/>
            <p:cNvSpPr txBox="1">
              <a:spLocks noChangeArrowheads="1"/>
            </p:cNvSpPr>
            <p:nvPr/>
          </p:nvSpPr>
          <p:spPr bwMode="auto">
            <a:xfrm>
              <a:off x="3493" y="1855"/>
              <a:ext cx="340" cy="192"/>
            </a:xfrm>
            <a:prstGeom prst="rect">
              <a:avLst/>
            </a:prstGeom>
            <a:noFill/>
            <a:ln w="9525">
              <a:noFill/>
              <a:miter lim="800000"/>
              <a:headEnd/>
              <a:tailEnd/>
            </a:ln>
            <a:effectLst/>
          </p:spPr>
          <p:txBody>
            <a:bodyPr wrap="none">
              <a:spAutoFit/>
            </a:bodyPr>
            <a:lstStyle/>
            <a:p>
              <a:r>
                <a:rPr lang="ja-JP" altLang="en-US" sz="1400"/>
                <a:t>宛先</a:t>
              </a:r>
            </a:p>
          </p:txBody>
        </p:sp>
        <p:sp>
          <p:nvSpPr>
            <p:cNvPr id="193702" name="Text Box 166"/>
            <p:cNvSpPr txBox="1">
              <a:spLocks noChangeArrowheads="1"/>
            </p:cNvSpPr>
            <p:nvPr/>
          </p:nvSpPr>
          <p:spPr bwMode="auto">
            <a:xfrm>
              <a:off x="3743" y="1855"/>
              <a:ext cx="404" cy="192"/>
            </a:xfrm>
            <a:prstGeom prst="rect">
              <a:avLst/>
            </a:prstGeom>
            <a:noFill/>
            <a:ln w="9525">
              <a:noFill/>
              <a:miter lim="800000"/>
              <a:headEnd/>
              <a:tailEnd/>
            </a:ln>
            <a:effectLst/>
          </p:spPr>
          <p:txBody>
            <a:bodyPr wrap="none">
              <a:spAutoFit/>
            </a:bodyPr>
            <a:lstStyle/>
            <a:p>
              <a:r>
                <a:rPr lang="ja-JP" altLang="en-US" sz="1400"/>
                <a:t>ポート</a:t>
              </a:r>
            </a:p>
          </p:txBody>
        </p:sp>
        <p:sp>
          <p:nvSpPr>
            <p:cNvPr id="193703" name="Text Box 167"/>
            <p:cNvSpPr txBox="1">
              <a:spLocks noChangeArrowheads="1"/>
            </p:cNvSpPr>
            <p:nvPr/>
          </p:nvSpPr>
          <p:spPr bwMode="auto">
            <a:xfrm>
              <a:off x="3562" y="1705"/>
              <a:ext cx="452" cy="192"/>
            </a:xfrm>
            <a:prstGeom prst="rect">
              <a:avLst/>
            </a:prstGeom>
            <a:noFill/>
            <a:ln w="9525">
              <a:noFill/>
              <a:miter lim="800000"/>
              <a:headEnd/>
              <a:tailEnd/>
            </a:ln>
            <a:effectLst/>
          </p:spPr>
          <p:txBody>
            <a:bodyPr wrap="none">
              <a:spAutoFit/>
            </a:bodyPr>
            <a:lstStyle/>
            <a:p>
              <a:r>
                <a:rPr lang="ja-JP" altLang="en-US" sz="1400"/>
                <a:t>経路表</a:t>
              </a:r>
            </a:p>
          </p:txBody>
        </p:sp>
        <p:sp>
          <p:nvSpPr>
            <p:cNvPr id="193704" name="Line 168"/>
            <p:cNvSpPr>
              <a:spLocks noChangeShapeType="1"/>
            </p:cNvSpPr>
            <p:nvPr/>
          </p:nvSpPr>
          <p:spPr bwMode="auto">
            <a:xfrm>
              <a:off x="3516" y="2160"/>
              <a:ext cx="589" cy="0"/>
            </a:xfrm>
            <a:prstGeom prst="line">
              <a:avLst/>
            </a:prstGeom>
            <a:noFill/>
            <a:ln w="9525">
              <a:solidFill>
                <a:schemeClr val="tx1"/>
              </a:solidFill>
              <a:round/>
              <a:headEnd/>
              <a:tailEnd/>
            </a:ln>
            <a:effectLst/>
          </p:spPr>
          <p:txBody>
            <a:bodyPr/>
            <a:lstStyle/>
            <a:p>
              <a:endParaRPr lang="ja-JP" altLang="en-US"/>
            </a:p>
          </p:txBody>
        </p:sp>
        <p:sp>
          <p:nvSpPr>
            <p:cNvPr id="193705" name="Line 169"/>
            <p:cNvSpPr>
              <a:spLocks noChangeShapeType="1"/>
            </p:cNvSpPr>
            <p:nvPr/>
          </p:nvSpPr>
          <p:spPr bwMode="auto">
            <a:xfrm>
              <a:off x="3516" y="2296"/>
              <a:ext cx="589" cy="0"/>
            </a:xfrm>
            <a:prstGeom prst="line">
              <a:avLst/>
            </a:prstGeom>
            <a:noFill/>
            <a:ln w="9525">
              <a:solidFill>
                <a:schemeClr val="tx1"/>
              </a:solidFill>
              <a:round/>
              <a:headEnd/>
              <a:tailEnd/>
            </a:ln>
            <a:effectLst/>
          </p:spPr>
          <p:txBody>
            <a:bodyPr/>
            <a:lstStyle/>
            <a:p>
              <a:endParaRPr lang="ja-JP" altLang="en-US"/>
            </a:p>
          </p:txBody>
        </p:sp>
        <p:sp>
          <p:nvSpPr>
            <p:cNvPr id="193706" name="Line 170"/>
            <p:cNvSpPr>
              <a:spLocks noChangeShapeType="1"/>
            </p:cNvSpPr>
            <p:nvPr/>
          </p:nvSpPr>
          <p:spPr bwMode="auto">
            <a:xfrm>
              <a:off x="3516" y="2432"/>
              <a:ext cx="589" cy="0"/>
            </a:xfrm>
            <a:prstGeom prst="line">
              <a:avLst/>
            </a:prstGeom>
            <a:noFill/>
            <a:ln w="9525">
              <a:solidFill>
                <a:schemeClr val="tx1"/>
              </a:solidFill>
              <a:round/>
              <a:headEnd/>
              <a:tailEnd/>
            </a:ln>
            <a:effectLst/>
          </p:spPr>
          <p:txBody>
            <a:bodyPr/>
            <a:lstStyle/>
            <a:p>
              <a:endParaRPr lang="ja-JP" altLang="en-US"/>
            </a:p>
          </p:txBody>
        </p:sp>
        <p:sp>
          <p:nvSpPr>
            <p:cNvPr id="193707" name="Text Box 171"/>
            <p:cNvSpPr txBox="1">
              <a:spLocks noChangeArrowheads="1"/>
            </p:cNvSpPr>
            <p:nvPr/>
          </p:nvSpPr>
          <p:spPr bwMode="auto">
            <a:xfrm>
              <a:off x="3561" y="1991"/>
              <a:ext cx="228" cy="192"/>
            </a:xfrm>
            <a:prstGeom prst="rect">
              <a:avLst/>
            </a:prstGeom>
            <a:noFill/>
            <a:ln w="9525">
              <a:noFill/>
              <a:miter lim="800000"/>
              <a:headEnd/>
              <a:tailEnd/>
            </a:ln>
            <a:effectLst/>
          </p:spPr>
          <p:txBody>
            <a:bodyPr wrap="none">
              <a:spAutoFit/>
            </a:bodyPr>
            <a:lstStyle/>
            <a:p>
              <a:r>
                <a:rPr lang="en-US" altLang="ja-JP" sz="1400"/>
                <a:t>①</a:t>
              </a:r>
            </a:p>
          </p:txBody>
        </p:sp>
        <p:sp>
          <p:nvSpPr>
            <p:cNvPr id="193708" name="Text Box 172"/>
            <p:cNvSpPr txBox="1">
              <a:spLocks noChangeArrowheads="1"/>
            </p:cNvSpPr>
            <p:nvPr/>
          </p:nvSpPr>
          <p:spPr bwMode="auto">
            <a:xfrm>
              <a:off x="3859" y="1991"/>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709" name="Text Box 173"/>
            <p:cNvSpPr txBox="1">
              <a:spLocks noChangeArrowheads="1"/>
            </p:cNvSpPr>
            <p:nvPr/>
          </p:nvSpPr>
          <p:spPr bwMode="auto">
            <a:xfrm>
              <a:off x="3859" y="2127"/>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710" name="Text Box 174"/>
            <p:cNvSpPr txBox="1">
              <a:spLocks noChangeArrowheads="1"/>
            </p:cNvSpPr>
            <p:nvPr/>
          </p:nvSpPr>
          <p:spPr bwMode="auto">
            <a:xfrm>
              <a:off x="3859" y="2263"/>
              <a:ext cx="178" cy="192"/>
            </a:xfrm>
            <a:prstGeom prst="rect">
              <a:avLst/>
            </a:prstGeom>
            <a:noFill/>
            <a:ln w="9525">
              <a:noFill/>
              <a:miter lim="800000"/>
              <a:headEnd/>
              <a:tailEnd/>
            </a:ln>
            <a:effectLst/>
          </p:spPr>
          <p:txBody>
            <a:bodyPr wrap="none">
              <a:spAutoFit/>
            </a:bodyPr>
            <a:lstStyle/>
            <a:p>
              <a:r>
                <a:rPr lang="en-US" altLang="ja-JP" sz="1400"/>
                <a:t>1</a:t>
              </a:r>
            </a:p>
          </p:txBody>
        </p:sp>
        <p:sp>
          <p:nvSpPr>
            <p:cNvPr id="193711" name="Text Box 175"/>
            <p:cNvSpPr txBox="1">
              <a:spLocks noChangeArrowheads="1"/>
            </p:cNvSpPr>
            <p:nvPr/>
          </p:nvSpPr>
          <p:spPr bwMode="auto">
            <a:xfrm>
              <a:off x="3859" y="2399"/>
              <a:ext cx="178" cy="192"/>
            </a:xfrm>
            <a:prstGeom prst="rect">
              <a:avLst/>
            </a:prstGeom>
            <a:noFill/>
            <a:ln w="9525">
              <a:noFill/>
              <a:miter lim="800000"/>
              <a:headEnd/>
              <a:tailEnd/>
            </a:ln>
            <a:effectLst/>
          </p:spPr>
          <p:txBody>
            <a:bodyPr wrap="none">
              <a:spAutoFit/>
            </a:bodyPr>
            <a:lstStyle/>
            <a:p>
              <a:r>
                <a:rPr lang="en-US" altLang="ja-JP" sz="1400"/>
                <a:t>2</a:t>
              </a:r>
            </a:p>
          </p:txBody>
        </p:sp>
        <p:sp>
          <p:nvSpPr>
            <p:cNvPr id="193712" name="Line 176"/>
            <p:cNvSpPr>
              <a:spLocks noChangeShapeType="1"/>
            </p:cNvSpPr>
            <p:nvPr/>
          </p:nvSpPr>
          <p:spPr bwMode="auto">
            <a:xfrm flipV="1">
              <a:off x="3516" y="2568"/>
              <a:ext cx="589" cy="1"/>
            </a:xfrm>
            <a:prstGeom prst="line">
              <a:avLst/>
            </a:prstGeom>
            <a:noFill/>
            <a:ln w="9525">
              <a:solidFill>
                <a:schemeClr val="tx1"/>
              </a:solidFill>
              <a:round/>
              <a:headEnd/>
              <a:tailEnd/>
            </a:ln>
            <a:effectLst/>
          </p:spPr>
          <p:txBody>
            <a:bodyPr/>
            <a:lstStyle/>
            <a:p>
              <a:endParaRPr lang="ja-JP" altLang="en-US"/>
            </a:p>
          </p:txBody>
        </p:sp>
        <p:sp>
          <p:nvSpPr>
            <p:cNvPr id="193713" name="Line 177"/>
            <p:cNvSpPr>
              <a:spLocks noChangeShapeType="1"/>
            </p:cNvSpPr>
            <p:nvPr/>
          </p:nvSpPr>
          <p:spPr bwMode="auto">
            <a:xfrm flipV="1">
              <a:off x="3516" y="2704"/>
              <a:ext cx="589" cy="1"/>
            </a:xfrm>
            <a:prstGeom prst="line">
              <a:avLst/>
            </a:prstGeom>
            <a:noFill/>
            <a:ln w="9525">
              <a:solidFill>
                <a:schemeClr val="tx1"/>
              </a:solidFill>
              <a:round/>
              <a:headEnd/>
              <a:tailEnd/>
            </a:ln>
            <a:effectLst/>
          </p:spPr>
          <p:txBody>
            <a:bodyPr/>
            <a:lstStyle/>
            <a:p>
              <a:endParaRPr lang="ja-JP" altLang="en-US"/>
            </a:p>
          </p:txBody>
        </p:sp>
        <p:sp>
          <p:nvSpPr>
            <p:cNvPr id="193714" name="Text Box 178"/>
            <p:cNvSpPr txBox="1">
              <a:spLocks noChangeArrowheads="1"/>
            </p:cNvSpPr>
            <p:nvPr/>
          </p:nvSpPr>
          <p:spPr bwMode="auto">
            <a:xfrm>
              <a:off x="3561" y="2127"/>
              <a:ext cx="228" cy="192"/>
            </a:xfrm>
            <a:prstGeom prst="rect">
              <a:avLst/>
            </a:prstGeom>
            <a:noFill/>
            <a:ln w="9525">
              <a:noFill/>
              <a:miter lim="800000"/>
              <a:headEnd/>
              <a:tailEnd/>
            </a:ln>
            <a:effectLst/>
          </p:spPr>
          <p:txBody>
            <a:bodyPr wrap="none">
              <a:spAutoFit/>
            </a:bodyPr>
            <a:lstStyle/>
            <a:p>
              <a:r>
                <a:rPr lang="en-US" altLang="ja-JP" sz="1400"/>
                <a:t>②</a:t>
              </a:r>
            </a:p>
          </p:txBody>
        </p:sp>
        <p:sp>
          <p:nvSpPr>
            <p:cNvPr id="193715" name="Text Box 179"/>
            <p:cNvSpPr txBox="1">
              <a:spLocks noChangeArrowheads="1"/>
            </p:cNvSpPr>
            <p:nvPr/>
          </p:nvSpPr>
          <p:spPr bwMode="auto">
            <a:xfrm>
              <a:off x="3561" y="2263"/>
              <a:ext cx="228" cy="192"/>
            </a:xfrm>
            <a:prstGeom prst="rect">
              <a:avLst/>
            </a:prstGeom>
            <a:noFill/>
            <a:ln w="9525">
              <a:noFill/>
              <a:miter lim="800000"/>
              <a:headEnd/>
              <a:tailEnd/>
            </a:ln>
            <a:effectLst/>
          </p:spPr>
          <p:txBody>
            <a:bodyPr wrap="none">
              <a:spAutoFit/>
            </a:bodyPr>
            <a:lstStyle/>
            <a:p>
              <a:r>
                <a:rPr lang="en-US" altLang="ja-JP" sz="1400"/>
                <a:t>③</a:t>
              </a:r>
            </a:p>
          </p:txBody>
        </p:sp>
        <p:sp>
          <p:nvSpPr>
            <p:cNvPr id="193716" name="Text Box 180"/>
            <p:cNvSpPr txBox="1">
              <a:spLocks noChangeArrowheads="1"/>
            </p:cNvSpPr>
            <p:nvPr/>
          </p:nvSpPr>
          <p:spPr bwMode="auto">
            <a:xfrm>
              <a:off x="3561" y="2399"/>
              <a:ext cx="228" cy="192"/>
            </a:xfrm>
            <a:prstGeom prst="rect">
              <a:avLst/>
            </a:prstGeom>
            <a:noFill/>
            <a:ln w="9525">
              <a:noFill/>
              <a:miter lim="800000"/>
              <a:headEnd/>
              <a:tailEnd/>
            </a:ln>
            <a:effectLst/>
          </p:spPr>
          <p:txBody>
            <a:bodyPr wrap="none">
              <a:spAutoFit/>
            </a:bodyPr>
            <a:lstStyle/>
            <a:p>
              <a:r>
                <a:rPr lang="en-US" altLang="ja-JP" sz="1400"/>
                <a:t>④</a:t>
              </a:r>
            </a:p>
          </p:txBody>
        </p:sp>
        <p:sp>
          <p:nvSpPr>
            <p:cNvPr id="193717" name="Text Box 181"/>
            <p:cNvSpPr txBox="1">
              <a:spLocks noChangeArrowheads="1"/>
            </p:cNvSpPr>
            <p:nvPr/>
          </p:nvSpPr>
          <p:spPr bwMode="auto">
            <a:xfrm>
              <a:off x="3561" y="2535"/>
              <a:ext cx="228" cy="192"/>
            </a:xfrm>
            <a:prstGeom prst="rect">
              <a:avLst/>
            </a:prstGeom>
            <a:noFill/>
            <a:ln w="9525">
              <a:noFill/>
              <a:miter lim="800000"/>
              <a:headEnd/>
              <a:tailEnd/>
            </a:ln>
            <a:effectLst/>
          </p:spPr>
          <p:txBody>
            <a:bodyPr wrap="none">
              <a:spAutoFit/>
            </a:bodyPr>
            <a:lstStyle/>
            <a:p>
              <a:r>
                <a:rPr lang="en-US" altLang="ja-JP" sz="1400"/>
                <a:t>⑤</a:t>
              </a:r>
            </a:p>
          </p:txBody>
        </p:sp>
        <p:sp>
          <p:nvSpPr>
            <p:cNvPr id="193718" name="Text Box 182"/>
            <p:cNvSpPr txBox="1">
              <a:spLocks noChangeArrowheads="1"/>
            </p:cNvSpPr>
            <p:nvPr/>
          </p:nvSpPr>
          <p:spPr bwMode="auto">
            <a:xfrm>
              <a:off x="3561" y="2671"/>
              <a:ext cx="228" cy="192"/>
            </a:xfrm>
            <a:prstGeom prst="rect">
              <a:avLst/>
            </a:prstGeom>
            <a:noFill/>
            <a:ln w="9525">
              <a:noFill/>
              <a:miter lim="800000"/>
              <a:headEnd/>
              <a:tailEnd/>
            </a:ln>
            <a:effectLst/>
          </p:spPr>
          <p:txBody>
            <a:bodyPr wrap="none">
              <a:spAutoFit/>
            </a:bodyPr>
            <a:lstStyle/>
            <a:p>
              <a:r>
                <a:rPr lang="en-US" altLang="ja-JP" sz="1400"/>
                <a:t>⑥</a:t>
              </a:r>
            </a:p>
          </p:txBody>
        </p:sp>
        <p:sp>
          <p:nvSpPr>
            <p:cNvPr id="193719" name="Text Box 183"/>
            <p:cNvSpPr txBox="1">
              <a:spLocks noChangeArrowheads="1"/>
            </p:cNvSpPr>
            <p:nvPr/>
          </p:nvSpPr>
          <p:spPr bwMode="auto">
            <a:xfrm>
              <a:off x="3859" y="2535"/>
              <a:ext cx="178" cy="192"/>
            </a:xfrm>
            <a:prstGeom prst="rect">
              <a:avLst/>
            </a:prstGeom>
            <a:noFill/>
            <a:ln w="9525">
              <a:noFill/>
              <a:miter lim="800000"/>
              <a:headEnd/>
              <a:tailEnd/>
            </a:ln>
            <a:effectLst/>
          </p:spPr>
          <p:txBody>
            <a:bodyPr wrap="none">
              <a:spAutoFit/>
            </a:bodyPr>
            <a:lstStyle/>
            <a:p>
              <a:r>
                <a:rPr lang="en-US" altLang="ja-JP" sz="1400"/>
                <a:t>3</a:t>
              </a:r>
            </a:p>
          </p:txBody>
        </p:sp>
        <p:sp>
          <p:nvSpPr>
            <p:cNvPr id="193720" name="Text Box 184"/>
            <p:cNvSpPr txBox="1">
              <a:spLocks noChangeArrowheads="1"/>
            </p:cNvSpPr>
            <p:nvPr/>
          </p:nvSpPr>
          <p:spPr bwMode="auto">
            <a:xfrm>
              <a:off x="3859" y="2671"/>
              <a:ext cx="178" cy="192"/>
            </a:xfrm>
            <a:prstGeom prst="rect">
              <a:avLst/>
            </a:prstGeom>
            <a:noFill/>
            <a:ln w="9525">
              <a:noFill/>
              <a:miter lim="800000"/>
              <a:headEnd/>
              <a:tailEnd/>
            </a:ln>
            <a:effectLst/>
          </p:spPr>
          <p:txBody>
            <a:bodyPr wrap="none">
              <a:spAutoFit/>
            </a:bodyPr>
            <a:lstStyle/>
            <a:p>
              <a:r>
                <a:rPr lang="en-US" altLang="ja-JP" sz="1400"/>
                <a:t>4</a:t>
              </a:r>
            </a:p>
          </p:txBody>
        </p:sp>
        <p:grpSp>
          <p:nvGrpSpPr>
            <p:cNvPr id="17" name="Group 185"/>
            <p:cNvGrpSpPr>
              <a:grpSpLocks/>
            </p:cNvGrpSpPr>
            <p:nvPr/>
          </p:nvGrpSpPr>
          <p:grpSpPr bwMode="auto">
            <a:xfrm>
              <a:off x="4286" y="2886"/>
              <a:ext cx="227" cy="45"/>
              <a:chOff x="703" y="2886"/>
              <a:chExt cx="227" cy="45"/>
            </a:xfrm>
          </p:grpSpPr>
          <p:sp>
            <p:nvSpPr>
              <p:cNvPr id="193722" name="Rectangle 186"/>
              <p:cNvSpPr>
                <a:spLocks noChangeArrowheads="1"/>
              </p:cNvSpPr>
              <p:nvPr/>
            </p:nvSpPr>
            <p:spPr bwMode="auto">
              <a:xfrm>
                <a:off x="703" y="2886"/>
                <a:ext cx="227" cy="45"/>
              </a:xfrm>
              <a:prstGeom prst="rect">
                <a:avLst/>
              </a:prstGeom>
              <a:solidFill>
                <a:srgbClr val="00FF00"/>
              </a:solidFill>
              <a:ln w="9525">
                <a:noFill/>
                <a:miter lim="800000"/>
                <a:headEnd/>
                <a:tailEnd/>
              </a:ln>
              <a:effectLst/>
            </p:spPr>
            <p:txBody>
              <a:bodyPr wrap="none" anchor="ctr"/>
              <a:lstStyle/>
              <a:p>
                <a:endParaRPr lang="ja-JP" altLang="en-US"/>
              </a:p>
            </p:txBody>
          </p:sp>
          <p:sp>
            <p:nvSpPr>
              <p:cNvPr id="193723" name="Rectangle 187"/>
              <p:cNvSpPr>
                <a:spLocks noChangeArrowheads="1"/>
              </p:cNvSpPr>
              <p:nvPr/>
            </p:nvSpPr>
            <p:spPr bwMode="auto">
              <a:xfrm>
                <a:off x="703" y="2886"/>
                <a:ext cx="45" cy="45"/>
              </a:xfrm>
              <a:prstGeom prst="rect">
                <a:avLst/>
              </a:prstGeom>
              <a:solidFill>
                <a:srgbClr val="008000"/>
              </a:solidFill>
              <a:ln w="9525">
                <a:noFill/>
                <a:miter lim="800000"/>
                <a:headEnd/>
                <a:tailEnd/>
              </a:ln>
              <a:effectLst/>
            </p:spPr>
            <p:txBody>
              <a:bodyPr wrap="none" anchor="ctr"/>
              <a:lstStyle/>
              <a:p>
                <a:endParaRPr lang="ja-JP" altLang="en-US"/>
              </a:p>
            </p:txBody>
          </p:sp>
        </p:grpSp>
        <p:sp>
          <p:nvSpPr>
            <p:cNvPr id="193724" name="Line 188"/>
            <p:cNvSpPr>
              <a:spLocks noChangeShapeType="1"/>
            </p:cNvSpPr>
            <p:nvPr/>
          </p:nvSpPr>
          <p:spPr bwMode="auto">
            <a:xfrm>
              <a:off x="1066" y="2568"/>
              <a:ext cx="453" cy="272"/>
            </a:xfrm>
            <a:prstGeom prst="line">
              <a:avLst/>
            </a:prstGeom>
            <a:noFill/>
            <a:ln w="9525">
              <a:solidFill>
                <a:schemeClr val="tx1"/>
              </a:solidFill>
              <a:round/>
              <a:headEnd/>
              <a:tailEnd type="arrow" w="med" len="med"/>
            </a:ln>
            <a:effectLst/>
          </p:spPr>
          <p:txBody>
            <a:bodyPr/>
            <a:lstStyle/>
            <a:p>
              <a:endParaRPr lang="ja-JP" altLang="en-US"/>
            </a:p>
          </p:txBody>
        </p:sp>
      </p:grpSp>
      <p:sp>
        <p:nvSpPr>
          <p:cNvPr id="193725" name="Text Box 189"/>
          <p:cNvSpPr txBox="1">
            <a:spLocks noChangeArrowheads="1"/>
          </p:cNvSpPr>
          <p:nvPr/>
        </p:nvSpPr>
        <p:spPr bwMode="auto">
          <a:xfrm>
            <a:off x="1258888" y="2168525"/>
            <a:ext cx="6392862" cy="366713"/>
          </a:xfrm>
          <a:prstGeom prst="rect">
            <a:avLst/>
          </a:prstGeom>
          <a:noFill/>
          <a:ln w="9525">
            <a:noFill/>
            <a:miter lim="800000"/>
            <a:headEnd/>
            <a:tailEnd/>
          </a:ln>
          <a:effectLst/>
        </p:spPr>
        <p:txBody>
          <a:bodyPr wrap="none">
            <a:spAutoFit/>
          </a:bodyPr>
          <a:lstStyle/>
          <a:p>
            <a:r>
              <a:rPr lang="ja-JP" altLang="en-US"/>
              <a:t>交換器は経路表に基づきパケットをいずれかのポートに送出する</a:t>
            </a:r>
          </a:p>
        </p:txBody>
      </p:sp>
      <p:sp>
        <p:nvSpPr>
          <p:cNvPr id="193726" name="Text Box 190"/>
          <p:cNvSpPr txBox="1">
            <a:spLocks noChangeArrowheads="1"/>
          </p:cNvSpPr>
          <p:nvPr/>
        </p:nvSpPr>
        <p:spPr bwMode="auto">
          <a:xfrm>
            <a:off x="1258888" y="1016000"/>
            <a:ext cx="7453312" cy="641350"/>
          </a:xfrm>
          <a:prstGeom prst="rect">
            <a:avLst/>
          </a:prstGeom>
          <a:noFill/>
          <a:ln w="9525">
            <a:noFill/>
            <a:miter lim="800000"/>
            <a:headEnd/>
            <a:tailEnd/>
          </a:ln>
          <a:effectLst/>
        </p:spPr>
        <p:txBody>
          <a:bodyPr>
            <a:spAutoFit/>
          </a:bodyPr>
          <a:lstStyle/>
          <a:p>
            <a:r>
              <a:rPr lang="ja-JP" altLang="en-US"/>
              <a:t>データをパケット</a:t>
            </a:r>
            <a:r>
              <a:rPr lang="en-US" altLang="ja-JP"/>
              <a:t>(Ether Net</a:t>
            </a:r>
            <a:r>
              <a:rPr lang="ja-JP" altLang="en-US"/>
              <a:t>ではフレーム</a:t>
            </a:r>
            <a:r>
              <a:rPr lang="en-US" altLang="ja-JP"/>
              <a:t>, ATM</a:t>
            </a:r>
            <a:r>
              <a:rPr lang="ja-JP" altLang="en-US"/>
              <a:t>ではセルと言う</a:t>
            </a:r>
            <a:r>
              <a:rPr lang="en-US" altLang="ja-JP"/>
              <a:t>)</a:t>
            </a:r>
            <a:r>
              <a:rPr lang="ja-JP" altLang="en-US"/>
              <a:t>という単位に分割して送出</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3187700" y="260350"/>
            <a:ext cx="2749550" cy="579438"/>
          </a:xfrm>
          <a:noFill/>
        </p:spPr>
        <p:txBody>
          <a:bodyPr wrap="none">
            <a:spAutoFit/>
          </a:bodyPr>
          <a:lstStyle/>
          <a:p>
            <a:r>
              <a:rPr lang="ja-JP" altLang="en-US" sz="3200"/>
              <a:t>パケットの構造</a:t>
            </a:r>
          </a:p>
        </p:txBody>
      </p:sp>
      <p:sp>
        <p:nvSpPr>
          <p:cNvPr id="220163" name="Text Box 3"/>
          <p:cNvSpPr txBox="1">
            <a:spLocks noChangeArrowheads="1"/>
          </p:cNvSpPr>
          <p:nvPr/>
        </p:nvSpPr>
        <p:spPr bwMode="auto">
          <a:xfrm>
            <a:off x="684213" y="981075"/>
            <a:ext cx="1627187" cy="366713"/>
          </a:xfrm>
          <a:prstGeom prst="rect">
            <a:avLst/>
          </a:prstGeom>
          <a:noFill/>
          <a:ln w="9525">
            <a:noFill/>
            <a:miter lim="800000"/>
            <a:headEnd/>
            <a:tailEnd/>
          </a:ln>
          <a:effectLst/>
        </p:spPr>
        <p:txBody>
          <a:bodyPr wrap="none">
            <a:spAutoFit/>
          </a:bodyPr>
          <a:lstStyle/>
          <a:p>
            <a:r>
              <a:rPr lang="ja-JP" altLang="en-US"/>
              <a:t>パケットの構造</a:t>
            </a:r>
          </a:p>
        </p:txBody>
      </p:sp>
      <p:sp>
        <p:nvSpPr>
          <p:cNvPr id="220169" name="Text Box 9"/>
          <p:cNvSpPr txBox="1">
            <a:spLocks noChangeArrowheads="1"/>
          </p:cNvSpPr>
          <p:nvPr/>
        </p:nvSpPr>
        <p:spPr bwMode="auto">
          <a:xfrm>
            <a:off x="935038" y="5661025"/>
            <a:ext cx="6710491" cy="646331"/>
          </a:xfrm>
          <a:prstGeom prst="rect">
            <a:avLst/>
          </a:prstGeom>
          <a:noFill/>
          <a:ln w="9525">
            <a:noFill/>
            <a:miter lim="800000"/>
            <a:headEnd/>
            <a:tailEnd/>
          </a:ln>
          <a:effectLst/>
        </p:spPr>
        <p:txBody>
          <a:bodyPr wrap="none">
            <a:spAutoFit/>
          </a:bodyPr>
          <a:lstStyle/>
          <a:p>
            <a:r>
              <a:rPr lang="ja-JP" altLang="en-US" dirty="0"/>
              <a:t>宛先アドレス　</a:t>
            </a:r>
            <a:r>
              <a:rPr lang="en-US" altLang="ja-JP" dirty="0"/>
              <a:t>IP</a:t>
            </a:r>
            <a:r>
              <a:rPr lang="ja-JP" altLang="en-US" dirty="0"/>
              <a:t>パケット　</a:t>
            </a:r>
            <a:r>
              <a:rPr lang="en-US" altLang="ja-JP" dirty="0"/>
              <a:t>IP</a:t>
            </a:r>
            <a:r>
              <a:rPr lang="ja-JP" altLang="en-US" dirty="0"/>
              <a:t>アドレス</a:t>
            </a:r>
            <a:r>
              <a:rPr lang="en-US" altLang="ja-JP" dirty="0"/>
              <a:t>: 32</a:t>
            </a:r>
            <a:r>
              <a:rPr lang="ja-JP" altLang="en-US" dirty="0"/>
              <a:t>ビット </a:t>
            </a:r>
            <a:r>
              <a:rPr lang="en-US" altLang="ja-JP" dirty="0"/>
              <a:t>(IPv4), 128</a:t>
            </a:r>
            <a:r>
              <a:rPr lang="ja-JP" altLang="en-US" dirty="0"/>
              <a:t>ビット </a:t>
            </a:r>
            <a:r>
              <a:rPr lang="en-US" altLang="ja-JP" dirty="0"/>
              <a:t>(IPv6),</a:t>
            </a:r>
          </a:p>
          <a:p>
            <a:r>
              <a:rPr lang="ja-JP" altLang="en-US" dirty="0"/>
              <a:t>　　　　　　　　　</a:t>
            </a:r>
            <a:r>
              <a:rPr lang="en-US" altLang="ja-JP" dirty="0" smtClean="0"/>
              <a:t>Ethernet</a:t>
            </a:r>
            <a:r>
              <a:rPr lang="ja-JP" altLang="en-US" dirty="0"/>
              <a:t>　</a:t>
            </a:r>
            <a:r>
              <a:rPr lang="en-US" altLang="ja-JP" dirty="0"/>
              <a:t>MAC</a:t>
            </a:r>
            <a:r>
              <a:rPr lang="ja-JP" altLang="en-US" dirty="0"/>
              <a:t>アドレス</a:t>
            </a:r>
            <a:r>
              <a:rPr lang="en-US" altLang="ja-JP" dirty="0"/>
              <a:t>: 48</a:t>
            </a:r>
            <a:r>
              <a:rPr lang="ja-JP" altLang="en-US" dirty="0"/>
              <a:t>ビット</a:t>
            </a:r>
          </a:p>
        </p:txBody>
      </p:sp>
      <p:sp>
        <p:nvSpPr>
          <p:cNvPr id="220172" name="Rectangle 12"/>
          <p:cNvSpPr>
            <a:spLocks noChangeArrowheads="1"/>
          </p:cNvSpPr>
          <p:nvPr/>
        </p:nvSpPr>
        <p:spPr bwMode="auto">
          <a:xfrm>
            <a:off x="1692275" y="1628775"/>
            <a:ext cx="5759450"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3" name="Rectangle 13"/>
          <p:cNvSpPr>
            <a:spLocks noChangeArrowheads="1"/>
          </p:cNvSpPr>
          <p:nvPr/>
        </p:nvSpPr>
        <p:spPr bwMode="auto">
          <a:xfrm>
            <a:off x="900113" y="2708275"/>
            <a:ext cx="1439862"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4" name="Rectangle 14"/>
          <p:cNvSpPr>
            <a:spLocks noChangeArrowheads="1"/>
          </p:cNvSpPr>
          <p:nvPr/>
        </p:nvSpPr>
        <p:spPr bwMode="auto">
          <a:xfrm>
            <a:off x="323850" y="2708275"/>
            <a:ext cx="576263"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75" name="Rectangle 15"/>
          <p:cNvSpPr>
            <a:spLocks noChangeArrowheads="1"/>
          </p:cNvSpPr>
          <p:nvPr/>
        </p:nvSpPr>
        <p:spPr bwMode="auto">
          <a:xfrm>
            <a:off x="3060700" y="2708275"/>
            <a:ext cx="1439863"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6" name="Rectangle 16"/>
          <p:cNvSpPr>
            <a:spLocks noChangeArrowheads="1"/>
          </p:cNvSpPr>
          <p:nvPr/>
        </p:nvSpPr>
        <p:spPr bwMode="auto">
          <a:xfrm>
            <a:off x="2484438" y="2708275"/>
            <a:ext cx="576262"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77" name="Rectangle 17"/>
          <p:cNvSpPr>
            <a:spLocks noChangeArrowheads="1"/>
          </p:cNvSpPr>
          <p:nvPr/>
        </p:nvSpPr>
        <p:spPr bwMode="auto">
          <a:xfrm>
            <a:off x="5219700" y="2708275"/>
            <a:ext cx="1441450"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78" name="Rectangle 18"/>
          <p:cNvSpPr>
            <a:spLocks noChangeArrowheads="1"/>
          </p:cNvSpPr>
          <p:nvPr/>
        </p:nvSpPr>
        <p:spPr bwMode="auto">
          <a:xfrm>
            <a:off x="4643438" y="2708275"/>
            <a:ext cx="576262"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79" name="Rectangle 19"/>
          <p:cNvSpPr>
            <a:spLocks noChangeArrowheads="1"/>
          </p:cNvSpPr>
          <p:nvPr/>
        </p:nvSpPr>
        <p:spPr bwMode="auto">
          <a:xfrm>
            <a:off x="7380288" y="2708275"/>
            <a:ext cx="1441450" cy="360363"/>
          </a:xfrm>
          <a:prstGeom prst="rect">
            <a:avLst/>
          </a:prstGeom>
          <a:solidFill>
            <a:schemeClr val="accent1"/>
          </a:solidFill>
          <a:ln w="9525">
            <a:solidFill>
              <a:schemeClr val="tx1"/>
            </a:solidFill>
            <a:miter lim="800000"/>
            <a:headEnd/>
            <a:tailEnd/>
          </a:ln>
          <a:effectLst/>
        </p:spPr>
        <p:txBody>
          <a:bodyPr wrap="none" anchor="ctr"/>
          <a:lstStyle/>
          <a:p>
            <a:pPr algn="ctr"/>
            <a:r>
              <a:rPr lang="ja-JP" altLang="en-US"/>
              <a:t>データ</a:t>
            </a:r>
          </a:p>
        </p:txBody>
      </p:sp>
      <p:sp>
        <p:nvSpPr>
          <p:cNvPr id="220180" name="Rectangle 20"/>
          <p:cNvSpPr>
            <a:spLocks noChangeArrowheads="1"/>
          </p:cNvSpPr>
          <p:nvPr/>
        </p:nvSpPr>
        <p:spPr bwMode="auto">
          <a:xfrm>
            <a:off x="6804025" y="2708275"/>
            <a:ext cx="576263" cy="360363"/>
          </a:xfrm>
          <a:prstGeom prst="rect">
            <a:avLst/>
          </a:prstGeom>
          <a:solidFill>
            <a:srgbClr val="FF99CC"/>
          </a:solidFill>
          <a:ln w="9525">
            <a:solidFill>
              <a:schemeClr val="tx1"/>
            </a:solidFill>
            <a:miter lim="800000"/>
            <a:headEnd/>
            <a:tailEnd/>
          </a:ln>
          <a:effectLst/>
        </p:spPr>
        <p:txBody>
          <a:bodyPr wrap="none" anchor="ctr"/>
          <a:lstStyle/>
          <a:p>
            <a:pPr algn="ctr"/>
            <a:r>
              <a:rPr lang="ja-JP" altLang="en-US"/>
              <a:t>ヘッダ</a:t>
            </a:r>
          </a:p>
        </p:txBody>
      </p:sp>
      <p:sp>
        <p:nvSpPr>
          <p:cNvPr id="220181" name="Line 21"/>
          <p:cNvSpPr>
            <a:spLocks noChangeShapeType="1"/>
          </p:cNvSpPr>
          <p:nvPr/>
        </p:nvSpPr>
        <p:spPr bwMode="auto">
          <a:xfrm flipV="1">
            <a:off x="900113" y="1989138"/>
            <a:ext cx="792162" cy="719137"/>
          </a:xfrm>
          <a:prstGeom prst="line">
            <a:avLst/>
          </a:prstGeom>
          <a:noFill/>
          <a:ln w="9525">
            <a:solidFill>
              <a:schemeClr val="tx1"/>
            </a:solidFill>
            <a:round/>
            <a:headEnd/>
            <a:tailEnd/>
          </a:ln>
          <a:effectLst/>
        </p:spPr>
        <p:txBody>
          <a:bodyPr/>
          <a:lstStyle/>
          <a:p>
            <a:endParaRPr lang="ja-JP" altLang="en-US"/>
          </a:p>
        </p:txBody>
      </p:sp>
      <p:sp>
        <p:nvSpPr>
          <p:cNvPr id="220182" name="Line 22"/>
          <p:cNvSpPr>
            <a:spLocks noChangeShapeType="1"/>
          </p:cNvSpPr>
          <p:nvPr/>
        </p:nvSpPr>
        <p:spPr bwMode="auto">
          <a:xfrm flipV="1">
            <a:off x="2339975" y="1989138"/>
            <a:ext cx="792163" cy="719137"/>
          </a:xfrm>
          <a:prstGeom prst="line">
            <a:avLst/>
          </a:prstGeom>
          <a:noFill/>
          <a:ln w="9525">
            <a:solidFill>
              <a:schemeClr val="tx1"/>
            </a:solidFill>
            <a:round/>
            <a:headEnd/>
            <a:tailEnd/>
          </a:ln>
          <a:effectLst/>
        </p:spPr>
        <p:txBody>
          <a:bodyPr/>
          <a:lstStyle/>
          <a:p>
            <a:endParaRPr lang="ja-JP" altLang="en-US"/>
          </a:p>
        </p:txBody>
      </p:sp>
      <p:sp>
        <p:nvSpPr>
          <p:cNvPr id="220183" name="Line 23"/>
          <p:cNvSpPr>
            <a:spLocks noChangeShapeType="1"/>
          </p:cNvSpPr>
          <p:nvPr/>
        </p:nvSpPr>
        <p:spPr bwMode="auto">
          <a:xfrm flipV="1">
            <a:off x="3059113" y="1989138"/>
            <a:ext cx="73025" cy="719137"/>
          </a:xfrm>
          <a:prstGeom prst="line">
            <a:avLst/>
          </a:prstGeom>
          <a:noFill/>
          <a:ln w="9525">
            <a:solidFill>
              <a:schemeClr val="tx1"/>
            </a:solidFill>
            <a:round/>
            <a:headEnd/>
            <a:tailEnd/>
          </a:ln>
          <a:effectLst/>
        </p:spPr>
        <p:txBody>
          <a:bodyPr/>
          <a:lstStyle/>
          <a:p>
            <a:endParaRPr lang="ja-JP" altLang="en-US"/>
          </a:p>
        </p:txBody>
      </p:sp>
      <p:sp>
        <p:nvSpPr>
          <p:cNvPr id="220184" name="Line 24"/>
          <p:cNvSpPr>
            <a:spLocks noChangeShapeType="1"/>
          </p:cNvSpPr>
          <p:nvPr/>
        </p:nvSpPr>
        <p:spPr bwMode="auto">
          <a:xfrm flipV="1">
            <a:off x="4500563" y="1989138"/>
            <a:ext cx="73025" cy="719137"/>
          </a:xfrm>
          <a:prstGeom prst="line">
            <a:avLst/>
          </a:prstGeom>
          <a:noFill/>
          <a:ln w="9525">
            <a:solidFill>
              <a:schemeClr val="tx1"/>
            </a:solidFill>
            <a:round/>
            <a:headEnd/>
            <a:tailEnd/>
          </a:ln>
          <a:effectLst/>
        </p:spPr>
        <p:txBody>
          <a:bodyPr/>
          <a:lstStyle/>
          <a:p>
            <a:endParaRPr lang="ja-JP" altLang="en-US"/>
          </a:p>
        </p:txBody>
      </p:sp>
      <p:sp>
        <p:nvSpPr>
          <p:cNvPr id="220185" name="Line 25"/>
          <p:cNvSpPr>
            <a:spLocks noChangeShapeType="1"/>
          </p:cNvSpPr>
          <p:nvPr/>
        </p:nvSpPr>
        <p:spPr bwMode="auto">
          <a:xfrm flipH="1" flipV="1">
            <a:off x="4572000" y="1989138"/>
            <a:ext cx="647700" cy="719137"/>
          </a:xfrm>
          <a:prstGeom prst="line">
            <a:avLst/>
          </a:prstGeom>
          <a:noFill/>
          <a:ln w="9525">
            <a:solidFill>
              <a:schemeClr val="tx1"/>
            </a:solidFill>
            <a:round/>
            <a:headEnd/>
            <a:tailEnd/>
          </a:ln>
          <a:effectLst/>
        </p:spPr>
        <p:txBody>
          <a:bodyPr/>
          <a:lstStyle/>
          <a:p>
            <a:endParaRPr lang="ja-JP" altLang="en-US"/>
          </a:p>
        </p:txBody>
      </p:sp>
      <p:sp>
        <p:nvSpPr>
          <p:cNvPr id="220186" name="Line 26"/>
          <p:cNvSpPr>
            <a:spLocks noChangeShapeType="1"/>
          </p:cNvSpPr>
          <p:nvPr/>
        </p:nvSpPr>
        <p:spPr bwMode="auto">
          <a:xfrm flipH="1" flipV="1">
            <a:off x="6011863" y="1989138"/>
            <a:ext cx="647700" cy="719137"/>
          </a:xfrm>
          <a:prstGeom prst="line">
            <a:avLst/>
          </a:prstGeom>
          <a:noFill/>
          <a:ln w="9525">
            <a:solidFill>
              <a:schemeClr val="tx1"/>
            </a:solidFill>
            <a:round/>
            <a:headEnd/>
            <a:tailEnd/>
          </a:ln>
          <a:effectLst/>
        </p:spPr>
        <p:txBody>
          <a:bodyPr/>
          <a:lstStyle/>
          <a:p>
            <a:endParaRPr lang="ja-JP" altLang="en-US"/>
          </a:p>
        </p:txBody>
      </p:sp>
      <p:sp>
        <p:nvSpPr>
          <p:cNvPr id="220187" name="Line 27"/>
          <p:cNvSpPr>
            <a:spLocks noChangeShapeType="1"/>
          </p:cNvSpPr>
          <p:nvPr/>
        </p:nvSpPr>
        <p:spPr bwMode="auto">
          <a:xfrm flipH="1" flipV="1">
            <a:off x="6011863" y="1989138"/>
            <a:ext cx="1368425" cy="719137"/>
          </a:xfrm>
          <a:prstGeom prst="line">
            <a:avLst/>
          </a:prstGeom>
          <a:noFill/>
          <a:ln w="9525">
            <a:solidFill>
              <a:schemeClr val="tx1"/>
            </a:solidFill>
            <a:round/>
            <a:headEnd/>
            <a:tailEnd/>
          </a:ln>
          <a:effectLst/>
        </p:spPr>
        <p:txBody>
          <a:bodyPr/>
          <a:lstStyle/>
          <a:p>
            <a:endParaRPr lang="ja-JP" altLang="en-US"/>
          </a:p>
        </p:txBody>
      </p:sp>
      <p:sp>
        <p:nvSpPr>
          <p:cNvPr id="220188" name="Line 28"/>
          <p:cNvSpPr>
            <a:spLocks noChangeShapeType="1"/>
          </p:cNvSpPr>
          <p:nvPr/>
        </p:nvSpPr>
        <p:spPr bwMode="auto">
          <a:xfrm flipH="1" flipV="1">
            <a:off x="7451725" y="1989138"/>
            <a:ext cx="1368425" cy="719137"/>
          </a:xfrm>
          <a:prstGeom prst="line">
            <a:avLst/>
          </a:prstGeom>
          <a:noFill/>
          <a:ln w="9525">
            <a:solidFill>
              <a:schemeClr val="tx1"/>
            </a:solidFill>
            <a:round/>
            <a:headEnd/>
            <a:tailEnd/>
          </a:ln>
          <a:effectLst/>
        </p:spPr>
        <p:txBody>
          <a:bodyPr/>
          <a:lstStyle/>
          <a:p>
            <a:endParaRPr lang="ja-JP" altLang="en-US"/>
          </a:p>
        </p:txBody>
      </p:sp>
      <p:sp>
        <p:nvSpPr>
          <p:cNvPr id="220189" name="Rectangle 29"/>
          <p:cNvSpPr>
            <a:spLocks noChangeArrowheads="1"/>
          </p:cNvSpPr>
          <p:nvPr/>
        </p:nvSpPr>
        <p:spPr bwMode="auto">
          <a:xfrm>
            <a:off x="971550" y="3789363"/>
            <a:ext cx="7200900" cy="360362"/>
          </a:xfrm>
          <a:prstGeom prst="rect">
            <a:avLst/>
          </a:prstGeom>
          <a:solidFill>
            <a:srgbClr val="FF99CC"/>
          </a:solidFill>
          <a:ln w="9525">
            <a:solidFill>
              <a:schemeClr val="tx1"/>
            </a:solidFill>
            <a:miter lim="800000"/>
            <a:headEnd/>
            <a:tailEnd/>
          </a:ln>
          <a:effectLst/>
        </p:spPr>
        <p:txBody>
          <a:bodyPr wrap="none" anchor="ctr"/>
          <a:lstStyle/>
          <a:p>
            <a:pPr algn="ctr"/>
            <a:endParaRPr lang="ja-JP" altLang="ja-JP"/>
          </a:p>
        </p:txBody>
      </p:sp>
      <p:sp>
        <p:nvSpPr>
          <p:cNvPr id="220190" name="Line 30"/>
          <p:cNvSpPr>
            <a:spLocks noChangeShapeType="1"/>
          </p:cNvSpPr>
          <p:nvPr/>
        </p:nvSpPr>
        <p:spPr bwMode="auto">
          <a:xfrm flipV="1">
            <a:off x="971550" y="3068638"/>
            <a:ext cx="1512888" cy="720725"/>
          </a:xfrm>
          <a:prstGeom prst="line">
            <a:avLst/>
          </a:prstGeom>
          <a:noFill/>
          <a:ln w="9525">
            <a:solidFill>
              <a:schemeClr val="tx1"/>
            </a:solidFill>
            <a:round/>
            <a:headEnd/>
            <a:tailEnd/>
          </a:ln>
          <a:effectLst/>
        </p:spPr>
        <p:txBody>
          <a:bodyPr/>
          <a:lstStyle/>
          <a:p>
            <a:endParaRPr lang="ja-JP" altLang="en-US"/>
          </a:p>
        </p:txBody>
      </p:sp>
      <p:sp>
        <p:nvSpPr>
          <p:cNvPr id="220191" name="Line 31"/>
          <p:cNvSpPr>
            <a:spLocks noChangeShapeType="1"/>
          </p:cNvSpPr>
          <p:nvPr/>
        </p:nvSpPr>
        <p:spPr bwMode="auto">
          <a:xfrm flipH="1" flipV="1">
            <a:off x="3060700" y="3068638"/>
            <a:ext cx="5040313" cy="720725"/>
          </a:xfrm>
          <a:prstGeom prst="line">
            <a:avLst/>
          </a:prstGeom>
          <a:noFill/>
          <a:ln w="9525">
            <a:solidFill>
              <a:schemeClr val="tx1"/>
            </a:solidFill>
            <a:round/>
            <a:headEnd/>
            <a:tailEnd/>
          </a:ln>
          <a:effectLst/>
        </p:spPr>
        <p:txBody>
          <a:bodyPr/>
          <a:lstStyle/>
          <a:p>
            <a:endParaRPr lang="ja-JP" altLang="en-US"/>
          </a:p>
        </p:txBody>
      </p:sp>
      <p:sp>
        <p:nvSpPr>
          <p:cNvPr id="220192" name="Rectangle 32"/>
          <p:cNvSpPr>
            <a:spLocks noChangeArrowheads="1"/>
          </p:cNvSpPr>
          <p:nvPr/>
        </p:nvSpPr>
        <p:spPr bwMode="auto">
          <a:xfrm>
            <a:off x="2411413" y="3789363"/>
            <a:ext cx="1296987" cy="360362"/>
          </a:xfrm>
          <a:prstGeom prst="rect">
            <a:avLst/>
          </a:prstGeom>
          <a:solidFill>
            <a:srgbClr val="FFCC99"/>
          </a:solidFill>
          <a:ln w="9525">
            <a:solidFill>
              <a:schemeClr val="tx1"/>
            </a:solidFill>
            <a:miter lim="800000"/>
            <a:headEnd/>
            <a:tailEnd/>
          </a:ln>
          <a:effectLst/>
        </p:spPr>
        <p:txBody>
          <a:bodyPr wrap="none" anchor="ctr"/>
          <a:lstStyle/>
          <a:p>
            <a:pPr algn="ctr"/>
            <a:r>
              <a:rPr lang="ja-JP" altLang="en-US"/>
              <a:t>宛先アドレス</a:t>
            </a:r>
          </a:p>
        </p:txBody>
      </p:sp>
      <p:sp>
        <p:nvSpPr>
          <p:cNvPr id="220193" name="Rectangle 33"/>
          <p:cNvSpPr>
            <a:spLocks noChangeArrowheads="1"/>
          </p:cNvSpPr>
          <p:nvPr/>
        </p:nvSpPr>
        <p:spPr bwMode="auto">
          <a:xfrm>
            <a:off x="3708400" y="3789363"/>
            <a:ext cx="1512888" cy="360362"/>
          </a:xfrm>
          <a:prstGeom prst="rect">
            <a:avLst/>
          </a:prstGeom>
          <a:solidFill>
            <a:srgbClr val="FFCC99"/>
          </a:solidFill>
          <a:ln w="9525">
            <a:solidFill>
              <a:schemeClr val="tx1"/>
            </a:solidFill>
            <a:miter lim="800000"/>
            <a:headEnd/>
            <a:tailEnd/>
          </a:ln>
          <a:effectLst/>
        </p:spPr>
        <p:txBody>
          <a:bodyPr wrap="none" anchor="ctr"/>
          <a:lstStyle/>
          <a:p>
            <a:pPr algn="ctr"/>
            <a:r>
              <a:rPr lang="ja-JP" altLang="en-US"/>
              <a:t>送信元アドレス</a:t>
            </a:r>
          </a:p>
        </p:txBody>
      </p:sp>
      <p:sp>
        <p:nvSpPr>
          <p:cNvPr id="220194" name="AutoShape 34"/>
          <p:cNvSpPr>
            <a:spLocks/>
          </p:cNvSpPr>
          <p:nvPr/>
        </p:nvSpPr>
        <p:spPr bwMode="auto">
          <a:xfrm rot="5400000">
            <a:off x="5507038" y="2205038"/>
            <a:ext cx="288925" cy="2016125"/>
          </a:xfrm>
          <a:prstGeom prst="rightBrace">
            <a:avLst>
              <a:gd name="adj1" fmla="val 58150"/>
              <a:gd name="adj2" fmla="val 50000"/>
            </a:avLst>
          </a:prstGeom>
          <a:noFill/>
          <a:ln w="9525">
            <a:solidFill>
              <a:schemeClr val="tx1"/>
            </a:solidFill>
            <a:round/>
            <a:headEnd/>
            <a:tailEnd/>
          </a:ln>
          <a:effectLst/>
        </p:spPr>
        <p:txBody>
          <a:bodyPr wrap="none" anchor="ctr"/>
          <a:lstStyle/>
          <a:p>
            <a:endParaRPr lang="ja-JP" altLang="en-US"/>
          </a:p>
        </p:txBody>
      </p:sp>
      <p:sp>
        <p:nvSpPr>
          <p:cNvPr id="220195" name="Text Box 35"/>
          <p:cNvSpPr txBox="1">
            <a:spLocks noChangeArrowheads="1"/>
          </p:cNvSpPr>
          <p:nvPr/>
        </p:nvSpPr>
        <p:spPr bwMode="auto">
          <a:xfrm>
            <a:off x="5148263" y="3284538"/>
            <a:ext cx="941387" cy="366712"/>
          </a:xfrm>
          <a:prstGeom prst="rect">
            <a:avLst/>
          </a:prstGeom>
          <a:noFill/>
          <a:ln w="9525">
            <a:noFill/>
            <a:miter lim="800000"/>
            <a:headEnd/>
            <a:tailEnd/>
          </a:ln>
          <a:effectLst/>
        </p:spPr>
        <p:txBody>
          <a:bodyPr wrap="none">
            <a:spAutoFit/>
          </a:bodyPr>
          <a:lstStyle/>
          <a:p>
            <a:r>
              <a:rPr lang="ja-JP" altLang="en-US"/>
              <a:t>パケット</a:t>
            </a:r>
          </a:p>
        </p:txBody>
      </p:sp>
      <p:sp>
        <p:nvSpPr>
          <p:cNvPr id="220196" name="Text Box 36"/>
          <p:cNvSpPr txBox="1">
            <a:spLocks noChangeArrowheads="1"/>
          </p:cNvSpPr>
          <p:nvPr/>
        </p:nvSpPr>
        <p:spPr bwMode="auto">
          <a:xfrm>
            <a:off x="971550" y="4508500"/>
            <a:ext cx="7230762" cy="923330"/>
          </a:xfrm>
          <a:prstGeom prst="rect">
            <a:avLst/>
          </a:prstGeom>
          <a:noFill/>
          <a:ln w="9525">
            <a:noFill/>
            <a:miter lim="800000"/>
            <a:headEnd/>
            <a:tailEnd/>
          </a:ln>
          <a:effectLst/>
        </p:spPr>
        <p:txBody>
          <a:bodyPr wrap="none">
            <a:spAutoFit/>
          </a:bodyPr>
          <a:lstStyle/>
          <a:p>
            <a:r>
              <a:rPr lang="en-US" altLang="ja-JP" dirty="0" smtClean="0"/>
              <a:t>IPv4</a:t>
            </a:r>
            <a:r>
              <a:rPr lang="ja-JP" altLang="en-US" dirty="0" smtClean="0"/>
              <a:t>パケット</a:t>
            </a:r>
            <a:r>
              <a:rPr lang="ja-JP" altLang="en-US" dirty="0"/>
              <a:t>　ヘッダ部</a:t>
            </a:r>
            <a:r>
              <a:rPr lang="en-US" altLang="ja-JP" dirty="0"/>
              <a:t>: 20</a:t>
            </a:r>
            <a:r>
              <a:rPr lang="ja-JP" altLang="en-US" dirty="0"/>
              <a:t>バイト </a:t>
            </a:r>
            <a:r>
              <a:rPr lang="en-US" altLang="ja-JP" dirty="0"/>
              <a:t>+ α, </a:t>
            </a:r>
            <a:r>
              <a:rPr lang="ja-JP" altLang="en-US" dirty="0"/>
              <a:t>データ部</a:t>
            </a:r>
            <a:r>
              <a:rPr lang="en-US" altLang="ja-JP" dirty="0"/>
              <a:t>: </a:t>
            </a:r>
            <a:r>
              <a:rPr lang="ja-JP" altLang="en-US" dirty="0"/>
              <a:t>可変長</a:t>
            </a:r>
          </a:p>
          <a:p>
            <a:r>
              <a:rPr lang="en-US" altLang="ja-JP" dirty="0" smtClean="0"/>
              <a:t>Ethernet</a:t>
            </a:r>
            <a:r>
              <a:rPr lang="ja-JP" altLang="en-US" dirty="0" smtClean="0"/>
              <a:t>フレーム</a:t>
            </a:r>
            <a:r>
              <a:rPr lang="ja-JP" altLang="en-US" dirty="0"/>
              <a:t>　ヘッダ部</a:t>
            </a:r>
            <a:r>
              <a:rPr lang="en-US" altLang="ja-JP" dirty="0"/>
              <a:t>: 22</a:t>
            </a:r>
            <a:r>
              <a:rPr lang="ja-JP" altLang="en-US" dirty="0"/>
              <a:t>バイト</a:t>
            </a:r>
            <a:r>
              <a:rPr lang="en-US" altLang="ja-JP" dirty="0"/>
              <a:t>, </a:t>
            </a:r>
            <a:r>
              <a:rPr lang="ja-JP" altLang="en-US" dirty="0"/>
              <a:t>データ部</a:t>
            </a:r>
            <a:r>
              <a:rPr lang="en-US" altLang="ja-JP" dirty="0"/>
              <a:t>: </a:t>
            </a:r>
            <a:r>
              <a:rPr lang="ja-JP" altLang="en-US" dirty="0"/>
              <a:t>可変長</a:t>
            </a:r>
            <a:r>
              <a:rPr lang="en-US" altLang="ja-JP" dirty="0"/>
              <a:t>(46</a:t>
            </a:r>
            <a:r>
              <a:rPr lang="ja-JP" altLang="en-US" dirty="0"/>
              <a:t>～</a:t>
            </a:r>
            <a:r>
              <a:rPr lang="en-US" altLang="ja-JP" dirty="0"/>
              <a:t>1500</a:t>
            </a:r>
            <a:r>
              <a:rPr lang="ja-JP" altLang="en-US" dirty="0"/>
              <a:t>バイト</a:t>
            </a:r>
            <a:r>
              <a:rPr lang="en-US" altLang="ja-JP" dirty="0"/>
              <a:t>)</a:t>
            </a:r>
          </a:p>
          <a:p>
            <a:r>
              <a:rPr lang="en-US" altLang="ja-JP" dirty="0"/>
              <a:t>ATM</a:t>
            </a:r>
            <a:r>
              <a:rPr lang="ja-JP" altLang="en-US" dirty="0"/>
              <a:t>セル　ヘッダ部</a:t>
            </a:r>
            <a:r>
              <a:rPr lang="en-US" altLang="ja-JP" dirty="0"/>
              <a:t>: 5</a:t>
            </a:r>
            <a:r>
              <a:rPr lang="ja-JP" altLang="en-US" dirty="0"/>
              <a:t>バイト</a:t>
            </a:r>
            <a:r>
              <a:rPr lang="en-US" altLang="ja-JP" dirty="0"/>
              <a:t>, </a:t>
            </a:r>
            <a:r>
              <a:rPr lang="ja-JP" altLang="en-US" dirty="0"/>
              <a:t>データ部</a:t>
            </a:r>
            <a:r>
              <a:rPr lang="en-US" altLang="ja-JP" dirty="0"/>
              <a:t>: 48</a:t>
            </a:r>
            <a:r>
              <a:rPr lang="ja-JP" altLang="en-US" dirty="0"/>
              <a:t>バイトの固定長</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2708275" y="260350"/>
            <a:ext cx="3706813" cy="579438"/>
          </a:xfrm>
          <a:noFill/>
        </p:spPr>
        <p:txBody>
          <a:bodyPr wrap="none">
            <a:spAutoFit/>
          </a:bodyPr>
          <a:lstStyle/>
          <a:p>
            <a:r>
              <a:rPr lang="ja-JP" altLang="en-US" sz="3200"/>
              <a:t>パケット交換のしくみ</a:t>
            </a:r>
          </a:p>
        </p:txBody>
      </p:sp>
      <p:sp>
        <p:nvSpPr>
          <p:cNvPr id="222211" name="Text Box 3"/>
          <p:cNvSpPr txBox="1">
            <a:spLocks noChangeArrowheads="1"/>
          </p:cNvSpPr>
          <p:nvPr/>
        </p:nvSpPr>
        <p:spPr bwMode="auto">
          <a:xfrm>
            <a:off x="3708400" y="2276475"/>
            <a:ext cx="1730375" cy="366713"/>
          </a:xfrm>
          <a:prstGeom prst="rect">
            <a:avLst/>
          </a:prstGeom>
          <a:noFill/>
          <a:ln w="9525">
            <a:noFill/>
            <a:miter lim="800000"/>
            <a:headEnd/>
            <a:tailEnd/>
          </a:ln>
          <a:effectLst/>
        </p:spPr>
        <p:txBody>
          <a:bodyPr wrap="none">
            <a:spAutoFit/>
          </a:bodyPr>
          <a:lstStyle/>
          <a:p>
            <a:r>
              <a:rPr lang="ja-JP" altLang="en-US"/>
              <a:t>宅配便との比較</a:t>
            </a:r>
          </a:p>
        </p:txBody>
      </p:sp>
      <p:grpSp>
        <p:nvGrpSpPr>
          <p:cNvPr id="2" name="Group 38"/>
          <p:cNvGrpSpPr>
            <a:grpSpLocks/>
          </p:cNvGrpSpPr>
          <p:nvPr/>
        </p:nvGrpSpPr>
        <p:grpSpPr bwMode="auto">
          <a:xfrm>
            <a:off x="971550" y="2708275"/>
            <a:ext cx="7200900" cy="3529013"/>
            <a:chOff x="612" y="1706"/>
            <a:chExt cx="4536" cy="2223"/>
          </a:xfrm>
        </p:grpSpPr>
        <p:sp>
          <p:nvSpPr>
            <p:cNvPr id="222217" name="Text Box 9"/>
            <p:cNvSpPr txBox="1">
              <a:spLocks noChangeArrowheads="1"/>
            </p:cNvSpPr>
            <p:nvPr/>
          </p:nvSpPr>
          <p:spPr bwMode="auto">
            <a:xfrm>
              <a:off x="1292" y="1751"/>
              <a:ext cx="881" cy="231"/>
            </a:xfrm>
            <a:prstGeom prst="rect">
              <a:avLst/>
            </a:prstGeom>
            <a:noFill/>
            <a:ln w="9525">
              <a:noFill/>
              <a:miter lim="800000"/>
              <a:headEnd/>
              <a:tailEnd/>
            </a:ln>
            <a:effectLst/>
          </p:spPr>
          <p:txBody>
            <a:bodyPr wrap="none">
              <a:spAutoFit/>
            </a:bodyPr>
            <a:lstStyle/>
            <a:p>
              <a:r>
                <a:rPr lang="ja-JP" altLang="en-US"/>
                <a:t>パケット交換</a:t>
              </a:r>
            </a:p>
          </p:txBody>
        </p:sp>
        <p:sp>
          <p:nvSpPr>
            <p:cNvPr id="222219" name="Rectangle 11"/>
            <p:cNvSpPr>
              <a:spLocks noChangeArrowheads="1"/>
            </p:cNvSpPr>
            <p:nvPr/>
          </p:nvSpPr>
          <p:spPr bwMode="auto">
            <a:xfrm>
              <a:off x="612" y="1706"/>
              <a:ext cx="4536" cy="2223"/>
            </a:xfrm>
            <a:prstGeom prst="rect">
              <a:avLst/>
            </a:prstGeom>
            <a:noFill/>
            <a:ln w="19050">
              <a:solidFill>
                <a:schemeClr val="tx1"/>
              </a:solidFill>
              <a:miter lim="800000"/>
              <a:headEnd/>
              <a:tailEnd/>
            </a:ln>
            <a:effectLst/>
          </p:spPr>
          <p:txBody>
            <a:bodyPr wrap="none" anchor="ctr"/>
            <a:lstStyle/>
            <a:p>
              <a:endParaRPr lang="ja-JP" altLang="en-US"/>
            </a:p>
          </p:txBody>
        </p:sp>
        <p:sp>
          <p:nvSpPr>
            <p:cNvPr id="222220" name="Line 12"/>
            <p:cNvSpPr>
              <a:spLocks noChangeShapeType="1"/>
            </p:cNvSpPr>
            <p:nvPr/>
          </p:nvSpPr>
          <p:spPr bwMode="auto">
            <a:xfrm>
              <a:off x="2880" y="1706"/>
              <a:ext cx="0" cy="2223"/>
            </a:xfrm>
            <a:prstGeom prst="line">
              <a:avLst/>
            </a:prstGeom>
            <a:noFill/>
            <a:ln w="9525">
              <a:solidFill>
                <a:schemeClr val="tx1"/>
              </a:solidFill>
              <a:round/>
              <a:headEnd/>
              <a:tailEnd/>
            </a:ln>
            <a:effectLst/>
          </p:spPr>
          <p:txBody>
            <a:bodyPr/>
            <a:lstStyle/>
            <a:p>
              <a:endParaRPr lang="ja-JP" altLang="en-US"/>
            </a:p>
          </p:txBody>
        </p:sp>
        <p:sp>
          <p:nvSpPr>
            <p:cNvPr id="222221" name="Line 13"/>
            <p:cNvSpPr>
              <a:spLocks noChangeShapeType="1"/>
            </p:cNvSpPr>
            <p:nvPr/>
          </p:nvSpPr>
          <p:spPr bwMode="auto">
            <a:xfrm>
              <a:off x="612" y="2024"/>
              <a:ext cx="4536" cy="0"/>
            </a:xfrm>
            <a:prstGeom prst="line">
              <a:avLst/>
            </a:prstGeom>
            <a:noFill/>
            <a:ln w="9525">
              <a:solidFill>
                <a:schemeClr val="tx1"/>
              </a:solidFill>
              <a:round/>
              <a:headEnd/>
              <a:tailEnd/>
            </a:ln>
            <a:effectLst/>
          </p:spPr>
          <p:txBody>
            <a:bodyPr/>
            <a:lstStyle/>
            <a:p>
              <a:endParaRPr lang="ja-JP" altLang="en-US"/>
            </a:p>
          </p:txBody>
        </p:sp>
        <p:sp>
          <p:nvSpPr>
            <p:cNvPr id="222227" name="Line 19"/>
            <p:cNvSpPr>
              <a:spLocks noChangeShapeType="1"/>
            </p:cNvSpPr>
            <p:nvPr/>
          </p:nvSpPr>
          <p:spPr bwMode="auto">
            <a:xfrm>
              <a:off x="612" y="2341"/>
              <a:ext cx="4536" cy="0"/>
            </a:xfrm>
            <a:prstGeom prst="line">
              <a:avLst/>
            </a:prstGeom>
            <a:noFill/>
            <a:ln w="9525">
              <a:solidFill>
                <a:schemeClr val="tx1"/>
              </a:solidFill>
              <a:round/>
              <a:headEnd/>
              <a:tailEnd/>
            </a:ln>
            <a:effectLst/>
          </p:spPr>
          <p:txBody>
            <a:bodyPr/>
            <a:lstStyle/>
            <a:p>
              <a:endParaRPr lang="ja-JP" altLang="en-US"/>
            </a:p>
          </p:txBody>
        </p:sp>
        <p:sp>
          <p:nvSpPr>
            <p:cNvPr id="222228" name="Text Box 20"/>
            <p:cNvSpPr txBox="1">
              <a:spLocks noChangeArrowheads="1"/>
            </p:cNvSpPr>
            <p:nvPr/>
          </p:nvSpPr>
          <p:spPr bwMode="auto">
            <a:xfrm>
              <a:off x="3742" y="1751"/>
              <a:ext cx="548" cy="231"/>
            </a:xfrm>
            <a:prstGeom prst="rect">
              <a:avLst/>
            </a:prstGeom>
            <a:noFill/>
            <a:ln w="9525">
              <a:noFill/>
              <a:miter lim="800000"/>
              <a:headEnd/>
              <a:tailEnd/>
            </a:ln>
            <a:effectLst/>
          </p:spPr>
          <p:txBody>
            <a:bodyPr wrap="none">
              <a:spAutoFit/>
            </a:bodyPr>
            <a:lstStyle/>
            <a:p>
              <a:r>
                <a:rPr lang="ja-JP" altLang="en-US"/>
                <a:t>宅配便</a:t>
              </a:r>
            </a:p>
          </p:txBody>
        </p:sp>
        <p:sp>
          <p:nvSpPr>
            <p:cNvPr id="222229" name="Text Box 21"/>
            <p:cNvSpPr txBox="1">
              <a:spLocks noChangeArrowheads="1"/>
            </p:cNvSpPr>
            <p:nvPr/>
          </p:nvSpPr>
          <p:spPr bwMode="auto">
            <a:xfrm>
              <a:off x="3787" y="2386"/>
              <a:ext cx="404" cy="231"/>
            </a:xfrm>
            <a:prstGeom prst="rect">
              <a:avLst/>
            </a:prstGeom>
            <a:noFill/>
            <a:ln w="9525">
              <a:noFill/>
              <a:miter lim="800000"/>
              <a:headEnd/>
              <a:tailEnd/>
            </a:ln>
            <a:effectLst/>
          </p:spPr>
          <p:txBody>
            <a:bodyPr wrap="none">
              <a:spAutoFit/>
            </a:bodyPr>
            <a:lstStyle/>
            <a:p>
              <a:r>
                <a:rPr lang="ja-JP" altLang="en-US"/>
                <a:t>荷物</a:t>
              </a:r>
            </a:p>
          </p:txBody>
        </p:sp>
        <p:sp>
          <p:nvSpPr>
            <p:cNvPr id="222230" name="Text Box 22"/>
            <p:cNvSpPr txBox="1">
              <a:spLocks noChangeArrowheads="1"/>
            </p:cNvSpPr>
            <p:nvPr/>
          </p:nvSpPr>
          <p:spPr bwMode="auto">
            <a:xfrm>
              <a:off x="1111" y="2386"/>
              <a:ext cx="1257" cy="231"/>
            </a:xfrm>
            <a:prstGeom prst="rect">
              <a:avLst/>
            </a:prstGeom>
            <a:noFill/>
            <a:ln w="9525">
              <a:noFill/>
              <a:miter lim="800000"/>
              <a:headEnd/>
              <a:tailEnd/>
            </a:ln>
            <a:effectLst/>
          </p:spPr>
          <p:txBody>
            <a:bodyPr wrap="none">
              <a:spAutoFit/>
            </a:bodyPr>
            <a:lstStyle/>
            <a:p>
              <a:r>
                <a:rPr lang="ja-JP" altLang="en-US"/>
                <a:t>データ </a:t>
              </a:r>
              <a:r>
                <a:rPr lang="en-US" altLang="ja-JP"/>
                <a:t>(</a:t>
              </a:r>
              <a:r>
                <a:rPr lang="ja-JP" altLang="en-US"/>
                <a:t>ペイロード</a:t>
              </a:r>
              <a:r>
                <a:rPr lang="en-US" altLang="ja-JP"/>
                <a:t>)</a:t>
              </a:r>
            </a:p>
          </p:txBody>
        </p:sp>
        <p:sp>
          <p:nvSpPr>
            <p:cNvPr id="222231" name="Text Box 23"/>
            <p:cNvSpPr txBox="1">
              <a:spLocks noChangeArrowheads="1"/>
            </p:cNvSpPr>
            <p:nvPr/>
          </p:nvSpPr>
          <p:spPr bwMode="auto">
            <a:xfrm>
              <a:off x="975" y="2703"/>
              <a:ext cx="1399" cy="231"/>
            </a:xfrm>
            <a:prstGeom prst="rect">
              <a:avLst/>
            </a:prstGeom>
            <a:noFill/>
            <a:ln w="9525">
              <a:noFill/>
              <a:miter lim="800000"/>
              <a:headEnd/>
              <a:tailEnd/>
            </a:ln>
            <a:effectLst/>
          </p:spPr>
          <p:txBody>
            <a:bodyPr wrap="none">
              <a:spAutoFit/>
            </a:bodyPr>
            <a:lstStyle/>
            <a:p>
              <a:r>
                <a:rPr lang="ja-JP" altLang="en-US"/>
                <a:t>ヘッダ </a:t>
              </a:r>
              <a:r>
                <a:rPr lang="en-US" altLang="ja-JP"/>
                <a:t>(</a:t>
              </a:r>
              <a:r>
                <a:rPr lang="ja-JP" altLang="en-US"/>
                <a:t>宛先アドレス</a:t>
              </a:r>
              <a:r>
                <a:rPr lang="en-US" altLang="ja-JP"/>
                <a:t>)</a:t>
              </a:r>
            </a:p>
          </p:txBody>
        </p:sp>
        <p:sp>
          <p:nvSpPr>
            <p:cNvPr id="222232" name="Text Box 24"/>
            <p:cNvSpPr txBox="1">
              <a:spLocks noChangeArrowheads="1"/>
            </p:cNvSpPr>
            <p:nvPr/>
          </p:nvSpPr>
          <p:spPr bwMode="auto">
            <a:xfrm>
              <a:off x="3470" y="2703"/>
              <a:ext cx="972" cy="231"/>
            </a:xfrm>
            <a:prstGeom prst="rect">
              <a:avLst/>
            </a:prstGeom>
            <a:noFill/>
            <a:ln w="9525">
              <a:noFill/>
              <a:miter lim="800000"/>
              <a:headEnd/>
              <a:tailEnd/>
            </a:ln>
            <a:effectLst/>
          </p:spPr>
          <p:txBody>
            <a:bodyPr wrap="none">
              <a:spAutoFit/>
            </a:bodyPr>
            <a:lstStyle/>
            <a:p>
              <a:r>
                <a:rPr lang="ja-JP" altLang="en-US"/>
                <a:t>荷札 </a:t>
              </a:r>
              <a:r>
                <a:rPr lang="en-US" altLang="ja-JP"/>
                <a:t>(</a:t>
              </a:r>
              <a:r>
                <a:rPr lang="ja-JP" altLang="en-US"/>
                <a:t>送付先</a:t>
              </a:r>
              <a:r>
                <a:rPr lang="en-US" altLang="ja-JP"/>
                <a:t>)</a:t>
              </a:r>
            </a:p>
          </p:txBody>
        </p:sp>
        <p:sp>
          <p:nvSpPr>
            <p:cNvPr id="222233" name="Line 25"/>
            <p:cNvSpPr>
              <a:spLocks noChangeShapeType="1"/>
            </p:cNvSpPr>
            <p:nvPr/>
          </p:nvSpPr>
          <p:spPr bwMode="auto">
            <a:xfrm>
              <a:off x="612" y="2659"/>
              <a:ext cx="4536" cy="0"/>
            </a:xfrm>
            <a:prstGeom prst="line">
              <a:avLst/>
            </a:prstGeom>
            <a:noFill/>
            <a:ln w="9525">
              <a:solidFill>
                <a:schemeClr val="tx1"/>
              </a:solidFill>
              <a:round/>
              <a:headEnd/>
              <a:tailEnd/>
            </a:ln>
            <a:effectLst/>
          </p:spPr>
          <p:txBody>
            <a:bodyPr/>
            <a:lstStyle/>
            <a:p>
              <a:endParaRPr lang="ja-JP" altLang="en-US"/>
            </a:p>
          </p:txBody>
        </p:sp>
        <p:sp>
          <p:nvSpPr>
            <p:cNvPr id="222234" name="Text Box 26"/>
            <p:cNvSpPr txBox="1">
              <a:spLocks noChangeArrowheads="1"/>
            </p:cNvSpPr>
            <p:nvPr/>
          </p:nvSpPr>
          <p:spPr bwMode="auto">
            <a:xfrm>
              <a:off x="930" y="2069"/>
              <a:ext cx="1635" cy="231"/>
            </a:xfrm>
            <a:prstGeom prst="rect">
              <a:avLst/>
            </a:prstGeom>
            <a:noFill/>
            <a:ln w="9525">
              <a:noFill/>
              <a:miter lim="800000"/>
              <a:headEnd/>
              <a:tailEnd/>
            </a:ln>
            <a:effectLst/>
          </p:spPr>
          <p:txBody>
            <a:bodyPr wrap="none">
              <a:spAutoFit/>
            </a:bodyPr>
            <a:lstStyle/>
            <a:p>
              <a:r>
                <a:rPr lang="ja-JP" altLang="en-US"/>
                <a:t>パケット交換器</a:t>
              </a:r>
              <a:r>
                <a:rPr lang="en-US" altLang="ja-JP"/>
                <a:t>, </a:t>
              </a:r>
              <a:r>
                <a:rPr lang="ja-JP" altLang="en-US"/>
                <a:t>ルーター</a:t>
              </a:r>
            </a:p>
          </p:txBody>
        </p:sp>
        <p:sp>
          <p:nvSpPr>
            <p:cNvPr id="222235" name="Text Box 27"/>
            <p:cNvSpPr txBox="1">
              <a:spLocks noChangeArrowheads="1"/>
            </p:cNvSpPr>
            <p:nvPr/>
          </p:nvSpPr>
          <p:spPr bwMode="auto">
            <a:xfrm>
              <a:off x="3560" y="2069"/>
              <a:ext cx="908" cy="231"/>
            </a:xfrm>
            <a:prstGeom prst="rect">
              <a:avLst/>
            </a:prstGeom>
            <a:noFill/>
            <a:ln w="9525">
              <a:noFill/>
              <a:miter lim="800000"/>
              <a:headEnd/>
              <a:tailEnd/>
            </a:ln>
            <a:effectLst/>
          </p:spPr>
          <p:txBody>
            <a:bodyPr wrap="none">
              <a:spAutoFit/>
            </a:bodyPr>
            <a:lstStyle/>
            <a:p>
              <a:r>
                <a:rPr lang="ja-JP" altLang="en-US"/>
                <a:t>集配センター</a:t>
              </a:r>
            </a:p>
          </p:txBody>
        </p:sp>
        <p:sp>
          <p:nvSpPr>
            <p:cNvPr id="222236" name="Text Box 28"/>
            <p:cNvSpPr txBox="1">
              <a:spLocks noChangeArrowheads="1"/>
            </p:cNvSpPr>
            <p:nvPr/>
          </p:nvSpPr>
          <p:spPr bwMode="auto">
            <a:xfrm>
              <a:off x="703" y="3021"/>
              <a:ext cx="2148" cy="231"/>
            </a:xfrm>
            <a:prstGeom prst="rect">
              <a:avLst/>
            </a:prstGeom>
            <a:noFill/>
            <a:ln w="9525">
              <a:noFill/>
              <a:miter lim="800000"/>
              <a:headEnd/>
              <a:tailEnd/>
            </a:ln>
            <a:effectLst/>
          </p:spPr>
          <p:txBody>
            <a:bodyPr wrap="none">
              <a:spAutoFit/>
            </a:bodyPr>
            <a:lstStyle/>
            <a:p>
              <a:r>
                <a:rPr lang="ja-JP" altLang="en-US"/>
                <a:t>経路表作成</a:t>
              </a:r>
              <a:r>
                <a:rPr lang="en-US" altLang="ja-JP"/>
                <a:t>, </a:t>
              </a:r>
              <a:r>
                <a:rPr lang="ja-JP" altLang="en-US"/>
                <a:t>宛先検索</a:t>
              </a:r>
              <a:r>
                <a:rPr lang="en-US" altLang="ja-JP"/>
                <a:t>, </a:t>
              </a:r>
              <a:r>
                <a:rPr lang="ja-JP" altLang="en-US"/>
                <a:t>経路制御</a:t>
              </a:r>
            </a:p>
          </p:txBody>
        </p:sp>
        <p:sp>
          <p:nvSpPr>
            <p:cNvPr id="222237" name="Text Box 29"/>
            <p:cNvSpPr txBox="1">
              <a:spLocks noChangeArrowheads="1"/>
            </p:cNvSpPr>
            <p:nvPr/>
          </p:nvSpPr>
          <p:spPr bwMode="auto">
            <a:xfrm>
              <a:off x="3107" y="3022"/>
              <a:ext cx="1772" cy="231"/>
            </a:xfrm>
            <a:prstGeom prst="rect">
              <a:avLst/>
            </a:prstGeom>
            <a:noFill/>
            <a:ln w="9525">
              <a:noFill/>
              <a:miter lim="800000"/>
              <a:headEnd/>
              <a:tailEnd/>
            </a:ln>
            <a:effectLst/>
          </p:spPr>
          <p:txBody>
            <a:bodyPr wrap="none">
              <a:spAutoFit/>
            </a:bodyPr>
            <a:lstStyle/>
            <a:p>
              <a:r>
                <a:rPr lang="ja-JP" altLang="en-US"/>
                <a:t>仕分け作業</a:t>
              </a:r>
              <a:r>
                <a:rPr lang="en-US" altLang="ja-JP"/>
                <a:t>, </a:t>
              </a:r>
              <a:r>
                <a:rPr lang="ja-JP" altLang="en-US"/>
                <a:t>荷物の積込み</a:t>
              </a:r>
            </a:p>
          </p:txBody>
        </p:sp>
        <p:sp>
          <p:nvSpPr>
            <p:cNvPr id="222238" name="Line 30"/>
            <p:cNvSpPr>
              <a:spLocks noChangeShapeType="1"/>
            </p:cNvSpPr>
            <p:nvPr/>
          </p:nvSpPr>
          <p:spPr bwMode="auto">
            <a:xfrm>
              <a:off x="612" y="2976"/>
              <a:ext cx="4536" cy="0"/>
            </a:xfrm>
            <a:prstGeom prst="line">
              <a:avLst/>
            </a:prstGeom>
            <a:noFill/>
            <a:ln w="9525">
              <a:solidFill>
                <a:schemeClr val="tx1"/>
              </a:solidFill>
              <a:round/>
              <a:headEnd/>
              <a:tailEnd/>
            </a:ln>
            <a:effectLst/>
          </p:spPr>
          <p:txBody>
            <a:bodyPr/>
            <a:lstStyle/>
            <a:p>
              <a:endParaRPr lang="ja-JP" altLang="en-US"/>
            </a:p>
          </p:txBody>
        </p:sp>
        <p:sp>
          <p:nvSpPr>
            <p:cNvPr id="222239" name="Line 31"/>
            <p:cNvSpPr>
              <a:spLocks noChangeShapeType="1"/>
            </p:cNvSpPr>
            <p:nvPr/>
          </p:nvSpPr>
          <p:spPr bwMode="auto">
            <a:xfrm>
              <a:off x="612" y="3294"/>
              <a:ext cx="4536" cy="0"/>
            </a:xfrm>
            <a:prstGeom prst="line">
              <a:avLst/>
            </a:prstGeom>
            <a:noFill/>
            <a:ln w="9525">
              <a:solidFill>
                <a:schemeClr val="tx1"/>
              </a:solidFill>
              <a:round/>
              <a:headEnd/>
              <a:tailEnd/>
            </a:ln>
            <a:effectLst/>
          </p:spPr>
          <p:txBody>
            <a:bodyPr/>
            <a:lstStyle/>
            <a:p>
              <a:endParaRPr lang="ja-JP" altLang="en-US"/>
            </a:p>
          </p:txBody>
        </p:sp>
        <p:sp>
          <p:nvSpPr>
            <p:cNvPr id="222240" name="Text Box 32"/>
            <p:cNvSpPr txBox="1">
              <a:spLocks noChangeArrowheads="1"/>
            </p:cNvSpPr>
            <p:nvPr/>
          </p:nvSpPr>
          <p:spPr bwMode="auto">
            <a:xfrm>
              <a:off x="3606" y="3339"/>
              <a:ext cx="868" cy="231"/>
            </a:xfrm>
            <a:prstGeom prst="rect">
              <a:avLst/>
            </a:prstGeom>
            <a:noFill/>
            <a:ln w="9525">
              <a:noFill/>
              <a:miter lim="800000"/>
              <a:headEnd/>
              <a:tailEnd/>
            </a:ln>
            <a:effectLst/>
          </p:spPr>
          <p:txBody>
            <a:bodyPr wrap="none">
              <a:spAutoFit/>
            </a:bodyPr>
            <a:lstStyle/>
            <a:p>
              <a:r>
                <a:rPr lang="ja-JP" altLang="en-US"/>
                <a:t>道路</a:t>
              </a:r>
              <a:r>
                <a:rPr lang="en-US" altLang="ja-JP"/>
                <a:t>, (</a:t>
              </a:r>
              <a:r>
                <a:rPr lang="ja-JP" altLang="en-US"/>
                <a:t>鉄道</a:t>
              </a:r>
              <a:r>
                <a:rPr lang="en-US" altLang="ja-JP"/>
                <a:t>)</a:t>
              </a:r>
            </a:p>
          </p:txBody>
        </p:sp>
        <p:sp>
          <p:nvSpPr>
            <p:cNvPr id="222241" name="Text Box 33"/>
            <p:cNvSpPr txBox="1">
              <a:spLocks noChangeArrowheads="1"/>
            </p:cNvSpPr>
            <p:nvPr/>
          </p:nvSpPr>
          <p:spPr bwMode="auto">
            <a:xfrm>
              <a:off x="1519" y="3339"/>
              <a:ext cx="463" cy="231"/>
            </a:xfrm>
            <a:prstGeom prst="rect">
              <a:avLst/>
            </a:prstGeom>
            <a:noFill/>
            <a:ln w="9525">
              <a:noFill/>
              <a:miter lim="800000"/>
              <a:headEnd/>
              <a:tailEnd/>
            </a:ln>
            <a:effectLst/>
          </p:spPr>
          <p:txBody>
            <a:bodyPr wrap="none">
              <a:spAutoFit/>
            </a:bodyPr>
            <a:lstStyle/>
            <a:p>
              <a:r>
                <a:rPr lang="ja-JP" altLang="en-US"/>
                <a:t>リンク</a:t>
              </a:r>
            </a:p>
          </p:txBody>
        </p:sp>
        <p:sp>
          <p:nvSpPr>
            <p:cNvPr id="222243" name="Line 35"/>
            <p:cNvSpPr>
              <a:spLocks noChangeShapeType="1"/>
            </p:cNvSpPr>
            <p:nvPr/>
          </p:nvSpPr>
          <p:spPr bwMode="auto">
            <a:xfrm>
              <a:off x="612" y="3612"/>
              <a:ext cx="4536" cy="0"/>
            </a:xfrm>
            <a:prstGeom prst="line">
              <a:avLst/>
            </a:prstGeom>
            <a:noFill/>
            <a:ln w="9525">
              <a:solidFill>
                <a:schemeClr val="tx1"/>
              </a:solidFill>
              <a:round/>
              <a:headEnd/>
              <a:tailEnd/>
            </a:ln>
            <a:effectLst/>
          </p:spPr>
          <p:txBody>
            <a:bodyPr/>
            <a:lstStyle/>
            <a:p>
              <a:endParaRPr lang="ja-JP" altLang="en-US"/>
            </a:p>
          </p:txBody>
        </p:sp>
        <p:sp>
          <p:nvSpPr>
            <p:cNvPr id="222244" name="Text Box 36"/>
            <p:cNvSpPr txBox="1">
              <a:spLocks noChangeArrowheads="1"/>
            </p:cNvSpPr>
            <p:nvPr/>
          </p:nvSpPr>
          <p:spPr bwMode="auto">
            <a:xfrm>
              <a:off x="1383" y="3657"/>
              <a:ext cx="751" cy="231"/>
            </a:xfrm>
            <a:prstGeom prst="rect">
              <a:avLst/>
            </a:prstGeom>
            <a:noFill/>
            <a:ln w="9525">
              <a:noFill/>
              <a:miter lim="800000"/>
              <a:headEnd/>
              <a:tailEnd/>
            </a:ln>
            <a:effectLst/>
          </p:spPr>
          <p:txBody>
            <a:bodyPr wrap="none">
              <a:spAutoFit/>
            </a:bodyPr>
            <a:lstStyle/>
            <a:p>
              <a:r>
                <a:rPr lang="ja-JP" altLang="en-US"/>
                <a:t>リンク障害</a:t>
              </a:r>
            </a:p>
          </p:txBody>
        </p:sp>
        <p:sp>
          <p:nvSpPr>
            <p:cNvPr id="222245" name="Text Box 37"/>
            <p:cNvSpPr txBox="1">
              <a:spLocks noChangeArrowheads="1"/>
            </p:cNvSpPr>
            <p:nvPr/>
          </p:nvSpPr>
          <p:spPr bwMode="auto">
            <a:xfrm>
              <a:off x="2971" y="3657"/>
              <a:ext cx="2053" cy="231"/>
            </a:xfrm>
            <a:prstGeom prst="rect">
              <a:avLst/>
            </a:prstGeom>
            <a:noFill/>
            <a:ln w="9525">
              <a:noFill/>
              <a:miter lim="800000"/>
              <a:headEnd/>
              <a:tailEnd/>
            </a:ln>
            <a:effectLst/>
          </p:spPr>
          <p:txBody>
            <a:bodyPr wrap="none">
              <a:spAutoFit/>
            </a:bodyPr>
            <a:lstStyle/>
            <a:p>
              <a:r>
                <a:rPr lang="ja-JP" altLang="en-US"/>
                <a:t>交通事故などによる荷物の破損</a:t>
              </a: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2781300" y="260350"/>
            <a:ext cx="3562350" cy="579438"/>
          </a:xfrm>
          <a:noFill/>
        </p:spPr>
        <p:txBody>
          <a:bodyPr wrap="none">
            <a:spAutoFit/>
          </a:bodyPr>
          <a:lstStyle/>
          <a:p>
            <a:r>
              <a:rPr lang="ja-JP" altLang="en-US" sz="3200"/>
              <a:t>パケット交換の特徴</a:t>
            </a:r>
          </a:p>
        </p:txBody>
      </p:sp>
      <p:sp>
        <p:nvSpPr>
          <p:cNvPr id="232451" name="Text Box 3"/>
          <p:cNvSpPr txBox="1">
            <a:spLocks noChangeArrowheads="1"/>
          </p:cNvSpPr>
          <p:nvPr/>
        </p:nvSpPr>
        <p:spPr bwMode="auto">
          <a:xfrm>
            <a:off x="684213" y="1052513"/>
            <a:ext cx="2084387" cy="366712"/>
          </a:xfrm>
          <a:prstGeom prst="rect">
            <a:avLst/>
          </a:prstGeom>
          <a:noFill/>
          <a:ln w="9525">
            <a:noFill/>
            <a:miter lim="800000"/>
            <a:headEnd/>
            <a:tailEnd/>
          </a:ln>
          <a:effectLst/>
        </p:spPr>
        <p:txBody>
          <a:bodyPr wrap="none">
            <a:spAutoFit/>
          </a:bodyPr>
          <a:lstStyle/>
          <a:p>
            <a:r>
              <a:rPr lang="ja-JP" altLang="en-US"/>
              <a:t>パケット交換の特徴</a:t>
            </a:r>
          </a:p>
        </p:txBody>
      </p:sp>
      <p:sp>
        <p:nvSpPr>
          <p:cNvPr id="232454" name="Text Box 6"/>
          <p:cNvSpPr txBox="1">
            <a:spLocks noChangeArrowheads="1"/>
          </p:cNvSpPr>
          <p:nvPr/>
        </p:nvSpPr>
        <p:spPr bwMode="auto">
          <a:xfrm>
            <a:off x="1187450" y="1700213"/>
            <a:ext cx="6705600" cy="366712"/>
          </a:xfrm>
          <a:prstGeom prst="rect">
            <a:avLst/>
          </a:prstGeom>
          <a:noFill/>
          <a:ln w="9525">
            <a:noFill/>
            <a:miter lim="800000"/>
            <a:headEnd/>
            <a:tailEnd/>
          </a:ln>
          <a:effectLst/>
        </p:spPr>
        <p:txBody>
          <a:bodyPr wrap="none">
            <a:spAutoFit/>
          </a:bodyPr>
          <a:lstStyle/>
          <a:p>
            <a:r>
              <a:rPr lang="ja-JP" altLang="en-US"/>
              <a:t>一つの回線を皆でシェアし、エンドユーザーによる回線の専有はない</a:t>
            </a:r>
          </a:p>
        </p:txBody>
      </p:sp>
      <p:sp>
        <p:nvSpPr>
          <p:cNvPr id="232455" name="Text Box 7"/>
          <p:cNvSpPr txBox="1">
            <a:spLocks noChangeArrowheads="1"/>
          </p:cNvSpPr>
          <p:nvPr/>
        </p:nvSpPr>
        <p:spPr bwMode="auto">
          <a:xfrm>
            <a:off x="1187450" y="2276475"/>
            <a:ext cx="3625850" cy="366713"/>
          </a:xfrm>
          <a:prstGeom prst="rect">
            <a:avLst/>
          </a:prstGeom>
          <a:noFill/>
          <a:ln w="9525">
            <a:noFill/>
            <a:miter lim="800000"/>
            <a:headEnd/>
            <a:tailEnd/>
          </a:ln>
          <a:effectLst/>
        </p:spPr>
        <p:txBody>
          <a:bodyPr wrap="none">
            <a:spAutoFit/>
          </a:bodyPr>
          <a:lstStyle/>
          <a:p>
            <a:r>
              <a:rPr lang="ja-JP" altLang="en-US"/>
              <a:t>データと同時に制御信号が送られる</a:t>
            </a:r>
          </a:p>
        </p:txBody>
      </p:sp>
      <p:sp>
        <p:nvSpPr>
          <p:cNvPr id="232456" name="Text Box 8"/>
          <p:cNvSpPr txBox="1">
            <a:spLocks noChangeArrowheads="1"/>
          </p:cNvSpPr>
          <p:nvPr/>
        </p:nvSpPr>
        <p:spPr bwMode="auto">
          <a:xfrm>
            <a:off x="971550" y="4365625"/>
            <a:ext cx="7224713" cy="366713"/>
          </a:xfrm>
          <a:prstGeom prst="rect">
            <a:avLst/>
          </a:prstGeom>
          <a:noFill/>
          <a:ln w="9525">
            <a:noFill/>
            <a:miter lim="800000"/>
            <a:headEnd/>
            <a:tailEnd/>
          </a:ln>
          <a:effectLst/>
        </p:spPr>
        <p:txBody>
          <a:bodyPr wrap="none">
            <a:spAutoFit/>
          </a:bodyPr>
          <a:lstStyle/>
          <a:p>
            <a:r>
              <a:rPr lang="ja-JP" altLang="en-US"/>
              <a:t>回線が混んでくると遅延が大きくなり、通信のリアルタイム性が損なわれる</a:t>
            </a:r>
          </a:p>
        </p:txBody>
      </p:sp>
      <p:sp>
        <p:nvSpPr>
          <p:cNvPr id="232457" name="Text Box 9"/>
          <p:cNvSpPr txBox="1">
            <a:spLocks noChangeArrowheads="1"/>
          </p:cNvSpPr>
          <p:nvPr/>
        </p:nvSpPr>
        <p:spPr bwMode="auto">
          <a:xfrm>
            <a:off x="971550" y="5229225"/>
            <a:ext cx="6234113" cy="366713"/>
          </a:xfrm>
          <a:prstGeom prst="rect">
            <a:avLst/>
          </a:prstGeom>
          <a:noFill/>
          <a:ln w="9525">
            <a:noFill/>
            <a:miter lim="800000"/>
            <a:headEnd/>
            <a:tailEnd/>
          </a:ln>
          <a:effectLst/>
        </p:spPr>
        <p:txBody>
          <a:bodyPr wrap="none">
            <a:spAutoFit/>
          </a:bodyPr>
          <a:lstStyle/>
          <a:p>
            <a:r>
              <a:rPr lang="ja-JP" altLang="en-US"/>
              <a:t>電話においては会話が不自然となる。　例</a:t>
            </a:r>
            <a:r>
              <a:rPr lang="en-US" altLang="ja-JP"/>
              <a:t>) IP</a:t>
            </a:r>
            <a:r>
              <a:rPr lang="ja-JP" altLang="en-US"/>
              <a:t>電話などで生じる</a:t>
            </a:r>
          </a:p>
        </p:txBody>
      </p:sp>
      <p:sp>
        <p:nvSpPr>
          <p:cNvPr id="232458" name="AutoShape 10"/>
          <p:cNvSpPr>
            <a:spLocks noChangeArrowheads="1"/>
          </p:cNvSpPr>
          <p:nvPr/>
        </p:nvSpPr>
        <p:spPr bwMode="auto">
          <a:xfrm>
            <a:off x="4427538" y="4868863"/>
            <a:ext cx="288925" cy="215900"/>
          </a:xfrm>
          <a:prstGeom prst="downArrow">
            <a:avLst>
              <a:gd name="adj1" fmla="val 42861"/>
              <a:gd name="adj2" fmla="val 41912"/>
            </a:avLst>
          </a:prstGeom>
          <a:solidFill>
            <a:srgbClr val="0000FF"/>
          </a:solidFill>
          <a:ln w="9525">
            <a:noFill/>
            <a:miter lim="800000"/>
            <a:headEnd/>
            <a:tailEnd/>
          </a:ln>
          <a:effectLst/>
        </p:spPr>
        <p:txBody>
          <a:bodyPr vert="eaVert" wrap="none" anchor="ctr"/>
          <a:lstStyle/>
          <a:p>
            <a:endParaRPr lang="ja-JP" altLang="en-US"/>
          </a:p>
        </p:txBody>
      </p:sp>
      <p:sp>
        <p:nvSpPr>
          <p:cNvPr id="232459" name="Text Box 11"/>
          <p:cNvSpPr txBox="1">
            <a:spLocks noChangeArrowheads="1"/>
          </p:cNvSpPr>
          <p:nvPr/>
        </p:nvSpPr>
        <p:spPr bwMode="auto">
          <a:xfrm>
            <a:off x="684213" y="3860800"/>
            <a:ext cx="2497137" cy="366713"/>
          </a:xfrm>
          <a:prstGeom prst="rect">
            <a:avLst/>
          </a:prstGeom>
          <a:noFill/>
          <a:ln w="9525">
            <a:noFill/>
            <a:miter lim="800000"/>
            <a:headEnd/>
            <a:tailEnd/>
          </a:ln>
          <a:effectLst/>
        </p:spPr>
        <p:txBody>
          <a:bodyPr wrap="none">
            <a:spAutoFit/>
          </a:bodyPr>
          <a:lstStyle/>
          <a:p>
            <a:r>
              <a:rPr lang="ja-JP" altLang="en-US"/>
              <a:t>パケット交換のデメリット</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01226" y="272262"/>
            <a:ext cx="5341527" cy="523220"/>
          </a:xfrm>
        </p:spPr>
        <p:txBody>
          <a:bodyPr wrap="none">
            <a:spAutoFit/>
          </a:bodyPr>
          <a:lstStyle/>
          <a:p>
            <a:r>
              <a:rPr kumimoji="1" lang="ja-JP" altLang="en-US" sz="2800" dirty="0" smtClean="0"/>
              <a:t>コネクション型とコネクションレス型</a:t>
            </a:r>
            <a:endParaRPr kumimoji="1" lang="ja-JP" altLang="en-US" sz="2800" dirty="0"/>
          </a:p>
        </p:txBody>
      </p:sp>
      <p:sp>
        <p:nvSpPr>
          <p:cNvPr id="3" name="テキスト ボックス 2"/>
          <p:cNvSpPr txBox="1"/>
          <p:nvPr/>
        </p:nvSpPr>
        <p:spPr>
          <a:xfrm>
            <a:off x="971600" y="1628800"/>
            <a:ext cx="7668852" cy="1477328"/>
          </a:xfrm>
          <a:prstGeom prst="rect">
            <a:avLst/>
          </a:prstGeom>
          <a:noFill/>
        </p:spPr>
        <p:txBody>
          <a:bodyPr wrap="square" rtlCol="0">
            <a:spAutoFit/>
          </a:bodyPr>
          <a:lstStyle/>
          <a:p>
            <a:r>
              <a:rPr lang="ja-JP" altLang="en-US" dirty="0" smtClean="0"/>
              <a:t>コネクション型</a:t>
            </a:r>
          </a:p>
          <a:p>
            <a:r>
              <a:rPr lang="ja-JP" altLang="en-US" dirty="0" smtClean="0"/>
              <a:t>　通信開始に先立ち、コネクション</a:t>
            </a:r>
            <a:r>
              <a:rPr lang="en-US" altLang="ja-JP" dirty="0" smtClean="0"/>
              <a:t>(</a:t>
            </a:r>
            <a:r>
              <a:rPr lang="ja-JP" altLang="en-US" dirty="0" smtClean="0"/>
              <a:t>仮想的な通信路、回線</a:t>
            </a:r>
            <a:r>
              <a:rPr lang="en-US" altLang="ja-JP" dirty="0" smtClean="0"/>
              <a:t>)</a:t>
            </a:r>
            <a:r>
              <a:rPr lang="ja-JP" altLang="en-US" dirty="0" smtClean="0"/>
              <a:t>を確立してから通信を開始し、通信が終了すれば回線を開放する方法</a:t>
            </a:r>
          </a:p>
          <a:p>
            <a:endParaRPr lang="ja-JP" altLang="en-US" dirty="0" smtClean="0"/>
          </a:p>
          <a:p>
            <a:r>
              <a:rPr kumimoji="1" lang="ja-JP" altLang="en-US" dirty="0" smtClean="0"/>
              <a:t>例</a:t>
            </a:r>
            <a:r>
              <a:rPr kumimoji="1" lang="en-US" altLang="ja-JP" dirty="0" smtClean="0"/>
              <a:t>) </a:t>
            </a:r>
            <a:r>
              <a:rPr kumimoji="1" lang="ja-JP" altLang="en-US" dirty="0" smtClean="0"/>
              <a:t>電話、</a:t>
            </a:r>
            <a:r>
              <a:rPr kumimoji="1" lang="en-US" altLang="ja-JP" dirty="0" smtClean="0"/>
              <a:t>Skype</a:t>
            </a:r>
            <a:endParaRPr kumimoji="1" lang="ja-JP" altLang="en-US" dirty="0" smtClean="0"/>
          </a:p>
        </p:txBody>
      </p:sp>
      <p:sp>
        <p:nvSpPr>
          <p:cNvPr id="4" name="テキスト ボックス 3"/>
          <p:cNvSpPr txBox="1"/>
          <p:nvPr/>
        </p:nvSpPr>
        <p:spPr>
          <a:xfrm>
            <a:off x="971600" y="3429000"/>
            <a:ext cx="7380820" cy="1477328"/>
          </a:xfrm>
          <a:prstGeom prst="rect">
            <a:avLst/>
          </a:prstGeom>
          <a:noFill/>
        </p:spPr>
        <p:txBody>
          <a:bodyPr wrap="square" rtlCol="0">
            <a:spAutoFit/>
          </a:bodyPr>
          <a:lstStyle/>
          <a:p>
            <a:r>
              <a:rPr lang="ja-JP" altLang="en-US" dirty="0" smtClean="0"/>
              <a:t>コネクションレス型</a:t>
            </a:r>
          </a:p>
          <a:p>
            <a:r>
              <a:rPr lang="ja-JP" altLang="en-US" dirty="0" smtClean="0"/>
              <a:t>　通信を開始する前にコネクションは確立せず、通信相手がオンライン状態か否かに関わらず宛先の情報を付加したデータを送信する方法</a:t>
            </a:r>
          </a:p>
          <a:p>
            <a:endParaRPr lang="ja-JP" altLang="en-US" dirty="0" smtClean="0"/>
          </a:p>
          <a:p>
            <a:r>
              <a:rPr kumimoji="1" lang="ja-JP" altLang="en-US" dirty="0" smtClean="0"/>
              <a:t>例</a:t>
            </a:r>
            <a:r>
              <a:rPr kumimoji="1" lang="en-US" altLang="ja-JP" dirty="0" smtClean="0"/>
              <a:t>) E-Mail</a:t>
            </a:r>
            <a:r>
              <a:rPr kumimoji="1" lang="ja-JP" altLang="en-US" dirty="0" err="1" smtClean="0"/>
              <a:t>、</a:t>
            </a:r>
            <a:r>
              <a:rPr kumimoji="1" lang="ja-JP" altLang="en-US" dirty="0" smtClean="0"/>
              <a:t>チャット、</a:t>
            </a:r>
            <a:r>
              <a:rPr lang="ja-JP" altLang="en-US" dirty="0" smtClean="0"/>
              <a:t>手紙</a:t>
            </a:r>
            <a:endParaRPr kumimoji="1" lang="ja-JP" altLang="en-US" dirty="0" smtClean="0"/>
          </a:p>
        </p:txBody>
      </p:sp>
      <p:sp>
        <p:nvSpPr>
          <p:cNvPr id="5" name="テキスト ボックス 4"/>
          <p:cNvSpPr txBox="1"/>
          <p:nvPr/>
        </p:nvSpPr>
        <p:spPr>
          <a:xfrm>
            <a:off x="863588" y="1088740"/>
            <a:ext cx="5389617" cy="369332"/>
          </a:xfrm>
          <a:prstGeom prst="rect">
            <a:avLst/>
          </a:prstGeom>
          <a:noFill/>
        </p:spPr>
        <p:txBody>
          <a:bodyPr wrap="none" rtlCol="0">
            <a:spAutoFit/>
          </a:bodyPr>
          <a:lstStyle/>
          <a:p>
            <a:r>
              <a:rPr kumimoji="1" lang="ja-JP" altLang="en-US" dirty="0" smtClean="0"/>
              <a:t>通信には、</a:t>
            </a:r>
            <a:r>
              <a:rPr lang="ja-JP" altLang="en-US" dirty="0" smtClean="0"/>
              <a:t>コネクション型とコネクションレス型とがある</a:t>
            </a:r>
            <a:endParaRPr kumimoji="1" lang="ja-JP" altLang="en-US" dirty="0" smtClean="0"/>
          </a:p>
        </p:txBody>
      </p:sp>
      <p:sp>
        <p:nvSpPr>
          <p:cNvPr id="6" name="テキスト ボックス 5"/>
          <p:cNvSpPr txBox="1"/>
          <p:nvPr/>
        </p:nvSpPr>
        <p:spPr>
          <a:xfrm>
            <a:off x="935596" y="5157192"/>
            <a:ext cx="2860078" cy="369332"/>
          </a:xfrm>
          <a:prstGeom prst="rect">
            <a:avLst/>
          </a:prstGeom>
          <a:noFill/>
        </p:spPr>
        <p:txBody>
          <a:bodyPr wrap="none" rtlCol="0">
            <a:spAutoFit/>
          </a:bodyPr>
          <a:lstStyle/>
          <a:p>
            <a:r>
              <a:rPr lang="ja-JP" altLang="en-US" dirty="0" smtClean="0"/>
              <a:t>回線交換は、コネクション型</a:t>
            </a:r>
            <a:endParaRPr kumimoji="1" lang="ja-JP" altLang="en-US" dirty="0" smtClean="0"/>
          </a:p>
        </p:txBody>
      </p:sp>
      <p:sp>
        <p:nvSpPr>
          <p:cNvPr id="7" name="テキスト ボックス 6"/>
          <p:cNvSpPr txBox="1"/>
          <p:nvPr/>
        </p:nvSpPr>
        <p:spPr>
          <a:xfrm>
            <a:off x="935596" y="5625244"/>
            <a:ext cx="7920880" cy="646331"/>
          </a:xfrm>
          <a:prstGeom prst="rect">
            <a:avLst/>
          </a:prstGeom>
          <a:noFill/>
        </p:spPr>
        <p:txBody>
          <a:bodyPr wrap="square" rtlCol="0">
            <a:spAutoFit/>
          </a:bodyPr>
          <a:lstStyle/>
          <a:p>
            <a:r>
              <a:rPr lang="ja-JP" altLang="en-US" dirty="0" smtClean="0"/>
              <a:t>パケット交換には、コネクション型とコネクションレス型の両方があり、</a:t>
            </a:r>
            <a:r>
              <a:rPr lang="en-US" altLang="ja-JP" dirty="0" smtClean="0"/>
              <a:t>X.25</a:t>
            </a:r>
            <a:r>
              <a:rPr lang="ja-JP" altLang="en-US" dirty="0" smtClean="0"/>
              <a:t>や</a:t>
            </a:r>
            <a:r>
              <a:rPr lang="en-US" altLang="ja-JP" dirty="0" smtClean="0"/>
              <a:t>ATM</a:t>
            </a:r>
            <a:r>
              <a:rPr lang="ja-JP" altLang="en-US" dirty="0" err="1" smtClean="0"/>
              <a:t>、</a:t>
            </a:r>
            <a:r>
              <a:rPr lang="en-US" altLang="ja-JP" dirty="0" smtClean="0"/>
              <a:t>TCP</a:t>
            </a:r>
            <a:r>
              <a:rPr lang="ja-JP" altLang="en-US" dirty="0" smtClean="0"/>
              <a:t>はコネクション型、</a:t>
            </a:r>
            <a:r>
              <a:rPr lang="en-US" altLang="ja-JP" dirty="0" smtClean="0"/>
              <a:t>UDP</a:t>
            </a:r>
            <a:r>
              <a:rPr lang="ja-JP" altLang="en-US" dirty="0" smtClean="0"/>
              <a:t>はコネクションレス型</a:t>
            </a:r>
            <a:endParaRPr kumimoji="1" lang="ja-JP"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00664" y="272262"/>
            <a:ext cx="5942653" cy="523220"/>
          </a:xfrm>
        </p:spPr>
        <p:txBody>
          <a:bodyPr wrap="none">
            <a:spAutoFit/>
          </a:bodyPr>
          <a:lstStyle/>
          <a:p>
            <a:r>
              <a:rPr lang="ja-JP" altLang="en-US" sz="2800" dirty="0" smtClean="0"/>
              <a:t>アナログ信号伝送とデジタル信号伝送</a:t>
            </a:r>
            <a:endParaRPr kumimoji="1" lang="ja-JP" altLang="en-US" sz="2800" dirty="0"/>
          </a:p>
        </p:txBody>
      </p:sp>
      <p:sp>
        <p:nvSpPr>
          <p:cNvPr id="5" name="テキスト ボックス 4"/>
          <p:cNvSpPr txBox="1"/>
          <p:nvPr/>
        </p:nvSpPr>
        <p:spPr>
          <a:xfrm>
            <a:off x="503548" y="1664804"/>
            <a:ext cx="8316924" cy="646331"/>
          </a:xfrm>
          <a:prstGeom prst="rect">
            <a:avLst/>
          </a:prstGeom>
          <a:noFill/>
        </p:spPr>
        <p:txBody>
          <a:bodyPr wrap="square" rtlCol="0">
            <a:spAutoFit/>
          </a:bodyPr>
          <a:lstStyle/>
          <a:p>
            <a:r>
              <a:rPr kumimoji="1" lang="ja-JP" altLang="en-US" dirty="0" smtClean="0"/>
              <a:t>アナログ信号伝送は、伝送過程で重畳されるノイズに弱い。</a:t>
            </a:r>
            <a:r>
              <a:rPr kumimoji="1" lang="ja-JP" altLang="en-US" dirty="0" smtClean="0">
                <a:solidFill>
                  <a:srgbClr val="0000FF"/>
                </a:solidFill>
              </a:rPr>
              <a:t>伝送と共に</a:t>
            </a:r>
            <a:r>
              <a:rPr kumimoji="1" lang="en-US" altLang="ja-JP" dirty="0" smtClean="0">
                <a:solidFill>
                  <a:srgbClr val="0000FF"/>
                </a:solidFill>
              </a:rPr>
              <a:t>S/N</a:t>
            </a:r>
            <a:r>
              <a:rPr kumimoji="1" lang="ja-JP" altLang="en-US" dirty="0" smtClean="0">
                <a:solidFill>
                  <a:srgbClr val="0000FF"/>
                </a:solidFill>
              </a:rPr>
              <a:t>が劣化</a:t>
            </a:r>
            <a:r>
              <a:rPr kumimoji="1" lang="ja-JP" altLang="en-US" dirty="0" smtClean="0"/>
              <a:t>し、送信元の情報が伝送と共に次第に損なわれていく。</a:t>
            </a:r>
          </a:p>
        </p:txBody>
      </p:sp>
      <p:sp>
        <p:nvSpPr>
          <p:cNvPr id="6" name="テキスト ボックス 5"/>
          <p:cNvSpPr txBox="1"/>
          <p:nvPr/>
        </p:nvSpPr>
        <p:spPr>
          <a:xfrm>
            <a:off x="503548" y="2384884"/>
            <a:ext cx="8238153" cy="369332"/>
          </a:xfrm>
          <a:prstGeom prst="rect">
            <a:avLst/>
          </a:prstGeom>
          <a:noFill/>
        </p:spPr>
        <p:txBody>
          <a:bodyPr wrap="none" rtlCol="0">
            <a:spAutoFit/>
          </a:bodyPr>
          <a:lstStyle/>
          <a:p>
            <a:r>
              <a:rPr kumimoji="1" lang="ja-JP" altLang="en-US" dirty="0" smtClean="0"/>
              <a:t>アナログ信号をサンプリングし、デジタル信号に変換して伝送する</a:t>
            </a:r>
            <a:r>
              <a:rPr kumimoji="1" lang="ja-JP" altLang="en-US" dirty="0" smtClean="0">
                <a:solidFill>
                  <a:srgbClr val="0000FF"/>
                </a:solidFill>
              </a:rPr>
              <a:t>デジタル信号伝送</a:t>
            </a:r>
          </a:p>
        </p:txBody>
      </p:sp>
      <p:sp>
        <p:nvSpPr>
          <p:cNvPr id="7" name="テキスト ボックス 6"/>
          <p:cNvSpPr txBox="1"/>
          <p:nvPr/>
        </p:nvSpPr>
        <p:spPr>
          <a:xfrm>
            <a:off x="503548" y="2816932"/>
            <a:ext cx="8244916" cy="646331"/>
          </a:xfrm>
          <a:prstGeom prst="rect">
            <a:avLst/>
          </a:prstGeom>
          <a:noFill/>
        </p:spPr>
        <p:txBody>
          <a:bodyPr wrap="square" rtlCol="0">
            <a:spAutoFit/>
          </a:bodyPr>
          <a:lstStyle/>
          <a:p>
            <a:r>
              <a:rPr kumimoji="1" lang="ja-JP" altLang="en-US" dirty="0" smtClean="0"/>
              <a:t>デジタル信号伝送</a:t>
            </a:r>
            <a:r>
              <a:rPr lang="ja-JP" altLang="en-US" dirty="0" smtClean="0"/>
              <a:t>は、伝送過程でノイズが重畳されても、</a:t>
            </a:r>
            <a:r>
              <a:rPr lang="ja-JP" altLang="en-US" dirty="0" smtClean="0">
                <a:solidFill>
                  <a:srgbClr val="0000FF"/>
                </a:solidFill>
              </a:rPr>
              <a:t>誤り訂正</a:t>
            </a:r>
            <a:r>
              <a:rPr lang="ja-JP" altLang="en-US" dirty="0" smtClean="0"/>
              <a:t>処理によって完全に除去ができ、</a:t>
            </a:r>
            <a:r>
              <a:rPr lang="ja-JP" altLang="en-US" dirty="0" smtClean="0">
                <a:solidFill>
                  <a:srgbClr val="0000FF"/>
                </a:solidFill>
              </a:rPr>
              <a:t>元の情報を損なわずに伝送できる</a:t>
            </a:r>
            <a:r>
              <a:rPr lang="ja-JP" altLang="en-US" dirty="0" smtClean="0"/>
              <a:t>メリットがある。</a:t>
            </a:r>
            <a:endParaRPr kumimoji="1" lang="ja-JP" altLang="en-US" dirty="0" smtClean="0">
              <a:solidFill>
                <a:srgbClr val="0000FF"/>
              </a:solidFill>
            </a:endParaRPr>
          </a:p>
        </p:txBody>
      </p:sp>
      <p:sp>
        <p:nvSpPr>
          <p:cNvPr id="8" name="テキスト ボックス 7"/>
          <p:cNvSpPr txBox="1"/>
          <p:nvPr/>
        </p:nvSpPr>
        <p:spPr>
          <a:xfrm>
            <a:off x="503548" y="944724"/>
            <a:ext cx="8244916" cy="646331"/>
          </a:xfrm>
          <a:prstGeom prst="rect">
            <a:avLst/>
          </a:prstGeom>
          <a:noFill/>
        </p:spPr>
        <p:txBody>
          <a:bodyPr wrap="square" rtlCol="0">
            <a:spAutoFit/>
          </a:bodyPr>
          <a:lstStyle/>
          <a:p>
            <a:r>
              <a:rPr kumimoji="1" lang="ja-JP" altLang="en-US" dirty="0" smtClean="0"/>
              <a:t>マイクロフォンで拾った音声による電流は</a:t>
            </a:r>
            <a:r>
              <a:rPr kumimoji="1" lang="ja-JP" altLang="en-US" dirty="0" smtClean="0">
                <a:solidFill>
                  <a:srgbClr val="0000FF"/>
                </a:solidFill>
              </a:rPr>
              <a:t>アナログ信号</a:t>
            </a:r>
            <a:r>
              <a:rPr kumimoji="1" lang="ja-JP" altLang="en-US" dirty="0" smtClean="0"/>
              <a:t>であり、</a:t>
            </a:r>
            <a:r>
              <a:rPr lang="ja-JP" altLang="en-US" dirty="0" smtClean="0"/>
              <a:t>初期の電話などでは、</a:t>
            </a:r>
            <a:r>
              <a:rPr kumimoji="1" lang="ja-JP" altLang="en-US" dirty="0" smtClean="0"/>
              <a:t>それを増幅してそのまま伝送</a:t>
            </a:r>
            <a:r>
              <a:rPr lang="ja-JP" altLang="en-US" dirty="0" smtClean="0"/>
              <a:t>する</a:t>
            </a:r>
            <a:r>
              <a:rPr lang="ja-JP" altLang="en-US" dirty="0" smtClean="0">
                <a:solidFill>
                  <a:srgbClr val="0000FF"/>
                </a:solidFill>
              </a:rPr>
              <a:t>アナログ信号伝送</a:t>
            </a:r>
            <a:r>
              <a:rPr lang="ja-JP" altLang="en-US" dirty="0" smtClean="0"/>
              <a:t>が行われていた。</a:t>
            </a:r>
            <a:endParaRPr kumimoji="1" lang="ja-JP" altLang="en-US" dirty="0" smtClean="0"/>
          </a:p>
        </p:txBody>
      </p:sp>
      <p:sp>
        <p:nvSpPr>
          <p:cNvPr id="10" name="テキスト ボックス 9"/>
          <p:cNvSpPr txBox="1"/>
          <p:nvPr/>
        </p:nvSpPr>
        <p:spPr>
          <a:xfrm>
            <a:off x="5688124" y="4517829"/>
            <a:ext cx="3046603" cy="1323439"/>
          </a:xfrm>
          <a:prstGeom prst="rect">
            <a:avLst/>
          </a:prstGeom>
          <a:noFill/>
        </p:spPr>
        <p:txBody>
          <a:bodyPr wrap="none" rtlCol="0">
            <a:spAutoFit/>
          </a:bodyPr>
          <a:lstStyle/>
          <a:p>
            <a:r>
              <a:rPr kumimoji="1" lang="en-US" altLang="ja-JP" sz="1600" dirty="0" smtClean="0">
                <a:solidFill>
                  <a:srgbClr val="0000FF"/>
                </a:solidFill>
              </a:rPr>
              <a:t>PAM</a:t>
            </a:r>
            <a:r>
              <a:rPr kumimoji="1" lang="en-US" altLang="ja-JP" sz="1600" dirty="0" smtClean="0"/>
              <a:t>: Pulse Amplitude Modulation</a:t>
            </a:r>
          </a:p>
          <a:p>
            <a:r>
              <a:rPr lang="en-US" altLang="ja-JP" sz="1600" dirty="0" smtClean="0"/>
              <a:t>PPM: Pulse Position Modulation</a:t>
            </a:r>
          </a:p>
          <a:p>
            <a:r>
              <a:rPr lang="en-US" altLang="ja-JP" sz="1600" dirty="0" smtClean="0">
                <a:solidFill>
                  <a:srgbClr val="0000FF"/>
                </a:solidFill>
              </a:rPr>
              <a:t>PWM</a:t>
            </a:r>
            <a:r>
              <a:rPr lang="en-US" altLang="ja-JP" sz="1600" dirty="0" smtClean="0"/>
              <a:t>: Pulse Width Modulation</a:t>
            </a:r>
          </a:p>
          <a:p>
            <a:r>
              <a:rPr lang="en-US" altLang="ja-JP" sz="1600" dirty="0" smtClean="0"/>
              <a:t>PNM: Pulse Number Modulation</a:t>
            </a:r>
          </a:p>
          <a:p>
            <a:r>
              <a:rPr lang="en-US" altLang="ja-JP" sz="1600" dirty="0" smtClean="0">
                <a:solidFill>
                  <a:srgbClr val="0000FF"/>
                </a:solidFill>
              </a:rPr>
              <a:t>PCM</a:t>
            </a:r>
            <a:r>
              <a:rPr lang="en-US" altLang="ja-JP" sz="1600" dirty="0" smtClean="0"/>
              <a:t>: Pulse Code Modulation</a:t>
            </a:r>
            <a:endParaRPr kumimoji="1" lang="ja-JP" altLang="en-US" sz="1600" dirty="0" smtClean="0"/>
          </a:p>
        </p:txBody>
      </p:sp>
      <p:grpSp>
        <p:nvGrpSpPr>
          <p:cNvPr id="3" name="グループ化 15"/>
          <p:cNvGrpSpPr/>
          <p:nvPr/>
        </p:nvGrpSpPr>
        <p:grpSpPr>
          <a:xfrm>
            <a:off x="539552" y="3429000"/>
            <a:ext cx="5014188" cy="3365500"/>
            <a:chOff x="539552" y="3429000"/>
            <a:chExt cx="5014188" cy="3365500"/>
          </a:xfrm>
        </p:grpSpPr>
        <p:pic>
          <p:nvPicPr>
            <p:cNvPr id="122881" name="Picture 1"/>
            <p:cNvPicPr>
              <a:picLocks noChangeAspect="1" noChangeArrowheads="1"/>
            </p:cNvPicPr>
            <p:nvPr/>
          </p:nvPicPr>
          <p:blipFill>
            <a:blip r:embed="rId2" cstate="print">
              <a:lum bright="-50000" contrast="80000"/>
            </a:blip>
            <a:srcRect/>
            <a:stretch>
              <a:fillRect/>
            </a:stretch>
          </p:blipFill>
          <p:spPr bwMode="auto">
            <a:xfrm>
              <a:off x="539552" y="3429000"/>
              <a:ext cx="3797300" cy="3365500"/>
            </a:xfrm>
            <a:prstGeom prst="rect">
              <a:avLst/>
            </a:prstGeom>
            <a:noFill/>
            <a:ln w="9525">
              <a:noFill/>
              <a:miter lim="800000"/>
              <a:headEnd/>
              <a:tailEnd/>
            </a:ln>
            <a:effectLst/>
          </p:spPr>
        </p:pic>
        <p:sp>
          <p:nvSpPr>
            <p:cNvPr id="11" name="右中かっこ 10"/>
            <p:cNvSpPr/>
            <p:nvPr/>
          </p:nvSpPr>
          <p:spPr>
            <a:xfrm>
              <a:off x="4211960" y="4545124"/>
              <a:ext cx="144016" cy="1188132"/>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右中かっこ 14"/>
            <p:cNvSpPr/>
            <p:nvPr/>
          </p:nvSpPr>
          <p:spPr>
            <a:xfrm>
              <a:off x="4211960" y="5841268"/>
              <a:ext cx="144016" cy="79208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4355976" y="4993431"/>
              <a:ext cx="1197764" cy="307777"/>
            </a:xfrm>
            <a:prstGeom prst="rect">
              <a:avLst/>
            </a:prstGeom>
            <a:noFill/>
          </p:spPr>
          <p:txBody>
            <a:bodyPr wrap="none" rtlCol="0">
              <a:spAutoFit/>
            </a:bodyPr>
            <a:lstStyle/>
            <a:p>
              <a:r>
                <a:rPr lang="ja-JP" altLang="en-US" sz="1400" dirty="0" smtClean="0"/>
                <a:t>アナログ信号</a:t>
              </a:r>
              <a:endParaRPr kumimoji="1" lang="ja-JP" altLang="en-US" sz="1400" dirty="0" smtClean="0"/>
            </a:p>
          </p:txBody>
        </p:sp>
        <p:sp>
          <p:nvSpPr>
            <p:cNvPr id="14" name="テキスト ボックス 13"/>
            <p:cNvSpPr txBox="1"/>
            <p:nvPr/>
          </p:nvSpPr>
          <p:spPr>
            <a:xfrm>
              <a:off x="4347947" y="6093296"/>
              <a:ext cx="1196161" cy="307777"/>
            </a:xfrm>
            <a:prstGeom prst="rect">
              <a:avLst/>
            </a:prstGeom>
            <a:noFill/>
          </p:spPr>
          <p:txBody>
            <a:bodyPr wrap="none" rtlCol="0">
              <a:spAutoFit/>
            </a:bodyPr>
            <a:lstStyle/>
            <a:p>
              <a:r>
                <a:rPr lang="ja-JP" altLang="en-US" sz="1400" dirty="0" smtClean="0"/>
                <a:t>デジタル信号</a:t>
              </a:r>
              <a:endParaRPr kumimoji="1" lang="ja-JP" altLang="en-US" sz="1400" dirty="0" smtClean="0"/>
            </a:p>
          </p:txBody>
        </p:sp>
      </p:grpSp>
      <p:sp>
        <p:nvSpPr>
          <p:cNvPr id="9" name="テキスト ボックス 8"/>
          <p:cNvSpPr txBox="1"/>
          <p:nvPr/>
        </p:nvSpPr>
        <p:spPr>
          <a:xfrm>
            <a:off x="5112060" y="6417332"/>
            <a:ext cx="3741730" cy="338554"/>
          </a:xfrm>
          <a:prstGeom prst="rect">
            <a:avLst/>
          </a:prstGeom>
          <a:noFill/>
        </p:spPr>
        <p:txBody>
          <a:bodyPr wrap="none" rtlCol="0">
            <a:spAutoFit/>
          </a:bodyPr>
          <a:lstStyle/>
          <a:p>
            <a:r>
              <a:rPr kumimoji="1" lang="ja-JP" altLang="en-US" sz="1600" dirty="0" smtClean="0"/>
              <a:t>各種変調方式によるアナログ信号の伝送</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22907" y="272262"/>
            <a:ext cx="2698175" cy="523220"/>
          </a:xfrm>
        </p:spPr>
        <p:txBody>
          <a:bodyPr wrap="none">
            <a:spAutoFit/>
          </a:bodyPr>
          <a:lstStyle/>
          <a:p>
            <a:r>
              <a:rPr lang="ja-JP" altLang="en-US" sz="2800" dirty="0" smtClean="0"/>
              <a:t>衝突回避の方式</a:t>
            </a:r>
            <a:endParaRPr kumimoji="1" lang="ja-JP" altLang="en-US" sz="2800" dirty="0"/>
          </a:p>
        </p:txBody>
      </p:sp>
      <p:sp>
        <p:nvSpPr>
          <p:cNvPr id="4" name="テキスト ボックス 3"/>
          <p:cNvSpPr txBox="1"/>
          <p:nvPr/>
        </p:nvSpPr>
        <p:spPr>
          <a:xfrm>
            <a:off x="863588" y="1700808"/>
            <a:ext cx="6477542" cy="369332"/>
          </a:xfrm>
          <a:prstGeom prst="rect">
            <a:avLst/>
          </a:prstGeom>
          <a:noFill/>
        </p:spPr>
        <p:txBody>
          <a:bodyPr wrap="none" rtlCol="0">
            <a:spAutoFit/>
          </a:bodyPr>
          <a:lstStyle/>
          <a:p>
            <a:r>
              <a:rPr lang="en-US" altLang="ja-JP" dirty="0" smtClean="0"/>
              <a:t>1) CSMA/CD(Carrier Sense Multiple Access with Collision Detection)</a:t>
            </a:r>
            <a:endParaRPr kumimoji="1" lang="ja-JP" altLang="en-US" dirty="0" smtClean="0"/>
          </a:p>
        </p:txBody>
      </p:sp>
      <p:sp>
        <p:nvSpPr>
          <p:cNvPr id="7" name="テキスト ボックス 6"/>
          <p:cNvSpPr txBox="1"/>
          <p:nvPr/>
        </p:nvSpPr>
        <p:spPr>
          <a:xfrm>
            <a:off x="863588" y="4924325"/>
            <a:ext cx="6522940" cy="369332"/>
          </a:xfrm>
          <a:prstGeom prst="rect">
            <a:avLst/>
          </a:prstGeom>
          <a:noFill/>
        </p:spPr>
        <p:txBody>
          <a:bodyPr wrap="none" rtlCol="0">
            <a:spAutoFit/>
          </a:bodyPr>
          <a:lstStyle/>
          <a:p>
            <a:r>
              <a:rPr lang="en-US" altLang="ja-JP" dirty="0" smtClean="0"/>
              <a:t>2) CSMA/CA(Carrier Sense Multiple Access with Collision Avoidance)</a:t>
            </a:r>
            <a:endParaRPr kumimoji="1" lang="ja-JP" altLang="en-US" dirty="0" smtClean="0"/>
          </a:p>
        </p:txBody>
      </p:sp>
      <p:sp>
        <p:nvSpPr>
          <p:cNvPr id="8" name="テキスト ボックス 7"/>
          <p:cNvSpPr txBox="1"/>
          <p:nvPr/>
        </p:nvSpPr>
        <p:spPr>
          <a:xfrm>
            <a:off x="719572" y="980728"/>
            <a:ext cx="7704856" cy="646331"/>
          </a:xfrm>
          <a:prstGeom prst="rect">
            <a:avLst/>
          </a:prstGeom>
          <a:noFill/>
        </p:spPr>
        <p:txBody>
          <a:bodyPr wrap="square" rtlCol="0">
            <a:spAutoFit/>
          </a:bodyPr>
          <a:lstStyle/>
          <a:p>
            <a:r>
              <a:rPr kumimoji="1" lang="ja-JP" altLang="en-US" dirty="0" smtClean="0"/>
              <a:t>ネットワークでは、異なる端末が同時に通信を始めようとして、送出パケットが回線上で衝突する場合があ</a:t>
            </a:r>
            <a:r>
              <a:rPr lang="ja-JP" altLang="en-US" dirty="0" smtClean="0"/>
              <a:t>り、</a:t>
            </a:r>
            <a:r>
              <a:rPr kumimoji="1" lang="ja-JP" altLang="en-US" dirty="0" smtClean="0"/>
              <a:t>これを避ける方式が考えられている。</a:t>
            </a:r>
          </a:p>
        </p:txBody>
      </p:sp>
      <p:sp>
        <p:nvSpPr>
          <p:cNvPr id="6" name="テキスト ボックス 5"/>
          <p:cNvSpPr txBox="1"/>
          <p:nvPr/>
        </p:nvSpPr>
        <p:spPr>
          <a:xfrm>
            <a:off x="1112708" y="2132856"/>
            <a:ext cx="7187480" cy="646331"/>
          </a:xfrm>
          <a:prstGeom prst="rect">
            <a:avLst/>
          </a:prstGeom>
          <a:noFill/>
        </p:spPr>
        <p:txBody>
          <a:bodyPr wrap="none" rtlCol="0">
            <a:spAutoFit/>
          </a:bodyPr>
          <a:lstStyle/>
          <a:p>
            <a:r>
              <a:rPr kumimoji="1" lang="ja-JP" altLang="en-US" dirty="0" smtClean="0"/>
              <a:t>送出するパケットが衝突しないよう、</a:t>
            </a:r>
            <a:r>
              <a:rPr lang="ja-JP" altLang="en-US" dirty="0" smtClean="0"/>
              <a:t>互いに</a:t>
            </a:r>
            <a:r>
              <a:rPr kumimoji="1" lang="ja-JP" altLang="en-US" dirty="0" smtClean="0"/>
              <a:t>監視しながら送出する方式</a:t>
            </a:r>
            <a:endParaRPr lang="ja-JP" altLang="en-US" dirty="0" smtClean="0"/>
          </a:p>
          <a:p>
            <a:r>
              <a:rPr kumimoji="1" lang="en-US" altLang="ja-JP" dirty="0" smtClean="0"/>
              <a:t>Ethernet(</a:t>
            </a:r>
            <a:r>
              <a:rPr kumimoji="1" lang="ja-JP" altLang="en-US" dirty="0" smtClean="0"/>
              <a:t>有線</a:t>
            </a:r>
            <a:r>
              <a:rPr kumimoji="1" lang="en-US" altLang="ja-JP" dirty="0" smtClean="0"/>
              <a:t>)</a:t>
            </a:r>
            <a:r>
              <a:rPr kumimoji="1" lang="ja-JP" altLang="en-US" dirty="0" err="1" smtClean="0"/>
              <a:t>で</a:t>
            </a:r>
            <a:r>
              <a:rPr lang="ja-JP" altLang="en-US" dirty="0" err="1" smtClean="0"/>
              <a:t>の</a:t>
            </a:r>
            <a:r>
              <a:rPr lang="ja-JP" altLang="en-US" dirty="0" smtClean="0"/>
              <a:t>データリンク層の通信プロトコルで</a:t>
            </a:r>
            <a:r>
              <a:rPr kumimoji="1" lang="ja-JP" altLang="en-US" dirty="0" smtClean="0"/>
              <a:t>用いられている</a:t>
            </a:r>
            <a:endParaRPr kumimoji="1" lang="ja-JP" altLang="en-US" dirty="0"/>
          </a:p>
        </p:txBody>
      </p:sp>
      <p:sp>
        <p:nvSpPr>
          <p:cNvPr id="10" name="テキスト ボックス 9"/>
          <p:cNvSpPr txBox="1"/>
          <p:nvPr/>
        </p:nvSpPr>
        <p:spPr>
          <a:xfrm>
            <a:off x="1079612" y="5373216"/>
            <a:ext cx="7326814" cy="1200329"/>
          </a:xfrm>
          <a:prstGeom prst="rect">
            <a:avLst/>
          </a:prstGeom>
          <a:noFill/>
        </p:spPr>
        <p:txBody>
          <a:bodyPr wrap="square" rtlCol="0">
            <a:spAutoFit/>
          </a:bodyPr>
          <a:lstStyle/>
          <a:p>
            <a:r>
              <a:rPr lang="ja-JP" altLang="ja-JP" dirty="0" smtClean="0"/>
              <a:t>CSMA/CD</a:t>
            </a:r>
            <a:r>
              <a:rPr lang="ja-JP" altLang="en-US" dirty="0" smtClean="0"/>
              <a:t>との違いは、</a:t>
            </a:r>
            <a:r>
              <a:rPr lang="ja-JP" altLang="ja-JP" dirty="0" smtClean="0"/>
              <a:t>CSMA/CDにおいては送信中に衝突を検出し、もし検出したら即座に通信を中止し待ち時間を挿入するのに対し、CSMA/CAは送信の前に待ち時間を毎回挿入する点</a:t>
            </a:r>
            <a:r>
              <a:rPr lang="ja-JP" altLang="en-US" dirty="0" smtClean="0"/>
              <a:t>。無線</a:t>
            </a:r>
            <a:r>
              <a:rPr lang="en-US" altLang="ja-JP" dirty="0" smtClean="0"/>
              <a:t>LAN</a:t>
            </a:r>
            <a:r>
              <a:rPr lang="ja-JP" altLang="en-US" dirty="0" smtClean="0"/>
              <a:t>の通信規格である</a:t>
            </a:r>
            <a:r>
              <a:rPr lang="en-US" altLang="ja-JP" dirty="0" smtClean="0"/>
              <a:t>IEEE 802.11</a:t>
            </a:r>
            <a:r>
              <a:rPr lang="ja-JP" altLang="en-US" dirty="0" smtClean="0"/>
              <a:t>において、データリンク層の通信プロトコルで使われている。</a:t>
            </a:r>
            <a:endParaRPr kumimoji="1" lang="ja-JP" altLang="en-US" dirty="0" smtClean="0"/>
          </a:p>
        </p:txBody>
      </p:sp>
      <p:sp>
        <p:nvSpPr>
          <p:cNvPr id="11" name="テキスト ボックス 10"/>
          <p:cNvSpPr txBox="1"/>
          <p:nvPr/>
        </p:nvSpPr>
        <p:spPr>
          <a:xfrm>
            <a:off x="863588" y="2780928"/>
            <a:ext cx="7596844" cy="2031325"/>
          </a:xfrm>
          <a:prstGeom prst="rect">
            <a:avLst/>
          </a:prstGeom>
          <a:noFill/>
        </p:spPr>
        <p:txBody>
          <a:bodyPr wrap="square" rtlCol="0">
            <a:spAutoFit/>
          </a:bodyPr>
          <a:lstStyle/>
          <a:p>
            <a:pPr marL="266700" indent="-266700"/>
            <a:r>
              <a:rPr lang="ja-JP" altLang="ja-JP" dirty="0" smtClean="0"/>
              <a:t>手順</a:t>
            </a:r>
            <a:r>
              <a:rPr lang="en-US" altLang="ja-JP" dirty="0" smtClean="0"/>
              <a:t>:</a:t>
            </a:r>
            <a:endParaRPr lang="ja-JP" altLang="ja-JP" dirty="0" smtClean="0"/>
          </a:p>
          <a:p>
            <a:pPr marL="266700" indent="-266700"/>
            <a:r>
              <a:rPr lang="en-US" altLang="ja-JP" dirty="0" smtClean="0"/>
              <a:t>1) </a:t>
            </a:r>
            <a:r>
              <a:rPr lang="ja-JP" altLang="ja-JP" dirty="0" smtClean="0"/>
              <a:t>Carrier Sense：通信を開始する前に</a:t>
            </a:r>
            <a:r>
              <a:rPr lang="ja-JP" altLang="en-US" dirty="0" smtClean="0"/>
              <a:t>まず</a:t>
            </a:r>
            <a:r>
              <a:rPr lang="ja-JP" altLang="ja-JP" dirty="0" smtClean="0"/>
              <a:t>受信を試みることで</a:t>
            </a:r>
            <a:r>
              <a:rPr lang="ja-JP" altLang="en-US" dirty="0" smtClean="0"/>
              <a:t>、</a:t>
            </a:r>
            <a:r>
              <a:rPr lang="ja-JP" altLang="ja-JP" dirty="0" smtClean="0"/>
              <a:t>現在通信</a:t>
            </a:r>
            <a:r>
              <a:rPr lang="ja-JP" altLang="en-US" dirty="0" smtClean="0"/>
              <a:t>中の端末</a:t>
            </a:r>
            <a:r>
              <a:rPr lang="ja-JP" altLang="ja-JP" dirty="0" smtClean="0"/>
              <a:t>が他に</a:t>
            </a:r>
            <a:r>
              <a:rPr lang="ja-JP" altLang="en-US" dirty="0" smtClean="0"/>
              <a:t>ない</a:t>
            </a:r>
            <a:r>
              <a:rPr lang="ja-JP" altLang="ja-JP" dirty="0" smtClean="0"/>
              <a:t>かどうか確認</a:t>
            </a:r>
          </a:p>
          <a:p>
            <a:pPr marL="266700" indent="-266700"/>
            <a:r>
              <a:rPr lang="en-US" altLang="ja-JP" dirty="0" smtClean="0"/>
              <a:t>2) </a:t>
            </a:r>
            <a:r>
              <a:rPr lang="ja-JP" altLang="ja-JP" dirty="0" smtClean="0"/>
              <a:t>Multiple Access：複数の</a:t>
            </a:r>
            <a:r>
              <a:rPr lang="ja-JP" altLang="en-US" dirty="0" smtClean="0"/>
              <a:t>端末が</a:t>
            </a:r>
            <a:r>
              <a:rPr lang="ja-JP" altLang="ja-JP" dirty="0" smtClean="0"/>
              <a:t>同じ回線を共用し、他者が通信をしていなければ自分の通信を開始</a:t>
            </a:r>
          </a:p>
          <a:p>
            <a:pPr marL="266700" indent="-266700"/>
            <a:r>
              <a:rPr lang="en-US" altLang="ja-JP" dirty="0" smtClean="0"/>
              <a:t>3) </a:t>
            </a:r>
            <a:r>
              <a:rPr lang="ja-JP" altLang="ja-JP" dirty="0" smtClean="0"/>
              <a:t>Collision Detection：複数の通信が同時に行われた場合はそれを検知し、</a:t>
            </a:r>
            <a:r>
              <a:rPr lang="ja-JP" altLang="en-US" dirty="0" smtClean="0"/>
              <a:t>端末ごとに乱数による</a:t>
            </a:r>
            <a:r>
              <a:rPr lang="ja-JP" altLang="ja-JP" dirty="0" smtClean="0"/>
              <a:t>ランダムな時間</a:t>
            </a:r>
            <a:r>
              <a:rPr lang="ja-JP" altLang="en-US" dirty="0" smtClean="0"/>
              <a:t>だけ</a:t>
            </a:r>
            <a:r>
              <a:rPr lang="ja-JP" altLang="ja-JP" dirty="0" smtClean="0"/>
              <a:t>待ってから再び送信手順を行う</a:t>
            </a:r>
            <a:endParaRPr kumimoji="1" lang="ja-JP" alt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06552" y="869811"/>
            <a:ext cx="3930884" cy="830997"/>
          </a:xfrm>
        </p:spPr>
        <p:txBody>
          <a:bodyPr wrap="none">
            <a:spAutoFit/>
          </a:bodyPr>
          <a:lstStyle/>
          <a:p>
            <a:r>
              <a:rPr lang="ja-JP" altLang="en-US" sz="2400" dirty="0" smtClean="0"/>
              <a:t>データコミュニケーション工学</a:t>
            </a:r>
            <a:r>
              <a:rPr lang="en-US" altLang="ja-JP" sz="2400" dirty="0" smtClean="0"/>
              <a:t/>
            </a:r>
            <a:br>
              <a:rPr lang="en-US" altLang="ja-JP" sz="2400" dirty="0" smtClean="0"/>
            </a:br>
            <a:r>
              <a:rPr lang="ja-JP" altLang="en-US" sz="2400" dirty="0" smtClean="0"/>
              <a:t>データ通信工学</a:t>
            </a:r>
            <a:endParaRPr kumimoji="1" lang="ja-JP" altLang="en-US" sz="2400" dirty="0"/>
          </a:p>
        </p:txBody>
      </p:sp>
      <p:sp>
        <p:nvSpPr>
          <p:cNvPr id="4" name="テキスト ボックス 3"/>
          <p:cNvSpPr txBox="1"/>
          <p:nvPr/>
        </p:nvSpPr>
        <p:spPr>
          <a:xfrm>
            <a:off x="3083153" y="3132257"/>
            <a:ext cx="3355406" cy="584775"/>
          </a:xfrm>
          <a:prstGeom prst="rect">
            <a:avLst/>
          </a:prstGeom>
          <a:noFill/>
        </p:spPr>
        <p:txBody>
          <a:bodyPr wrap="none" rtlCol="0">
            <a:spAutoFit/>
          </a:bodyPr>
          <a:lstStyle/>
          <a:p>
            <a:r>
              <a:rPr kumimoji="1" lang="ja-JP" altLang="en-US" sz="3200" dirty="0" smtClean="0"/>
              <a:t>インターネット入門</a:t>
            </a:r>
            <a:endParaRPr kumimoji="1" lang="ja-JP" altLang="en-US" sz="3200" dirty="0"/>
          </a:p>
        </p:txBody>
      </p:sp>
      <p:sp>
        <p:nvSpPr>
          <p:cNvPr id="5" name="テキスト ボックス 4"/>
          <p:cNvSpPr txBox="1"/>
          <p:nvPr/>
        </p:nvSpPr>
        <p:spPr>
          <a:xfrm>
            <a:off x="3723851" y="4293096"/>
            <a:ext cx="1696298" cy="369332"/>
          </a:xfrm>
          <a:prstGeom prst="rect">
            <a:avLst/>
          </a:prstGeom>
          <a:noFill/>
        </p:spPr>
        <p:txBody>
          <a:bodyPr wrap="none" rtlCol="0">
            <a:spAutoFit/>
          </a:bodyPr>
          <a:lstStyle/>
          <a:p>
            <a:r>
              <a:rPr kumimoji="1" lang="en-US" altLang="ja-JP" dirty="0" smtClean="0"/>
              <a:t>2017</a:t>
            </a:r>
            <a:r>
              <a:rPr kumimoji="1" lang="ja-JP" altLang="en-US" dirty="0" smtClean="0"/>
              <a:t>年</a:t>
            </a:r>
            <a:r>
              <a:rPr kumimoji="1" lang="en-US" altLang="ja-JP" dirty="0" smtClean="0"/>
              <a:t>10</a:t>
            </a:r>
            <a:r>
              <a:rPr kumimoji="1" lang="ja-JP" altLang="en-US" dirty="0" smtClean="0"/>
              <a:t>月</a:t>
            </a:r>
            <a:r>
              <a:rPr kumimoji="1" lang="en-US" altLang="ja-JP" dirty="0" smtClean="0"/>
              <a:t>6</a:t>
            </a:r>
            <a:r>
              <a:rPr kumimoji="1" lang="ja-JP" altLang="en-US" dirty="0" smtClean="0"/>
              <a:t>日</a:t>
            </a:r>
            <a:endParaRPr kumimoji="1" lang="ja-JP" altLang="en-US" dirty="0"/>
          </a:p>
        </p:txBody>
      </p:sp>
      <p:sp>
        <p:nvSpPr>
          <p:cNvPr id="6" name="テキスト ボックス 5"/>
          <p:cNvSpPr txBox="1"/>
          <p:nvPr/>
        </p:nvSpPr>
        <p:spPr>
          <a:xfrm>
            <a:off x="3937852" y="5373216"/>
            <a:ext cx="1268296" cy="400110"/>
          </a:xfrm>
          <a:prstGeom prst="rect">
            <a:avLst/>
          </a:prstGeom>
          <a:noFill/>
        </p:spPr>
        <p:txBody>
          <a:bodyPr wrap="none" rtlCol="0">
            <a:spAutoFit/>
          </a:bodyPr>
          <a:lstStyle/>
          <a:p>
            <a:r>
              <a:rPr kumimoji="1" lang="ja-JP" altLang="en-US" sz="2000" dirty="0" smtClean="0"/>
              <a:t>山田 博仁</a:t>
            </a:r>
            <a:endParaRPr kumimoji="1" lang="ja-JP" altLang="en-US"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33938" y="272262"/>
            <a:ext cx="2876107" cy="523220"/>
          </a:xfrm>
        </p:spPr>
        <p:txBody>
          <a:bodyPr wrap="none">
            <a:spAutoFit/>
          </a:bodyPr>
          <a:lstStyle/>
          <a:p>
            <a:r>
              <a:rPr lang="ja-JP" altLang="en-US" sz="2800" dirty="0" smtClean="0"/>
              <a:t>インターネットとは</a:t>
            </a:r>
            <a:endParaRPr kumimoji="1" lang="ja-JP" altLang="en-US" sz="2800" dirty="0"/>
          </a:p>
        </p:txBody>
      </p:sp>
      <p:sp>
        <p:nvSpPr>
          <p:cNvPr id="9" name="テキスト ボックス 8"/>
          <p:cNvSpPr txBox="1"/>
          <p:nvPr/>
        </p:nvSpPr>
        <p:spPr>
          <a:xfrm>
            <a:off x="755576" y="1187460"/>
            <a:ext cx="7596293" cy="923330"/>
          </a:xfrm>
          <a:prstGeom prst="rect">
            <a:avLst/>
          </a:prstGeom>
          <a:noFill/>
        </p:spPr>
        <p:txBody>
          <a:bodyPr wrap="square" rtlCol="0">
            <a:spAutoFit/>
          </a:bodyPr>
          <a:lstStyle/>
          <a:p>
            <a:r>
              <a:rPr lang="ja-JP" altLang="en-US" dirty="0" smtClean="0"/>
              <a:t>インターネット</a:t>
            </a:r>
            <a:r>
              <a:rPr lang="en-US" altLang="ja-JP" dirty="0" smtClean="0"/>
              <a:t>(The Internet)</a:t>
            </a:r>
            <a:r>
              <a:rPr lang="ja-JP" altLang="en-US" dirty="0" smtClean="0"/>
              <a:t>とは、企業や大学の</a:t>
            </a:r>
            <a:r>
              <a:rPr lang="en-US" altLang="ja-JP" dirty="0" smtClean="0"/>
              <a:t>LAN</a:t>
            </a:r>
            <a:r>
              <a:rPr lang="ja-JP" altLang="en-US" dirty="0" smtClean="0"/>
              <a:t>などのサブネットワークが相互に接続されて、結果的に</a:t>
            </a:r>
            <a:r>
              <a:rPr lang="ja-JP" altLang="en-US" dirty="0" smtClean="0">
                <a:solidFill>
                  <a:srgbClr val="0000FF"/>
                </a:solidFill>
              </a:rPr>
              <a:t>世界的規模のネットワーク</a:t>
            </a:r>
            <a:r>
              <a:rPr lang="ja-JP" altLang="en-US" dirty="0" smtClean="0"/>
              <a:t>となった</a:t>
            </a:r>
            <a:r>
              <a:rPr lang="ja-JP" altLang="en-US" dirty="0" smtClean="0">
                <a:solidFill>
                  <a:srgbClr val="0000FF"/>
                </a:solidFill>
              </a:rPr>
              <a:t>グローバルなデータ通信ネットワーク</a:t>
            </a:r>
            <a:r>
              <a:rPr lang="ja-JP" altLang="en-US" dirty="0" smtClean="0"/>
              <a:t>であり、全世界のユーザとの通信を可能とする。</a:t>
            </a:r>
            <a:endParaRPr kumimoji="1" lang="ja-JP" altLang="en-US" dirty="0"/>
          </a:p>
        </p:txBody>
      </p:sp>
      <p:sp>
        <p:nvSpPr>
          <p:cNvPr id="8" name="テキスト ボックス 7"/>
          <p:cNvSpPr txBox="1"/>
          <p:nvPr/>
        </p:nvSpPr>
        <p:spPr>
          <a:xfrm>
            <a:off x="755576" y="2228671"/>
            <a:ext cx="7668852" cy="2031325"/>
          </a:xfrm>
          <a:prstGeom prst="rect">
            <a:avLst/>
          </a:prstGeom>
          <a:noFill/>
        </p:spPr>
        <p:txBody>
          <a:bodyPr wrap="square" rtlCol="0">
            <a:spAutoFit/>
          </a:bodyPr>
          <a:lstStyle/>
          <a:p>
            <a:r>
              <a:rPr kumimoji="1" lang="ja-JP" altLang="en-US" dirty="0" smtClean="0"/>
              <a:t>これまでのインターネットは、</a:t>
            </a:r>
            <a:r>
              <a:rPr kumimoji="1" lang="ja-JP" altLang="en-US" dirty="0" smtClean="0">
                <a:solidFill>
                  <a:srgbClr val="0000FF"/>
                </a:solidFill>
              </a:rPr>
              <a:t>人と人</a:t>
            </a:r>
            <a:r>
              <a:rPr kumimoji="1" lang="ja-JP" altLang="en-US" dirty="0" smtClean="0"/>
              <a:t>とがパソコンや携帯情報端末を通じて相互に繋がるネットワークであった。しかしこれからは、各家庭の家電製品や自動車などがインターネットに直接繋がる時代が訪れる。これは</a:t>
            </a:r>
            <a:r>
              <a:rPr kumimoji="1" lang="en-US" altLang="ja-JP" dirty="0" smtClean="0">
                <a:solidFill>
                  <a:srgbClr val="0000FF"/>
                </a:solidFill>
              </a:rPr>
              <a:t>M2M(Machine-to-Machine)</a:t>
            </a:r>
            <a:r>
              <a:rPr kumimoji="1" lang="ja-JP" altLang="en-US" dirty="0" smtClean="0"/>
              <a:t>や</a:t>
            </a:r>
            <a:r>
              <a:rPr kumimoji="1" lang="en-US" altLang="ja-JP" dirty="0" err="1" smtClean="0">
                <a:solidFill>
                  <a:srgbClr val="0000FF"/>
                </a:solidFill>
              </a:rPr>
              <a:t>IoT</a:t>
            </a:r>
            <a:r>
              <a:rPr kumimoji="1" lang="en-US" altLang="ja-JP" dirty="0" smtClean="0">
                <a:solidFill>
                  <a:srgbClr val="0000FF"/>
                </a:solidFill>
              </a:rPr>
              <a:t>(Internet of Things)</a:t>
            </a:r>
            <a:r>
              <a:rPr kumimoji="1" lang="ja-JP" altLang="en-US" dirty="0" smtClean="0">
                <a:solidFill>
                  <a:srgbClr val="0000FF"/>
                </a:solidFill>
              </a:rPr>
              <a:t>物や事</a:t>
            </a:r>
            <a:r>
              <a:rPr lang="ja-JP" altLang="en-US" dirty="0" smtClean="0">
                <a:solidFill>
                  <a:srgbClr val="0000FF"/>
                </a:solidFill>
              </a:rPr>
              <a:t>のインターネット</a:t>
            </a:r>
            <a:r>
              <a:rPr lang="ja-JP" altLang="en-US" dirty="0" smtClean="0"/>
              <a:t>と呼ばれ、最近注目されている。さらにそれが進化すると将来は、全ての人間と物、データ、事象がネットワークで繋がる</a:t>
            </a:r>
            <a:r>
              <a:rPr lang="en-US" altLang="ja-JP" dirty="0" err="1" smtClean="0">
                <a:solidFill>
                  <a:srgbClr val="0000FF"/>
                </a:solidFill>
              </a:rPr>
              <a:t>IoE</a:t>
            </a:r>
            <a:r>
              <a:rPr lang="en-US" altLang="ja-JP" dirty="0" smtClean="0">
                <a:solidFill>
                  <a:srgbClr val="0000FF"/>
                </a:solidFill>
              </a:rPr>
              <a:t>(Internet of Everything)</a:t>
            </a:r>
            <a:r>
              <a:rPr lang="ja-JP" altLang="en-US" dirty="0" smtClean="0"/>
              <a:t>の時代が到来するかも知れない。</a:t>
            </a:r>
            <a:endParaRPr kumimoji="1" lang="ja-JP" alt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2724" y="272262"/>
            <a:ext cx="3318537" cy="523220"/>
          </a:xfrm>
        </p:spPr>
        <p:txBody>
          <a:bodyPr wrap="none">
            <a:spAutoFit/>
          </a:bodyPr>
          <a:lstStyle/>
          <a:p>
            <a:r>
              <a:rPr lang="ja-JP" altLang="en-US" sz="2800" dirty="0" smtClean="0"/>
              <a:t>インターネットの誕生</a:t>
            </a:r>
            <a:endParaRPr kumimoji="1" lang="ja-JP" altLang="en-US" sz="2800" dirty="0"/>
          </a:p>
        </p:txBody>
      </p:sp>
      <p:sp>
        <p:nvSpPr>
          <p:cNvPr id="9" name="テキスト ボックス 8"/>
          <p:cNvSpPr txBox="1"/>
          <p:nvPr/>
        </p:nvSpPr>
        <p:spPr>
          <a:xfrm>
            <a:off x="252070" y="1079448"/>
            <a:ext cx="8676414" cy="369332"/>
          </a:xfrm>
          <a:prstGeom prst="rect">
            <a:avLst/>
          </a:prstGeom>
          <a:noFill/>
        </p:spPr>
        <p:txBody>
          <a:bodyPr wrap="none" rtlCol="0">
            <a:spAutoFit/>
          </a:bodyPr>
          <a:lstStyle/>
          <a:p>
            <a:r>
              <a:rPr kumimoji="1" lang="en-US" altLang="ja-JP" dirty="0" smtClean="0"/>
              <a:t>1969</a:t>
            </a:r>
            <a:r>
              <a:rPr kumimoji="1" lang="ja-JP" altLang="en-US" dirty="0" smtClean="0"/>
              <a:t>年、</a:t>
            </a:r>
            <a:r>
              <a:rPr kumimoji="1" lang="en-US" altLang="ja-JP" dirty="0" smtClean="0"/>
              <a:t>Internet</a:t>
            </a:r>
            <a:r>
              <a:rPr kumimoji="1" lang="ja-JP" altLang="en-US" dirty="0" smtClean="0"/>
              <a:t>の祖先となる</a:t>
            </a:r>
            <a:r>
              <a:rPr lang="en-US" altLang="ja-JP" dirty="0" smtClean="0"/>
              <a:t>ARPANET(Advanced Research Project Agency Network)</a:t>
            </a:r>
            <a:r>
              <a:rPr lang="ja-JP" altLang="en-US" dirty="0" smtClean="0"/>
              <a:t>誕生</a:t>
            </a:r>
            <a:endParaRPr kumimoji="1" lang="ja-JP" altLang="en-US" dirty="0"/>
          </a:p>
        </p:txBody>
      </p:sp>
      <p:pic>
        <p:nvPicPr>
          <p:cNvPr id="15362" name="Picture 2" descr="「arpanet」の画像検索結果"/>
          <p:cNvPicPr>
            <a:picLocks noChangeAspect="1" noChangeArrowheads="1"/>
          </p:cNvPicPr>
          <p:nvPr/>
        </p:nvPicPr>
        <p:blipFill>
          <a:blip r:embed="rId2" cstate="print"/>
          <a:srcRect/>
          <a:stretch>
            <a:fillRect/>
          </a:stretch>
        </p:blipFill>
        <p:spPr bwMode="auto">
          <a:xfrm>
            <a:off x="755576" y="1584538"/>
            <a:ext cx="7620000" cy="4796790"/>
          </a:xfrm>
          <a:prstGeom prst="rect">
            <a:avLst/>
          </a:prstGeom>
          <a:noFill/>
        </p:spPr>
      </p:pic>
      <p:sp>
        <p:nvSpPr>
          <p:cNvPr id="5" name="テキスト ボックス 4"/>
          <p:cNvSpPr txBox="1"/>
          <p:nvPr/>
        </p:nvSpPr>
        <p:spPr>
          <a:xfrm>
            <a:off x="2594086" y="6417332"/>
            <a:ext cx="3955827" cy="338554"/>
          </a:xfrm>
          <a:prstGeom prst="rect">
            <a:avLst/>
          </a:prstGeom>
          <a:noFill/>
        </p:spPr>
        <p:txBody>
          <a:bodyPr wrap="none" rtlCol="0">
            <a:spAutoFit/>
          </a:bodyPr>
          <a:lstStyle/>
          <a:p>
            <a:r>
              <a:rPr kumimoji="1" lang="en-US" altLang="ja-JP" sz="1600" dirty="0" smtClean="0"/>
              <a:t>1974</a:t>
            </a:r>
            <a:r>
              <a:rPr kumimoji="1" lang="ja-JP" altLang="en-US" sz="1600" dirty="0" smtClean="0"/>
              <a:t>年</a:t>
            </a:r>
            <a:r>
              <a:rPr lang="ja-JP" altLang="ja-JP" sz="1600" dirty="0" smtClean="0"/>
              <a:t>時点のARPANETの構成</a:t>
            </a:r>
            <a:r>
              <a:rPr lang="ja-JP" altLang="en-US" sz="1600" dirty="0" smtClean="0"/>
              <a:t>　</a:t>
            </a:r>
            <a:r>
              <a:rPr lang="ja-JP" altLang="en-US" sz="1200" dirty="0" smtClean="0"/>
              <a:t>出展</a:t>
            </a:r>
            <a:r>
              <a:rPr lang="en-US" altLang="ja-JP" sz="1200" dirty="0" smtClean="0"/>
              <a:t>: Wikipedia</a:t>
            </a:r>
            <a:endParaRPr kumimoji="1" lang="ja-JP" altLang="en-US"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40161" y="272262"/>
            <a:ext cx="3063659" cy="523220"/>
          </a:xfrm>
        </p:spPr>
        <p:txBody>
          <a:bodyPr wrap="none">
            <a:spAutoFit/>
          </a:bodyPr>
          <a:lstStyle/>
          <a:p>
            <a:r>
              <a:rPr lang="ja-JP" altLang="en-US" sz="2800" dirty="0" smtClean="0"/>
              <a:t>分散型ネットワーク</a:t>
            </a:r>
            <a:endParaRPr kumimoji="1" lang="ja-JP" altLang="en-US" sz="2800" dirty="0"/>
          </a:p>
        </p:txBody>
      </p:sp>
      <p:sp>
        <p:nvSpPr>
          <p:cNvPr id="8" name="テキスト ボックス 7"/>
          <p:cNvSpPr txBox="1"/>
          <p:nvPr/>
        </p:nvSpPr>
        <p:spPr>
          <a:xfrm>
            <a:off x="5796136" y="6150786"/>
            <a:ext cx="1830950" cy="338554"/>
          </a:xfrm>
          <a:prstGeom prst="rect">
            <a:avLst/>
          </a:prstGeom>
          <a:noFill/>
        </p:spPr>
        <p:txBody>
          <a:bodyPr wrap="none" rtlCol="0">
            <a:spAutoFit/>
          </a:bodyPr>
          <a:lstStyle/>
          <a:p>
            <a:r>
              <a:rPr kumimoji="1" lang="ja-JP" altLang="en-US" sz="1600" dirty="0" smtClean="0"/>
              <a:t>分散型ネットワーク</a:t>
            </a:r>
          </a:p>
        </p:txBody>
      </p:sp>
      <p:sp>
        <p:nvSpPr>
          <p:cNvPr id="13" name="テキスト ボックス 12"/>
          <p:cNvSpPr txBox="1"/>
          <p:nvPr/>
        </p:nvSpPr>
        <p:spPr>
          <a:xfrm>
            <a:off x="159769" y="6012577"/>
            <a:ext cx="4498347" cy="584775"/>
          </a:xfrm>
          <a:prstGeom prst="rect">
            <a:avLst/>
          </a:prstGeom>
          <a:noFill/>
        </p:spPr>
        <p:txBody>
          <a:bodyPr wrap="none" rtlCol="0">
            <a:spAutoFit/>
          </a:bodyPr>
          <a:lstStyle/>
          <a:p>
            <a:pPr algn="ctr"/>
            <a:r>
              <a:rPr kumimoji="1" lang="ja-JP" altLang="en-US" sz="1600" dirty="0" smtClean="0"/>
              <a:t>ホスト</a:t>
            </a:r>
            <a:r>
              <a:rPr lang="ja-JP" altLang="en-US" sz="1600" dirty="0" smtClean="0"/>
              <a:t>コンピュータ</a:t>
            </a:r>
            <a:r>
              <a:rPr kumimoji="1" lang="ja-JP" altLang="en-US" sz="1600" dirty="0" smtClean="0"/>
              <a:t>を中心とする集中型ネットワーク</a:t>
            </a:r>
          </a:p>
          <a:p>
            <a:pPr algn="ctr"/>
            <a:r>
              <a:rPr lang="en-US" altLang="ja-JP" sz="1600" dirty="0" smtClean="0"/>
              <a:t>(</a:t>
            </a:r>
            <a:r>
              <a:rPr lang="ja-JP" altLang="en-US" sz="1600" dirty="0" smtClean="0"/>
              <a:t>クライアント サーバ システム</a:t>
            </a:r>
            <a:r>
              <a:rPr lang="en-US" altLang="ja-JP" sz="1600" dirty="0" smtClean="0"/>
              <a:t>)</a:t>
            </a:r>
            <a:endParaRPr kumimoji="1" lang="ja-JP" altLang="en-US" sz="1600" dirty="0" smtClean="0"/>
          </a:p>
        </p:txBody>
      </p:sp>
      <p:sp>
        <p:nvSpPr>
          <p:cNvPr id="14" name="テキスト ボックス 13"/>
          <p:cNvSpPr txBox="1"/>
          <p:nvPr/>
        </p:nvSpPr>
        <p:spPr>
          <a:xfrm>
            <a:off x="323528" y="1088740"/>
            <a:ext cx="8487323" cy="369332"/>
          </a:xfrm>
          <a:prstGeom prst="rect">
            <a:avLst/>
          </a:prstGeom>
          <a:noFill/>
        </p:spPr>
        <p:txBody>
          <a:bodyPr wrap="none" rtlCol="0">
            <a:spAutoFit/>
          </a:bodyPr>
          <a:lstStyle/>
          <a:p>
            <a:r>
              <a:rPr kumimoji="1" lang="ja-JP" altLang="en-US" dirty="0" smtClean="0"/>
              <a:t>インターネットは</a:t>
            </a:r>
            <a:r>
              <a:rPr kumimoji="1" lang="ja-JP" altLang="en-US" dirty="0" smtClean="0">
                <a:solidFill>
                  <a:srgbClr val="0000FF"/>
                </a:solidFill>
              </a:rPr>
              <a:t>分散型ネットワーク</a:t>
            </a:r>
            <a:r>
              <a:rPr kumimoji="1" lang="ja-JP" altLang="en-US" dirty="0" smtClean="0"/>
              <a:t>であり、それに適した</a:t>
            </a:r>
            <a:r>
              <a:rPr kumimoji="1" lang="en-US" altLang="ja-JP" dirty="0" smtClean="0"/>
              <a:t>TCP/IP</a:t>
            </a:r>
            <a:r>
              <a:rPr kumimoji="1" lang="ja-JP" altLang="en-US" dirty="0" smtClean="0"/>
              <a:t>プロトコルが用いられる</a:t>
            </a:r>
          </a:p>
        </p:txBody>
      </p:sp>
      <p:pic>
        <p:nvPicPr>
          <p:cNvPr id="175108" name="Picture 4" descr="「サーバー」の画像検索結果">
            <a:hlinkClick r:id="rId2"/>
          </p:cNvPr>
          <p:cNvPicPr>
            <a:picLocks noChangeAspect="1" noChangeArrowheads="1"/>
          </p:cNvPicPr>
          <p:nvPr/>
        </p:nvPicPr>
        <p:blipFill>
          <a:blip r:embed="rId3" cstate="print"/>
          <a:srcRect/>
          <a:stretch>
            <a:fillRect/>
          </a:stretch>
        </p:blipFill>
        <p:spPr bwMode="auto">
          <a:xfrm>
            <a:off x="1727684" y="1808820"/>
            <a:ext cx="1363241" cy="1363241"/>
          </a:xfrm>
          <a:prstGeom prst="rect">
            <a:avLst/>
          </a:prstGeom>
          <a:noFill/>
        </p:spPr>
      </p:pic>
      <p:pic>
        <p:nvPicPr>
          <p:cNvPr id="9" name="Picture 2" descr="「パソコン」の画像検索結果"/>
          <p:cNvPicPr>
            <a:picLocks noChangeAspect="1" noChangeArrowheads="1"/>
          </p:cNvPicPr>
          <p:nvPr/>
        </p:nvPicPr>
        <p:blipFill>
          <a:blip r:embed="rId4" cstate="print"/>
          <a:srcRect/>
          <a:stretch>
            <a:fillRect/>
          </a:stretch>
        </p:blipFill>
        <p:spPr bwMode="auto">
          <a:xfrm>
            <a:off x="628507" y="4202031"/>
            <a:ext cx="667129" cy="667129"/>
          </a:xfrm>
          <a:prstGeom prst="rect">
            <a:avLst/>
          </a:prstGeom>
          <a:noFill/>
        </p:spPr>
      </p:pic>
      <p:pic>
        <p:nvPicPr>
          <p:cNvPr id="10" name="Picture 2" descr="「パソコン」の画像検索結果"/>
          <p:cNvPicPr>
            <a:picLocks noChangeAspect="1" noChangeArrowheads="1"/>
          </p:cNvPicPr>
          <p:nvPr/>
        </p:nvPicPr>
        <p:blipFill>
          <a:blip r:embed="rId4" cstate="print"/>
          <a:srcRect/>
          <a:stretch>
            <a:fillRect/>
          </a:stretch>
        </p:blipFill>
        <p:spPr bwMode="auto">
          <a:xfrm>
            <a:off x="1151620" y="5229200"/>
            <a:ext cx="667129" cy="667129"/>
          </a:xfrm>
          <a:prstGeom prst="rect">
            <a:avLst/>
          </a:prstGeom>
          <a:noFill/>
        </p:spPr>
      </p:pic>
      <p:pic>
        <p:nvPicPr>
          <p:cNvPr id="11" name="Picture 2" descr="「パソコン」の画像検索結果"/>
          <p:cNvPicPr>
            <a:picLocks noChangeAspect="1" noChangeArrowheads="1"/>
          </p:cNvPicPr>
          <p:nvPr/>
        </p:nvPicPr>
        <p:blipFill>
          <a:blip r:embed="rId4" cstate="print"/>
          <a:srcRect/>
          <a:stretch>
            <a:fillRect/>
          </a:stretch>
        </p:blipFill>
        <p:spPr bwMode="auto">
          <a:xfrm>
            <a:off x="3527884" y="4202031"/>
            <a:ext cx="667129" cy="667129"/>
          </a:xfrm>
          <a:prstGeom prst="rect">
            <a:avLst/>
          </a:prstGeom>
          <a:noFill/>
        </p:spPr>
      </p:pic>
      <p:pic>
        <p:nvPicPr>
          <p:cNvPr id="12" name="Picture 2" descr="「パソコン」の画像検索結果"/>
          <p:cNvPicPr>
            <a:picLocks noChangeAspect="1" noChangeArrowheads="1"/>
          </p:cNvPicPr>
          <p:nvPr/>
        </p:nvPicPr>
        <p:blipFill>
          <a:blip r:embed="rId4" cstate="print"/>
          <a:srcRect/>
          <a:stretch>
            <a:fillRect/>
          </a:stretch>
        </p:blipFill>
        <p:spPr bwMode="auto">
          <a:xfrm>
            <a:off x="2771800" y="5229200"/>
            <a:ext cx="667129" cy="667129"/>
          </a:xfrm>
          <a:prstGeom prst="rect">
            <a:avLst/>
          </a:prstGeom>
          <a:noFill/>
        </p:spPr>
      </p:pic>
      <p:pic>
        <p:nvPicPr>
          <p:cNvPr id="15" name="Picture 2" descr="「パソコン」の画像検索結果"/>
          <p:cNvPicPr>
            <a:picLocks noChangeAspect="1" noChangeArrowheads="1"/>
          </p:cNvPicPr>
          <p:nvPr/>
        </p:nvPicPr>
        <p:blipFill>
          <a:blip r:embed="rId4" cstate="print"/>
          <a:srcRect/>
          <a:stretch>
            <a:fillRect/>
          </a:stretch>
        </p:blipFill>
        <p:spPr bwMode="auto">
          <a:xfrm>
            <a:off x="2068667" y="4202031"/>
            <a:ext cx="667129" cy="667129"/>
          </a:xfrm>
          <a:prstGeom prst="rect">
            <a:avLst/>
          </a:prstGeom>
          <a:noFill/>
        </p:spPr>
      </p:pic>
      <p:cxnSp>
        <p:nvCxnSpPr>
          <p:cNvPr id="17" name="直線コネクタ 16"/>
          <p:cNvCxnSpPr>
            <a:stCxn id="175108" idx="2"/>
            <a:endCxn id="15" idx="0"/>
          </p:cNvCxnSpPr>
          <p:nvPr/>
        </p:nvCxnSpPr>
        <p:spPr>
          <a:xfrm flipH="1">
            <a:off x="2402232" y="3172061"/>
            <a:ext cx="7073" cy="1029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75108" idx="2"/>
            <a:endCxn id="11" idx="0"/>
          </p:cNvCxnSpPr>
          <p:nvPr/>
        </p:nvCxnSpPr>
        <p:spPr>
          <a:xfrm>
            <a:off x="2409305" y="3172061"/>
            <a:ext cx="1452144" cy="1029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9" idx="0"/>
            <a:endCxn id="175108" idx="2"/>
          </p:cNvCxnSpPr>
          <p:nvPr/>
        </p:nvCxnSpPr>
        <p:spPr>
          <a:xfrm flipV="1">
            <a:off x="962072" y="3172061"/>
            <a:ext cx="1447233" cy="10299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75108" idx="2"/>
            <a:endCxn id="12" idx="0"/>
          </p:cNvCxnSpPr>
          <p:nvPr/>
        </p:nvCxnSpPr>
        <p:spPr>
          <a:xfrm>
            <a:off x="2409305" y="3172061"/>
            <a:ext cx="696060" cy="2057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175108" idx="2"/>
            <a:endCxn id="10" idx="0"/>
          </p:cNvCxnSpPr>
          <p:nvPr/>
        </p:nvCxnSpPr>
        <p:spPr>
          <a:xfrm flipH="1">
            <a:off x="1485185" y="3172061"/>
            <a:ext cx="924120" cy="20571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699792" y="2816932"/>
            <a:ext cx="1539204" cy="307777"/>
          </a:xfrm>
          <a:prstGeom prst="rect">
            <a:avLst/>
          </a:prstGeom>
          <a:noFill/>
        </p:spPr>
        <p:txBody>
          <a:bodyPr wrap="none" rtlCol="0">
            <a:spAutoFit/>
          </a:bodyPr>
          <a:lstStyle/>
          <a:p>
            <a:r>
              <a:rPr kumimoji="1" lang="ja-JP" altLang="en-US" sz="1400" dirty="0" smtClean="0"/>
              <a:t>ホストコンピュータ</a:t>
            </a:r>
          </a:p>
        </p:txBody>
      </p:sp>
      <p:sp>
        <p:nvSpPr>
          <p:cNvPr id="53" name="テキスト ボックス 52"/>
          <p:cNvSpPr txBox="1"/>
          <p:nvPr/>
        </p:nvSpPr>
        <p:spPr>
          <a:xfrm>
            <a:off x="1727684" y="4941168"/>
            <a:ext cx="1245854" cy="307777"/>
          </a:xfrm>
          <a:prstGeom prst="rect">
            <a:avLst/>
          </a:prstGeom>
          <a:noFill/>
        </p:spPr>
        <p:txBody>
          <a:bodyPr wrap="none" rtlCol="0">
            <a:spAutoFit/>
          </a:bodyPr>
          <a:lstStyle/>
          <a:p>
            <a:r>
              <a:rPr kumimoji="1" lang="ja-JP" altLang="en-US" sz="1400" dirty="0" smtClean="0"/>
              <a:t>クライアント</a:t>
            </a:r>
            <a:r>
              <a:rPr kumimoji="1" lang="en-US" altLang="ja-JP" sz="1400" dirty="0" smtClean="0"/>
              <a:t>PC</a:t>
            </a:r>
            <a:endParaRPr kumimoji="1" lang="ja-JP" altLang="en-US" sz="1400" dirty="0" smtClean="0"/>
          </a:p>
        </p:txBody>
      </p:sp>
      <p:pic>
        <p:nvPicPr>
          <p:cNvPr id="54" name="Picture 2" descr="「パソコン」の画像検索結果"/>
          <p:cNvPicPr>
            <a:picLocks noChangeAspect="1" noChangeArrowheads="1"/>
          </p:cNvPicPr>
          <p:nvPr/>
        </p:nvPicPr>
        <p:blipFill>
          <a:blip r:embed="rId4" cstate="print"/>
          <a:srcRect/>
          <a:stretch>
            <a:fillRect/>
          </a:stretch>
        </p:blipFill>
        <p:spPr bwMode="auto">
          <a:xfrm>
            <a:off x="6696236" y="5229200"/>
            <a:ext cx="667129" cy="667129"/>
          </a:xfrm>
          <a:prstGeom prst="rect">
            <a:avLst/>
          </a:prstGeom>
          <a:noFill/>
        </p:spPr>
      </p:pic>
      <p:pic>
        <p:nvPicPr>
          <p:cNvPr id="55" name="Picture 2" descr="「パソコン」の画像検索結果"/>
          <p:cNvPicPr>
            <a:picLocks noChangeAspect="1" noChangeArrowheads="1"/>
          </p:cNvPicPr>
          <p:nvPr/>
        </p:nvPicPr>
        <p:blipFill>
          <a:blip r:embed="rId4" cstate="print"/>
          <a:srcRect/>
          <a:stretch>
            <a:fillRect/>
          </a:stretch>
        </p:blipFill>
        <p:spPr bwMode="auto">
          <a:xfrm>
            <a:off x="7272300" y="2096852"/>
            <a:ext cx="667129" cy="667129"/>
          </a:xfrm>
          <a:prstGeom prst="rect">
            <a:avLst/>
          </a:prstGeom>
          <a:noFill/>
        </p:spPr>
      </p:pic>
      <p:pic>
        <p:nvPicPr>
          <p:cNvPr id="57" name="Picture 2" descr="「パソコン」の画像検索結果"/>
          <p:cNvPicPr>
            <a:picLocks noChangeAspect="1" noChangeArrowheads="1"/>
          </p:cNvPicPr>
          <p:nvPr/>
        </p:nvPicPr>
        <p:blipFill>
          <a:blip r:embed="rId4" cstate="print"/>
          <a:srcRect/>
          <a:stretch>
            <a:fillRect/>
          </a:stretch>
        </p:blipFill>
        <p:spPr bwMode="auto">
          <a:xfrm>
            <a:off x="6192180" y="3429000"/>
            <a:ext cx="667129" cy="667129"/>
          </a:xfrm>
          <a:prstGeom prst="rect">
            <a:avLst/>
          </a:prstGeom>
          <a:noFill/>
        </p:spPr>
      </p:pic>
      <p:pic>
        <p:nvPicPr>
          <p:cNvPr id="58" name="Picture 2" descr="「パソコン」の画像検索結果"/>
          <p:cNvPicPr>
            <a:picLocks noChangeAspect="1" noChangeArrowheads="1"/>
          </p:cNvPicPr>
          <p:nvPr/>
        </p:nvPicPr>
        <p:blipFill>
          <a:blip r:embed="rId4" cstate="print"/>
          <a:srcRect/>
          <a:stretch>
            <a:fillRect/>
          </a:stretch>
        </p:blipFill>
        <p:spPr bwMode="auto">
          <a:xfrm>
            <a:off x="4932040" y="5229200"/>
            <a:ext cx="667129" cy="667129"/>
          </a:xfrm>
          <a:prstGeom prst="rect">
            <a:avLst/>
          </a:prstGeom>
          <a:noFill/>
        </p:spPr>
      </p:pic>
      <p:pic>
        <p:nvPicPr>
          <p:cNvPr id="175110" name="Picture 6" descr="「ストレージ」の画像検索結果">
            <a:hlinkClick r:id="rId5"/>
          </p:cNvPr>
          <p:cNvPicPr>
            <a:picLocks noChangeAspect="1" noChangeArrowheads="1"/>
          </p:cNvPicPr>
          <p:nvPr/>
        </p:nvPicPr>
        <p:blipFill>
          <a:blip r:embed="rId6" cstate="print"/>
          <a:srcRect/>
          <a:stretch>
            <a:fillRect/>
          </a:stretch>
        </p:blipFill>
        <p:spPr bwMode="auto">
          <a:xfrm>
            <a:off x="5184068" y="1916832"/>
            <a:ext cx="684076" cy="796425"/>
          </a:xfrm>
          <a:prstGeom prst="rect">
            <a:avLst/>
          </a:prstGeom>
          <a:noFill/>
        </p:spPr>
      </p:pic>
      <p:pic>
        <p:nvPicPr>
          <p:cNvPr id="59" name="Picture 2" descr="「パソコン」の画像検索結果"/>
          <p:cNvPicPr>
            <a:picLocks noChangeAspect="1" noChangeArrowheads="1"/>
          </p:cNvPicPr>
          <p:nvPr/>
        </p:nvPicPr>
        <p:blipFill>
          <a:blip r:embed="rId4" cstate="print"/>
          <a:srcRect/>
          <a:stretch>
            <a:fillRect/>
          </a:stretch>
        </p:blipFill>
        <p:spPr bwMode="auto">
          <a:xfrm>
            <a:off x="4896036" y="3429000"/>
            <a:ext cx="667129" cy="667129"/>
          </a:xfrm>
          <a:prstGeom prst="rect">
            <a:avLst/>
          </a:prstGeom>
          <a:noFill/>
        </p:spPr>
      </p:pic>
      <p:cxnSp>
        <p:nvCxnSpPr>
          <p:cNvPr id="60" name="直線コネクタ 59"/>
          <p:cNvCxnSpPr>
            <a:stCxn id="175110" idx="2"/>
            <a:endCxn id="59" idx="0"/>
          </p:cNvCxnSpPr>
          <p:nvPr/>
        </p:nvCxnSpPr>
        <p:spPr>
          <a:xfrm flipH="1">
            <a:off x="5229601" y="2713257"/>
            <a:ext cx="296505" cy="7157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7" idx="0"/>
            <a:endCxn id="175110" idx="2"/>
          </p:cNvCxnSpPr>
          <p:nvPr/>
        </p:nvCxnSpPr>
        <p:spPr>
          <a:xfrm flipH="1" flipV="1">
            <a:off x="5526106" y="2713257"/>
            <a:ext cx="999639" cy="7157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a:stCxn id="175111" idx="0"/>
            <a:endCxn id="55" idx="2"/>
          </p:cNvCxnSpPr>
          <p:nvPr/>
        </p:nvCxnSpPr>
        <p:spPr>
          <a:xfrm flipH="1" flipV="1">
            <a:off x="7605865" y="2763981"/>
            <a:ext cx="577400" cy="773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175111" idx="1"/>
            <a:endCxn id="57" idx="3"/>
          </p:cNvCxnSpPr>
          <p:nvPr/>
        </p:nvCxnSpPr>
        <p:spPr>
          <a:xfrm flipH="1" flipV="1">
            <a:off x="6859309" y="3762565"/>
            <a:ext cx="881043" cy="426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stCxn id="57" idx="3"/>
            <a:endCxn id="55" idx="2"/>
          </p:cNvCxnSpPr>
          <p:nvPr/>
        </p:nvCxnSpPr>
        <p:spPr>
          <a:xfrm flipV="1">
            <a:off x="6859309" y="2763981"/>
            <a:ext cx="746556" cy="998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5111" name="Picture 7"/>
          <p:cNvPicPr>
            <a:picLocks noChangeAspect="1" noChangeArrowheads="1"/>
          </p:cNvPicPr>
          <p:nvPr/>
        </p:nvPicPr>
        <p:blipFill>
          <a:blip r:embed="rId7" cstate="print"/>
          <a:srcRect/>
          <a:stretch>
            <a:fillRect/>
          </a:stretch>
        </p:blipFill>
        <p:spPr bwMode="auto">
          <a:xfrm>
            <a:off x="7740352" y="3537012"/>
            <a:ext cx="885825" cy="1304925"/>
          </a:xfrm>
          <a:prstGeom prst="rect">
            <a:avLst/>
          </a:prstGeom>
          <a:noFill/>
          <a:ln w="9525">
            <a:noFill/>
            <a:miter lim="800000"/>
            <a:headEnd/>
            <a:tailEnd/>
          </a:ln>
        </p:spPr>
      </p:pic>
      <p:sp>
        <p:nvSpPr>
          <p:cNvPr id="83" name="円/楕円 82"/>
          <p:cNvSpPr/>
          <p:nvPr/>
        </p:nvSpPr>
        <p:spPr>
          <a:xfrm>
            <a:off x="5616116" y="4725144"/>
            <a:ext cx="792088" cy="5400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84" name="直線コネクタ 83"/>
          <p:cNvCxnSpPr>
            <a:stCxn id="83" idx="3"/>
            <a:endCxn id="58" idx="3"/>
          </p:cNvCxnSpPr>
          <p:nvPr/>
        </p:nvCxnSpPr>
        <p:spPr>
          <a:xfrm flipH="1">
            <a:off x="5599169" y="5186114"/>
            <a:ext cx="132946" cy="37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a:stCxn id="83" idx="5"/>
            <a:endCxn id="54" idx="1"/>
          </p:cNvCxnSpPr>
          <p:nvPr/>
        </p:nvCxnSpPr>
        <p:spPr>
          <a:xfrm>
            <a:off x="6292205" y="5186114"/>
            <a:ext cx="404031" cy="37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59" idx="2"/>
            <a:endCxn id="83" idx="1"/>
          </p:cNvCxnSpPr>
          <p:nvPr/>
        </p:nvCxnSpPr>
        <p:spPr>
          <a:xfrm>
            <a:off x="5229601" y="4096129"/>
            <a:ext cx="502514" cy="708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a:stCxn id="57" idx="2"/>
            <a:endCxn id="83" idx="7"/>
          </p:cNvCxnSpPr>
          <p:nvPr/>
        </p:nvCxnSpPr>
        <p:spPr>
          <a:xfrm flipH="1">
            <a:off x="6292205" y="4096129"/>
            <a:ext cx="233540" cy="708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a:stCxn id="175111" idx="1"/>
            <a:endCxn id="54" idx="3"/>
          </p:cNvCxnSpPr>
          <p:nvPr/>
        </p:nvCxnSpPr>
        <p:spPr>
          <a:xfrm flipH="1">
            <a:off x="7363365" y="4189475"/>
            <a:ext cx="376987" cy="13732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5904148" y="2348880"/>
            <a:ext cx="950901" cy="307777"/>
          </a:xfrm>
          <a:prstGeom prst="rect">
            <a:avLst/>
          </a:prstGeom>
          <a:noFill/>
        </p:spPr>
        <p:txBody>
          <a:bodyPr wrap="none" rtlCol="0">
            <a:spAutoFit/>
          </a:bodyPr>
          <a:lstStyle/>
          <a:p>
            <a:r>
              <a:rPr lang="ja-JP" altLang="en-US" sz="1400" dirty="0" smtClean="0"/>
              <a:t>ストレージ</a:t>
            </a:r>
            <a:endParaRPr kumimoji="1" lang="ja-JP" altLang="en-US" sz="1400" dirty="0" smtClean="0"/>
          </a:p>
        </p:txBody>
      </p:sp>
      <p:sp>
        <p:nvSpPr>
          <p:cNvPr id="126" name="テキスト ボックス 125"/>
          <p:cNvSpPr txBox="1"/>
          <p:nvPr/>
        </p:nvSpPr>
        <p:spPr>
          <a:xfrm>
            <a:off x="7776356" y="4869160"/>
            <a:ext cx="889987" cy="307777"/>
          </a:xfrm>
          <a:prstGeom prst="rect">
            <a:avLst/>
          </a:prstGeom>
          <a:noFill/>
        </p:spPr>
        <p:txBody>
          <a:bodyPr wrap="none" rtlCol="0">
            <a:spAutoFit/>
          </a:bodyPr>
          <a:lstStyle/>
          <a:p>
            <a:r>
              <a:rPr lang="ja-JP" altLang="en-US" sz="1400" dirty="0" smtClean="0"/>
              <a:t>サーバー</a:t>
            </a:r>
            <a:endParaRPr kumimoji="1" lang="ja-JP" altLang="en-US" sz="1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4844" y="272262"/>
            <a:ext cx="7034298" cy="523220"/>
          </a:xfrm>
        </p:spPr>
        <p:txBody>
          <a:bodyPr wrap="none">
            <a:spAutoFit/>
          </a:bodyPr>
          <a:lstStyle/>
          <a:p>
            <a:r>
              <a:rPr lang="ja-JP" altLang="en-US" sz="2800" dirty="0" smtClean="0"/>
              <a:t>電子メール、マルチメディアコンテンツの普及</a:t>
            </a:r>
            <a:endParaRPr kumimoji="1" lang="ja-JP" altLang="en-US" sz="2800" dirty="0"/>
          </a:p>
        </p:txBody>
      </p:sp>
      <p:sp>
        <p:nvSpPr>
          <p:cNvPr id="7" name="テキスト ボックス 6"/>
          <p:cNvSpPr txBox="1"/>
          <p:nvPr/>
        </p:nvSpPr>
        <p:spPr>
          <a:xfrm>
            <a:off x="1115616" y="1126485"/>
            <a:ext cx="6912768" cy="923330"/>
          </a:xfrm>
          <a:prstGeom prst="rect">
            <a:avLst/>
          </a:prstGeom>
          <a:noFill/>
        </p:spPr>
        <p:txBody>
          <a:bodyPr wrap="square" rtlCol="0">
            <a:spAutoFit/>
          </a:bodyPr>
          <a:lstStyle/>
          <a:p>
            <a:r>
              <a:rPr kumimoji="1" lang="en-US" altLang="ja-JP" dirty="0" smtClean="0"/>
              <a:t>1990</a:t>
            </a:r>
            <a:r>
              <a:rPr kumimoji="1" lang="ja-JP" altLang="en-US" dirty="0" smtClean="0"/>
              <a:t>年頃から</a:t>
            </a:r>
            <a:r>
              <a:rPr lang="ja-JP" altLang="en-US" dirty="0" smtClean="0"/>
              <a:t>、インターネットによる</a:t>
            </a:r>
            <a:r>
              <a:rPr kumimoji="1" lang="ja-JP" altLang="en-US" dirty="0" smtClean="0"/>
              <a:t>電子メール</a:t>
            </a:r>
            <a:r>
              <a:rPr kumimoji="1" lang="en-US" altLang="ja-JP" dirty="0" smtClean="0"/>
              <a:t>(E-Mail)</a:t>
            </a:r>
            <a:r>
              <a:rPr kumimoji="1" lang="ja-JP" altLang="en-US" dirty="0" err="1" smtClean="0"/>
              <a:t>が普</a:t>
            </a:r>
            <a:r>
              <a:rPr lang="ja-JP" altLang="en-US" dirty="0" smtClean="0"/>
              <a:t>及し始め、音声会話による電話よりも電子メールを用いて、意思の伝達やビジネス文書までもやり取りされるようになってきた。</a:t>
            </a:r>
            <a:endParaRPr kumimoji="1" lang="ja-JP" altLang="en-US" dirty="0" smtClean="0"/>
          </a:p>
        </p:txBody>
      </p:sp>
      <p:sp>
        <p:nvSpPr>
          <p:cNvPr id="9" name="テキスト ボックス 8"/>
          <p:cNvSpPr txBox="1"/>
          <p:nvPr/>
        </p:nvSpPr>
        <p:spPr>
          <a:xfrm>
            <a:off x="1115616" y="4114817"/>
            <a:ext cx="7056784" cy="646331"/>
          </a:xfrm>
          <a:prstGeom prst="rect">
            <a:avLst/>
          </a:prstGeom>
          <a:noFill/>
        </p:spPr>
        <p:txBody>
          <a:bodyPr wrap="square" rtlCol="0">
            <a:spAutoFit/>
          </a:bodyPr>
          <a:lstStyle/>
          <a:p>
            <a:r>
              <a:rPr kumimoji="1" lang="en-US" altLang="ja-JP" dirty="0" smtClean="0"/>
              <a:t>2000</a:t>
            </a:r>
            <a:r>
              <a:rPr kumimoji="1" lang="ja-JP" altLang="en-US" dirty="0" smtClean="0"/>
              <a:t>年頃から</a:t>
            </a:r>
            <a:r>
              <a:rPr lang="ja-JP" altLang="en-US" dirty="0" smtClean="0"/>
              <a:t>、インスタントメールやチャットが出現し、常時ネットワークに接続し、常に友人等と短い文章による電子会話を行う人種も出現した。</a:t>
            </a:r>
            <a:endParaRPr kumimoji="1" lang="ja-JP" altLang="en-US" dirty="0" smtClean="0"/>
          </a:p>
        </p:txBody>
      </p:sp>
      <p:sp>
        <p:nvSpPr>
          <p:cNvPr id="10" name="テキスト ボックス 9"/>
          <p:cNvSpPr txBox="1"/>
          <p:nvPr/>
        </p:nvSpPr>
        <p:spPr>
          <a:xfrm>
            <a:off x="1115616" y="2204864"/>
            <a:ext cx="6912768" cy="923330"/>
          </a:xfrm>
          <a:prstGeom prst="rect">
            <a:avLst/>
          </a:prstGeom>
          <a:noFill/>
        </p:spPr>
        <p:txBody>
          <a:bodyPr wrap="square" rtlCol="0">
            <a:spAutoFit/>
          </a:bodyPr>
          <a:lstStyle/>
          <a:p>
            <a:r>
              <a:rPr lang="en-US" altLang="ja-JP" dirty="0" smtClean="0"/>
              <a:t>90</a:t>
            </a:r>
            <a:r>
              <a:rPr lang="ja-JP" altLang="en-US" dirty="0" smtClean="0"/>
              <a:t>年代半ば</a:t>
            </a:r>
            <a:r>
              <a:rPr kumimoji="1" lang="ja-JP" altLang="en-US" dirty="0" smtClean="0"/>
              <a:t>頃から</a:t>
            </a:r>
            <a:r>
              <a:rPr lang="ja-JP" altLang="en-US" dirty="0" smtClean="0"/>
              <a:t>、インターネット上にテキストのみならず、画像や動画などのマルチメディアコンテンツが出現し、それらをパソコン等から閲覧できるようになった。</a:t>
            </a:r>
          </a:p>
        </p:txBody>
      </p:sp>
      <p:sp>
        <p:nvSpPr>
          <p:cNvPr id="11" name="テキスト ボックス 10"/>
          <p:cNvSpPr txBox="1"/>
          <p:nvPr/>
        </p:nvSpPr>
        <p:spPr>
          <a:xfrm>
            <a:off x="1115616" y="4941168"/>
            <a:ext cx="7236804" cy="369332"/>
          </a:xfrm>
          <a:prstGeom prst="rect">
            <a:avLst/>
          </a:prstGeom>
          <a:noFill/>
        </p:spPr>
        <p:txBody>
          <a:bodyPr wrap="square" rtlCol="0">
            <a:spAutoFit/>
          </a:bodyPr>
          <a:lstStyle/>
          <a:p>
            <a:r>
              <a:rPr kumimoji="1" lang="en-US" altLang="ja-JP" dirty="0" smtClean="0"/>
              <a:t>2005</a:t>
            </a:r>
            <a:r>
              <a:rPr kumimoji="1" lang="ja-JP" altLang="en-US" dirty="0" smtClean="0"/>
              <a:t>年頃から</a:t>
            </a:r>
            <a:r>
              <a:rPr lang="ja-JP" altLang="en-US" dirty="0" smtClean="0"/>
              <a:t>、インターネットを通して対戦できるオンラインゲームが出現</a:t>
            </a:r>
          </a:p>
        </p:txBody>
      </p:sp>
      <p:sp>
        <p:nvSpPr>
          <p:cNvPr id="12" name="テキスト ボックス 11"/>
          <p:cNvSpPr txBox="1"/>
          <p:nvPr/>
        </p:nvSpPr>
        <p:spPr>
          <a:xfrm>
            <a:off x="1115617" y="3284984"/>
            <a:ext cx="7236803" cy="646331"/>
          </a:xfrm>
          <a:prstGeom prst="rect">
            <a:avLst/>
          </a:prstGeom>
          <a:noFill/>
        </p:spPr>
        <p:txBody>
          <a:bodyPr wrap="square" rtlCol="0">
            <a:spAutoFit/>
          </a:bodyPr>
          <a:lstStyle/>
          <a:p>
            <a:r>
              <a:rPr kumimoji="1" lang="en-US" altLang="ja-JP" dirty="0" smtClean="0"/>
              <a:t>2000</a:t>
            </a:r>
            <a:r>
              <a:rPr kumimoji="1" lang="ja-JP" altLang="en-US" dirty="0" smtClean="0"/>
              <a:t>年頃から、個人がネット上に自由に情報発信できるブログや電子掲示板、</a:t>
            </a:r>
            <a:r>
              <a:rPr kumimoji="1" lang="en-US" altLang="ja-JP" dirty="0" smtClean="0"/>
              <a:t>YouTube</a:t>
            </a:r>
            <a:r>
              <a:rPr kumimoji="1" lang="ja-JP" altLang="en-US" dirty="0" smtClean="0"/>
              <a:t>などが出現し</a:t>
            </a:r>
            <a:r>
              <a:rPr lang="ja-JP" altLang="en-US" dirty="0" smtClean="0"/>
              <a:t>た。</a:t>
            </a:r>
            <a:endParaRPr kumimoji="1" lang="ja-JP" alt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94399" y="272262"/>
            <a:ext cx="3755195" cy="523220"/>
          </a:xfrm>
        </p:spPr>
        <p:txBody>
          <a:bodyPr wrap="none">
            <a:spAutoFit/>
          </a:bodyPr>
          <a:lstStyle/>
          <a:p>
            <a:r>
              <a:rPr kumimoji="1" lang="en-US" altLang="ja-JP" sz="2800" dirty="0" smtClean="0"/>
              <a:t>World Wide Web</a:t>
            </a:r>
            <a:r>
              <a:rPr kumimoji="1" lang="ja-JP" altLang="en-US" sz="2800" dirty="0" smtClean="0"/>
              <a:t>の誕生</a:t>
            </a:r>
            <a:endParaRPr kumimoji="1" lang="ja-JP" altLang="en-US" sz="2800" dirty="0"/>
          </a:p>
        </p:txBody>
      </p:sp>
      <p:sp>
        <p:nvSpPr>
          <p:cNvPr id="4" name="テキスト ボックス 3"/>
          <p:cNvSpPr txBox="1"/>
          <p:nvPr/>
        </p:nvSpPr>
        <p:spPr>
          <a:xfrm>
            <a:off x="827585" y="3140968"/>
            <a:ext cx="7524835" cy="1200329"/>
          </a:xfrm>
          <a:prstGeom prst="rect">
            <a:avLst/>
          </a:prstGeom>
          <a:noFill/>
        </p:spPr>
        <p:txBody>
          <a:bodyPr wrap="square" rtlCol="0">
            <a:spAutoFit/>
          </a:bodyPr>
          <a:lstStyle/>
          <a:p>
            <a:r>
              <a:rPr kumimoji="1" lang="en-US" altLang="ja-JP" dirty="0" smtClean="0"/>
              <a:t>1993</a:t>
            </a:r>
            <a:r>
              <a:rPr kumimoji="1" lang="ja-JP" altLang="en-US" dirty="0" smtClean="0"/>
              <a:t>年、イリノイ大学</a:t>
            </a:r>
            <a:r>
              <a:rPr kumimoji="1" lang="en-US" altLang="ja-JP" dirty="0" smtClean="0"/>
              <a:t>NCSA(National Center for Supercomputing Application)</a:t>
            </a:r>
            <a:r>
              <a:rPr kumimoji="1" lang="ja-JP" altLang="en-US" dirty="0" smtClean="0"/>
              <a:t>の学生</a:t>
            </a:r>
            <a:r>
              <a:rPr kumimoji="1" lang="en-US" altLang="ja-JP" dirty="0" smtClean="0"/>
              <a:t>Marc Andreessen</a:t>
            </a:r>
            <a:r>
              <a:rPr kumimoji="1" lang="ja-JP" altLang="en-US" dirty="0" smtClean="0"/>
              <a:t>らが、それまではテキストと画像を別々にしか見られなかったブラウザにカラーの画像を加えて扱えるようにした</a:t>
            </a:r>
            <a:r>
              <a:rPr kumimoji="1" lang="en-US" altLang="ja-JP" dirty="0" smtClean="0"/>
              <a:t>Mosaic</a:t>
            </a:r>
            <a:r>
              <a:rPr kumimoji="1" lang="ja-JP" altLang="en-US" dirty="0" smtClean="0"/>
              <a:t>を開発し、</a:t>
            </a:r>
            <a:r>
              <a:rPr lang="en-US" altLang="ja-JP" dirty="0" smtClean="0"/>
              <a:t>Netscape navigator</a:t>
            </a:r>
            <a:r>
              <a:rPr kumimoji="1" lang="ja-JP" altLang="en-US" dirty="0" smtClean="0"/>
              <a:t>や</a:t>
            </a:r>
            <a:r>
              <a:rPr kumimoji="1" lang="en-US" altLang="ja-JP" dirty="0" smtClean="0"/>
              <a:t>Internet Explorer</a:t>
            </a:r>
            <a:r>
              <a:rPr kumimoji="1" lang="ja-JP" altLang="en-US" dirty="0" smtClean="0"/>
              <a:t>に引き継がれて広く普及していった。</a:t>
            </a:r>
            <a:endParaRPr kumimoji="1" lang="ja-JP" altLang="en-US" dirty="0"/>
          </a:p>
        </p:txBody>
      </p:sp>
      <p:sp>
        <p:nvSpPr>
          <p:cNvPr id="5" name="テキスト ボックス 4"/>
          <p:cNvSpPr txBox="1"/>
          <p:nvPr/>
        </p:nvSpPr>
        <p:spPr>
          <a:xfrm>
            <a:off x="827584" y="1088740"/>
            <a:ext cx="7452828" cy="1200329"/>
          </a:xfrm>
          <a:prstGeom prst="rect">
            <a:avLst/>
          </a:prstGeom>
          <a:noFill/>
        </p:spPr>
        <p:txBody>
          <a:bodyPr wrap="square" rtlCol="0">
            <a:spAutoFit/>
          </a:bodyPr>
          <a:lstStyle/>
          <a:p>
            <a:r>
              <a:rPr kumimoji="1" lang="en-US" altLang="ja-JP" dirty="0" smtClean="0"/>
              <a:t>1989</a:t>
            </a:r>
            <a:r>
              <a:rPr kumimoji="1" lang="ja-JP" altLang="en-US" dirty="0" smtClean="0"/>
              <a:t>年、</a:t>
            </a:r>
            <a:r>
              <a:rPr kumimoji="1" lang="en-US" altLang="ja-JP" dirty="0" smtClean="0"/>
              <a:t>Tim Berners-Lee</a:t>
            </a:r>
            <a:r>
              <a:rPr kumimoji="1" lang="ja-JP" altLang="en-US" dirty="0" smtClean="0"/>
              <a:t>らは、インターネット上の任意のコンピュータに保存されているドキュメントを相互に関連付け</a:t>
            </a:r>
            <a:r>
              <a:rPr lang="en-US" altLang="ja-JP" dirty="0" smtClean="0"/>
              <a:t>(Hyper link</a:t>
            </a:r>
            <a:r>
              <a:rPr kumimoji="1" lang="en-US" altLang="ja-JP" dirty="0" smtClean="0"/>
              <a:t>)</a:t>
            </a:r>
            <a:r>
              <a:rPr kumimoji="1" lang="ja-JP" altLang="en-US" dirty="0" err="1" smtClean="0"/>
              <a:t>、</a:t>
            </a:r>
            <a:r>
              <a:rPr kumimoji="1" lang="ja-JP" altLang="en-US" dirty="0" smtClean="0"/>
              <a:t>ブラウザというソフトを使ってクライアントからその中の希望の情報を入手できるようにする</a:t>
            </a:r>
            <a:r>
              <a:rPr lang="ja-JP" altLang="en-US" dirty="0" smtClean="0"/>
              <a:t>分散コンピューティングのための通信プロトコルを開発した。</a:t>
            </a:r>
            <a:endParaRPr kumimoji="1" lang="ja-JP" altLang="en-US" dirty="0" smtClean="0"/>
          </a:p>
        </p:txBody>
      </p:sp>
      <p:pic>
        <p:nvPicPr>
          <p:cNvPr id="86018" name="Picture 2" descr="「netscape」の画像検索結果">
            <a:hlinkClick r:id="rId2"/>
          </p:cNvPr>
          <p:cNvPicPr>
            <a:picLocks noChangeAspect="1" noChangeArrowheads="1"/>
          </p:cNvPicPr>
          <p:nvPr/>
        </p:nvPicPr>
        <p:blipFill>
          <a:blip r:embed="rId3" cstate="print"/>
          <a:srcRect/>
          <a:stretch>
            <a:fillRect/>
          </a:stretch>
        </p:blipFill>
        <p:spPr bwMode="auto">
          <a:xfrm>
            <a:off x="5907134" y="4449309"/>
            <a:ext cx="2593133" cy="1944850"/>
          </a:xfrm>
          <a:prstGeom prst="rect">
            <a:avLst/>
          </a:prstGeom>
          <a:noFill/>
        </p:spPr>
      </p:pic>
      <p:sp>
        <p:nvSpPr>
          <p:cNvPr id="7" name="テキスト ボックス 6"/>
          <p:cNvSpPr txBox="1"/>
          <p:nvPr/>
        </p:nvSpPr>
        <p:spPr>
          <a:xfrm>
            <a:off x="827584" y="2384884"/>
            <a:ext cx="7190704" cy="646331"/>
          </a:xfrm>
          <a:prstGeom prst="rect">
            <a:avLst/>
          </a:prstGeom>
          <a:noFill/>
        </p:spPr>
        <p:txBody>
          <a:bodyPr wrap="square" rtlCol="0">
            <a:spAutoFit/>
          </a:bodyPr>
          <a:lstStyle/>
          <a:p>
            <a:r>
              <a:rPr lang="ja-JP" altLang="en-US" dirty="0" smtClean="0"/>
              <a:t>世界初の</a:t>
            </a:r>
            <a:r>
              <a:rPr lang="en-US" altLang="ja-JP" dirty="0" smtClean="0"/>
              <a:t>Web</a:t>
            </a:r>
            <a:r>
              <a:rPr lang="ja-JP" altLang="en-US" dirty="0" smtClean="0"/>
              <a:t>ブラウザは、</a:t>
            </a:r>
            <a:r>
              <a:rPr lang="en-US" altLang="ja-JP" dirty="0" smtClean="0"/>
              <a:t>1991</a:t>
            </a:r>
            <a:r>
              <a:rPr lang="ja-JP" altLang="en-US" dirty="0" smtClean="0"/>
              <a:t>年</a:t>
            </a:r>
            <a:r>
              <a:rPr lang="en-US" altLang="ja-JP" dirty="0" smtClean="0"/>
              <a:t>2</a:t>
            </a:r>
            <a:r>
              <a:rPr lang="ja-JP" altLang="en-US" dirty="0" smtClean="0"/>
              <a:t>月に公開された「</a:t>
            </a:r>
            <a:r>
              <a:rPr lang="en-US" altLang="ja-JP" dirty="0" smtClean="0"/>
              <a:t>World</a:t>
            </a:r>
            <a:r>
              <a:rPr lang="ja-JP" altLang="en-US" dirty="0" smtClean="0"/>
              <a:t> </a:t>
            </a:r>
            <a:r>
              <a:rPr lang="en-US" altLang="ja-JP" dirty="0" smtClean="0"/>
              <a:t>Wide Web</a:t>
            </a:r>
            <a:r>
              <a:rPr lang="ja-JP" altLang="en-US" dirty="0" smtClean="0"/>
              <a:t>」。</a:t>
            </a:r>
          </a:p>
          <a:p>
            <a:r>
              <a:rPr lang="en-US" altLang="ja-JP" dirty="0" smtClean="0"/>
              <a:t>WWW, W3, Web</a:t>
            </a:r>
            <a:r>
              <a:rPr lang="ja-JP" altLang="en-US" dirty="0" smtClean="0"/>
              <a:t>などと呼ばれるようになった。</a:t>
            </a:r>
            <a:endParaRPr kumimoji="1" lang="ja-JP" altLang="en-US" dirty="0" smtClean="0"/>
          </a:p>
        </p:txBody>
      </p:sp>
      <p:sp>
        <p:nvSpPr>
          <p:cNvPr id="8" name="テキスト ボックス 7"/>
          <p:cNvSpPr txBox="1"/>
          <p:nvPr/>
        </p:nvSpPr>
        <p:spPr>
          <a:xfrm>
            <a:off x="850015" y="4485313"/>
            <a:ext cx="4766101" cy="923330"/>
          </a:xfrm>
          <a:prstGeom prst="rect">
            <a:avLst/>
          </a:prstGeom>
          <a:noFill/>
        </p:spPr>
        <p:txBody>
          <a:bodyPr wrap="square" rtlCol="0">
            <a:spAutoFit/>
          </a:bodyPr>
          <a:lstStyle/>
          <a:p>
            <a:r>
              <a:rPr kumimoji="1" lang="ja-JP" altLang="en-US" dirty="0" smtClean="0"/>
              <a:t>インターネット上の様々なコンテンツを、リンクを辿って次から次へと渡り歩くことを</a:t>
            </a:r>
            <a:r>
              <a:rPr kumimoji="1" lang="ja-JP" altLang="en-US" dirty="0" smtClean="0">
                <a:solidFill>
                  <a:srgbClr val="0000FF"/>
                </a:solidFill>
              </a:rPr>
              <a:t>ネットサーフィン</a:t>
            </a:r>
            <a:r>
              <a:rPr kumimoji="1" lang="ja-JP" altLang="en-US" dirty="0" smtClean="0"/>
              <a:t>と呼ぶようになった。</a:t>
            </a:r>
          </a:p>
        </p:txBody>
      </p:sp>
      <p:sp>
        <p:nvSpPr>
          <p:cNvPr id="9" name="テキスト ボックス 8"/>
          <p:cNvSpPr txBox="1"/>
          <p:nvPr/>
        </p:nvSpPr>
        <p:spPr>
          <a:xfrm>
            <a:off x="863588" y="5553236"/>
            <a:ext cx="4968552" cy="646331"/>
          </a:xfrm>
          <a:prstGeom prst="rect">
            <a:avLst/>
          </a:prstGeom>
          <a:noFill/>
        </p:spPr>
        <p:txBody>
          <a:bodyPr wrap="square" rtlCol="0">
            <a:spAutoFit/>
          </a:bodyPr>
          <a:lstStyle/>
          <a:p>
            <a:r>
              <a:rPr kumimoji="1" lang="ja-JP" altLang="en-US" dirty="0" smtClean="0"/>
              <a:t>ネット上に公開されるテキストを </a:t>
            </a:r>
            <a:r>
              <a:rPr kumimoji="1" lang="en-US" altLang="ja-JP" dirty="0" smtClean="0"/>
              <a:t>Hyper Text</a:t>
            </a:r>
            <a:r>
              <a:rPr kumimoji="1" lang="ja-JP" altLang="en-US" dirty="0" smtClean="0"/>
              <a:t> と呼び、</a:t>
            </a:r>
          </a:p>
          <a:p>
            <a:r>
              <a:rPr kumimoji="1" lang="en-US" altLang="ja-JP" dirty="0" smtClean="0"/>
              <a:t>HTML</a:t>
            </a:r>
            <a:r>
              <a:rPr kumimoji="1" lang="ja-JP" altLang="en-US" dirty="0" smtClean="0"/>
              <a:t>等の</a:t>
            </a:r>
            <a:r>
              <a:rPr lang="en-US" altLang="ja-JP" dirty="0" smtClean="0"/>
              <a:t>Mark up language</a:t>
            </a:r>
            <a:r>
              <a:rPr lang="ja-JP" altLang="en-US" dirty="0" smtClean="0"/>
              <a:t>で記述されている。</a:t>
            </a:r>
            <a:endParaRPr kumimoji="1" lang="ja-JP" altLang="en-US" dirty="0" smtClean="0"/>
          </a:p>
        </p:txBody>
      </p:sp>
      <p:sp>
        <p:nvSpPr>
          <p:cNvPr id="12" name="テキスト ボックス 11"/>
          <p:cNvSpPr txBox="1"/>
          <p:nvPr/>
        </p:nvSpPr>
        <p:spPr>
          <a:xfrm>
            <a:off x="5655951" y="6417332"/>
            <a:ext cx="3092513" cy="307777"/>
          </a:xfrm>
          <a:prstGeom prst="rect">
            <a:avLst/>
          </a:prstGeom>
          <a:noFill/>
        </p:spPr>
        <p:txBody>
          <a:bodyPr wrap="none" rtlCol="0">
            <a:spAutoFit/>
          </a:bodyPr>
          <a:lstStyle/>
          <a:p>
            <a:r>
              <a:rPr kumimoji="1" lang="en-US" altLang="ja-JP" sz="1400" dirty="0" smtClean="0"/>
              <a:t>90</a:t>
            </a:r>
            <a:r>
              <a:rPr kumimoji="1" lang="ja-JP" altLang="en-US" sz="1400" dirty="0" smtClean="0"/>
              <a:t>年代一世を風靡したブラウザ</a:t>
            </a:r>
            <a:r>
              <a:rPr lang="ja-JP" altLang="en-US" sz="1400" dirty="0" smtClean="0"/>
              <a:t>の画面</a:t>
            </a:r>
            <a:endParaRPr kumimoji="1" lang="ja-JP" altLang="en-US" sz="14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30886" y="272262"/>
            <a:ext cx="5282215" cy="523220"/>
          </a:xfrm>
        </p:spPr>
        <p:txBody>
          <a:bodyPr wrap="none">
            <a:spAutoFit/>
          </a:bodyPr>
          <a:lstStyle/>
          <a:p>
            <a:r>
              <a:rPr lang="ja-JP" altLang="en-US" sz="2800" dirty="0" smtClean="0"/>
              <a:t>遠隔地点</a:t>
            </a:r>
            <a:r>
              <a:rPr lang="en-US" altLang="ja-JP" sz="2800" dirty="0" smtClean="0"/>
              <a:t>(</a:t>
            </a:r>
            <a:r>
              <a:rPr lang="ja-JP" altLang="en-US" sz="2800" dirty="0" smtClean="0"/>
              <a:t>都市</a:t>
            </a:r>
            <a:r>
              <a:rPr lang="en-US" altLang="ja-JP" sz="2800" dirty="0" smtClean="0"/>
              <a:t>)</a:t>
            </a:r>
            <a:r>
              <a:rPr lang="ja-JP" altLang="en-US" sz="2800" dirty="0" smtClean="0"/>
              <a:t>間でのデータ通信</a:t>
            </a:r>
            <a:endParaRPr kumimoji="1" lang="ja-JP" altLang="en-US" sz="2800" dirty="0"/>
          </a:p>
        </p:txBody>
      </p:sp>
      <p:sp>
        <p:nvSpPr>
          <p:cNvPr id="9" name="テキスト ボックス 8"/>
          <p:cNvSpPr txBox="1"/>
          <p:nvPr/>
        </p:nvSpPr>
        <p:spPr>
          <a:xfrm>
            <a:off x="976687" y="1610216"/>
            <a:ext cx="4934364" cy="369332"/>
          </a:xfrm>
          <a:prstGeom prst="rect">
            <a:avLst/>
          </a:prstGeom>
          <a:noFill/>
        </p:spPr>
        <p:txBody>
          <a:bodyPr wrap="none" rtlCol="0">
            <a:spAutoFit/>
          </a:bodyPr>
          <a:lstStyle/>
          <a:p>
            <a:r>
              <a:rPr lang="en-US" altLang="ja-JP" dirty="0" smtClean="0"/>
              <a:t>1990</a:t>
            </a:r>
            <a:r>
              <a:rPr lang="ja-JP" altLang="en-US" dirty="0" smtClean="0"/>
              <a:t>年代 アナログ加入者電話網を利用する方法</a:t>
            </a:r>
            <a:endParaRPr kumimoji="1" lang="ja-JP" altLang="en-US" dirty="0"/>
          </a:p>
        </p:txBody>
      </p:sp>
      <p:sp>
        <p:nvSpPr>
          <p:cNvPr id="5" name="テキスト ボックス 4"/>
          <p:cNvSpPr txBox="1"/>
          <p:nvPr/>
        </p:nvSpPr>
        <p:spPr>
          <a:xfrm>
            <a:off x="987031" y="2555612"/>
            <a:ext cx="5466561" cy="369332"/>
          </a:xfrm>
          <a:prstGeom prst="rect">
            <a:avLst/>
          </a:prstGeom>
          <a:noFill/>
        </p:spPr>
        <p:txBody>
          <a:bodyPr wrap="none" rtlCol="0">
            <a:spAutoFit/>
          </a:bodyPr>
          <a:lstStyle/>
          <a:p>
            <a:r>
              <a:rPr kumimoji="1" lang="en-US" altLang="ja-JP" dirty="0" smtClean="0"/>
              <a:t>2000</a:t>
            </a:r>
            <a:r>
              <a:rPr kumimoji="1" lang="ja-JP" altLang="en-US" dirty="0" smtClean="0"/>
              <a:t>年代 </a:t>
            </a:r>
            <a:r>
              <a:rPr kumimoji="1" lang="en-US" altLang="ja-JP" dirty="0" smtClean="0"/>
              <a:t>ADSL</a:t>
            </a:r>
            <a:r>
              <a:rPr kumimoji="1" lang="ja-JP" altLang="en-US" dirty="0" smtClean="0"/>
              <a:t>等の </a:t>
            </a:r>
            <a:r>
              <a:rPr kumimoji="1" lang="en-US" altLang="ja-JP" dirty="0" err="1" smtClean="0"/>
              <a:t>xDSL</a:t>
            </a:r>
            <a:r>
              <a:rPr kumimoji="1" lang="ja-JP" altLang="en-US" dirty="0" smtClean="0"/>
              <a:t>方式による</a:t>
            </a:r>
            <a:r>
              <a:rPr lang="ja-JP" altLang="en-US" dirty="0" smtClean="0"/>
              <a:t>インターネット接続</a:t>
            </a:r>
            <a:endParaRPr kumimoji="1" lang="ja-JP" altLang="en-US" dirty="0"/>
          </a:p>
        </p:txBody>
      </p:sp>
      <p:sp>
        <p:nvSpPr>
          <p:cNvPr id="6" name="テキスト ボックス 5"/>
          <p:cNvSpPr txBox="1"/>
          <p:nvPr/>
        </p:nvSpPr>
        <p:spPr>
          <a:xfrm>
            <a:off x="987031" y="2087560"/>
            <a:ext cx="4892621" cy="369332"/>
          </a:xfrm>
          <a:prstGeom prst="rect">
            <a:avLst/>
          </a:prstGeom>
          <a:noFill/>
        </p:spPr>
        <p:txBody>
          <a:bodyPr wrap="none" rtlCol="0">
            <a:spAutoFit/>
          </a:bodyPr>
          <a:lstStyle/>
          <a:p>
            <a:r>
              <a:rPr kumimoji="1" lang="en-US" altLang="ja-JP" dirty="0" smtClean="0"/>
              <a:t>2000</a:t>
            </a:r>
            <a:r>
              <a:rPr kumimoji="1" lang="ja-JP" altLang="en-US" dirty="0" smtClean="0"/>
              <a:t>年代 </a:t>
            </a:r>
            <a:r>
              <a:rPr kumimoji="1" lang="en-US" altLang="ja-JP" dirty="0" smtClean="0"/>
              <a:t>NTT</a:t>
            </a:r>
            <a:r>
              <a:rPr lang="ja-JP" altLang="en-US" dirty="0" smtClean="0"/>
              <a:t>の</a:t>
            </a:r>
            <a:r>
              <a:rPr lang="en-US" altLang="ja-JP" dirty="0" smtClean="0"/>
              <a:t>INS</a:t>
            </a:r>
            <a:r>
              <a:rPr lang="ja-JP" altLang="en-US" dirty="0" smtClean="0"/>
              <a:t>ネット</a:t>
            </a:r>
            <a:r>
              <a:rPr lang="en-US" altLang="ja-JP" dirty="0" smtClean="0"/>
              <a:t>64</a:t>
            </a:r>
            <a:r>
              <a:rPr lang="ja-JP" altLang="en-US" dirty="0" smtClean="0"/>
              <a:t>等の</a:t>
            </a:r>
            <a:r>
              <a:rPr kumimoji="1" lang="en-US" altLang="ja-JP" dirty="0" smtClean="0"/>
              <a:t>ISDN</a:t>
            </a:r>
            <a:r>
              <a:rPr kumimoji="1" lang="ja-JP" altLang="en-US" dirty="0" smtClean="0"/>
              <a:t>回線を利用</a:t>
            </a:r>
            <a:endParaRPr kumimoji="1" lang="ja-JP" altLang="en-US" dirty="0"/>
          </a:p>
        </p:txBody>
      </p:sp>
      <p:sp>
        <p:nvSpPr>
          <p:cNvPr id="7" name="テキスト ボックス 6"/>
          <p:cNvSpPr txBox="1"/>
          <p:nvPr/>
        </p:nvSpPr>
        <p:spPr>
          <a:xfrm>
            <a:off x="987031" y="3014372"/>
            <a:ext cx="4047518" cy="369332"/>
          </a:xfrm>
          <a:prstGeom prst="rect">
            <a:avLst/>
          </a:prstGeom>
          <a:noFill/>
        </p:spPr>
        <p:txBody>
          <a:bodyPr wrap="none" rtlCol="0">
            <a:spAutoFit/>
          </a:bodyPr>
          <a:lstStyle/>
          <a:p>
            <a:r>
              <a:rPr kumimoji="1" lang="en-US" altLang="ja-JP" dirty="0" smtClean="0"/>
              <a:t>2000</a:t>
            </a:r>
            <a:r>
              <a:rPr kumimoji="1" lang="ja-JP" altLang="en-US" dirty="0" smtClean="0"/>
              <a:t>年代 </a:t>
            </a:r>
            <a:r>
              <a:rPr lang="en-US" altLang="ja-JP" dirty="0" smtClean="0"/>
              <a:t>CATV</a:t>
            </a:r>
            <a:r>
              <a:rPr lang="ja-JP" altLang="en-US" dirty="0" smtClean="0"/>
              <a:t>によるインターネット接続</a:t>
            </a:r>
            <a:endParaRPr kumimoji="1" lang="ja-JP" altLang="en-US" dirty="0"/>
          </a:p>
        </p:txBody>
      </p:sp>
      <p:sp>
        <p:nvSpPr>
          <p:cNvPr id="10" name="テキスト ボックス 9"/>
          <p:cNvSpPr txBox="1"/>
          <p:nvPr/>
        </p:nvSpPr>
        <p:spPr>
          <a:xfrm>
            <a:off x="976687" y="3491716"/>
            <a:ext cx="4504695" cy="369332"/>
          </a:xfrm>
          <a:prstGeom prst="rect">
            <a:avLst/>
          </a:prstGeom>
          <a:noFill/>
        </p:spPr>
        <p:txBody>
          <a:bodyPr wrap="none" rtlCol="0">
            <a:spAutoFit/>
          </a:bodyPr>
          <a:lstStyle/>
          <a:p>
            <a:r>
              <a:rPr kumimoji="1" lang="en-US" altLang="ja-JP" dirty="0" smtClean="0"/>
              <a:t>2000</a:t>
            </a:r>
            <a:r>
              <a:rPr kumimoji="1" lang="ja-JP" altLang="en-US" dirty="0" smtClean="0"/>
              <a:t>年代後半 </a:t>
            </a:r>
            <a:r>
              <a:rPr kumimoji="1" lang="en-US" altLang="ja-JP" dirty="0" smtClean="0"/>
              <a:t>FTTH</a:t>
            </a:r>
            <a:r>
              <a:rPr lang="ja-JP" altLang="en-US" dirty="0" smtClean="0"/>
              <a:t>によるインターネット接続</a:t>
            </a:r>
            <a:endParaRPr kumimoji="1" lang="ja-JP" altLang="en-US" dirty="0"/>
          </a:p>
        </p:txBody>
      </p:sp>
      <p:sp>
        <p:nvSpPr>
          <p:cNvPr id="11" name="右中かっこ 10"/>
          <p:cNvSpPr/>
          <p:nvPr/>
        </p:nvSpPr>
        <p:spPr>
          <a:xfrm>
            <a:off x="6593311" y="1727520"/>
            <a:ext cx="144016" cy="54006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6665319" y="1799528"/>
            <a:ext cx="1363065" cy="369332"/>
          </a:xfrm>
          <a:prstGeom prst="rect">
            <a:avLst/>
          </a:prstGeom>
          <a:noFill/>
        </p:spPr>
        <p:txBody>
          <a:bodyPr wrap="none" rtlCol="0">
            <a:spAutoFit/>
          </a:bodyPr>
          <a:lstStyle/>
          <a:p>
            <a:r>
              <a:rPr kumimoji="1" lang="en-US" altLang="ja-JP" dirty="0" smtClean="0"/>
              <a:t>Narrowband</a:t>
            </a:r>
            <a:endParaRPr kumimoji="1" lang="ja-JP" altLang="en-US" dirty="0"/>
          </a:p>
        </p:txBody>
      </p:sp>
      <p:sp>
        <p:nvSpPr>
          <p:cNvPr id="13" name="右中かっこ 12"/>
          <p:cNvSpPr/>
          <p:nvPr/>
        </p:nvSpPr>
        <p:spPr>
          <a:xfrm>
            <a:off x="6593311" y="2627620"/>
            <a:ext cx="180020" cy="1584176"/>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6701323" y="3230396"/>
            <a:ext cx="1216487" cy="369332"/>
          </a:xfrm>
          <a:prstGeom prst="rect">
            <a:avLst/>
          </a:prstGeom>
          <a:noFill/>
        </p:spPr>
        <p:txBody>
          <a:bodyPr wrap="none" rtlCol="0">
            <a:spAutoFit/>
          </a:bodyPr>
          <a:lstStyle/>
          <a:p>
            <a:r>
              <a:rPr kumimoji="1" lang="en-US" altLang="ja-JP" dirty="0" smtClean="0"/>
              <a:t>Broadband</a:t>
            </a:r>
            <a:endParaRPr kumimoji="1" lang="ja-JP" altLang="en-US" dirty="0"/>
          </a:p>
        </p:txBody>
      </p:sp>
      <p:sp>
        <p:nvSpPr>
          <p:cNvPr id="15" name="テキスト ボックス 14"/>
          <p:cNvSpPr txBox="1"/>
          <p:nvPr/>
        </p:nvSpPr>
        <p:spPr>
          <a:xfrm>
            <a:off x="976687" y="3959768"/>
            <a:ext cx="5254965" cy="369332"/>
          </a:xfrm>
          <a:prstGeom prst="rect">
            <a:avLst/>
          </a:prstGeom>
          <a:noFill/>
        </p:spPr>
        <p:txBody>
          <a:bodyPr wrap="none" rtlCol="0">
            <a:spAutoFit/>
          </a:bodyPr>
          <a:lstStyle/>
          <a:p>
            <a:r>
              <a:rPr kumimoji="1" lang="en-US" altLang="ja-JP" dirty="0" smtClean="0"/>
              <a:t>2010</a:t>
            </a:r>
            <a:r>
              <a:rPr kumimoji="1" lang="ja-JP" altLang="en-US" dirty="0" smtClean="0"/>
              <a:t>年代 </a:t>
            </a:r>
            <a:r>
              <a:rPr kumimoji="1" lang="en-US" altLang="ja-JP" dirty="0" smtClean="0"/>
              <a:t>WMA</a:t>
            </a:r>
            <a:r>
              <a:rPr kumimoji="1" lang="ja-JP" altLang="en-US" dirty="0" smtClean="0"/>
              <a:t>等無線回線</a:t>
            </a:r>
            <a:r>
              <a:rPr lang="ja-JP" altLang="en-US" dirty="0" smtClean="0"/>
              <a:t>によるインターネット接続</a:t>
            </a:r>
            <a:endParaRPr kumimoji="1" lang="ja-JP" altLang="en-US" dirty="0"/>
          </a:p>
        </p:txBody>
      </p:sp>
      <p:sp>
        <p:nvSpPr>
          <p:cNvPr id="16" name="テキスト ボックス 15"/>
          <p:cNvSpPr txBox="1"/>
          <p:nvPr/>
        </p:nvSpPr>
        <p:spPr>
          <a:xfrm>
            <a:off x="1943708" y="1088740"/>
            <a:ext cx="5219699" cy="369332"/>
          </a:xfrm>
          <a:prstGeom prst="rect">
            <a:avLst/>
          </a:prstGeom>
          <a:noFill/>
        </p:spPr>
        <p:txBody>
          <a:bodyPr wrap="none" rtlCol="0">
            <a:spAutoFit/>
          </a:bodyPr>
          <a:lstStyle/>
          <a:p>
            <a:r>
              <a:rPr kumimoji="1" lang="ja-JP" altLang="en-US" dirty="0" smtClean="0"/>
              <a:t>各家庭からインターネットにアクセスする方式の変遷</a:t>
            </a:r>
            <a:endParaRPr kumimoji="1" lang="ja-JP"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59957" y="272262"/>
            <a:ext cx="3624069" cy="523220"/>
          </a:xfrm>
        </p:spPr>
        <p:txBody>
          <a:bodyPr wrap="none">
            <a:spAutoFit/>
          </a:bodyPr>
          <a:lstStyle/>
          <a:p>
            <a:r>
              <a:rPr lang="en-US" altLang="ja-JP" sz="2800" dirty="0" smtClean="0"/>
              <a:t>TCP/IP</a:t>
            </a:r>
            <a:r>
              <a:rPr lang="ja-JP" altLang="en-US" sz="2800" dirty="0" smtClean="0"/>
              <a:t>プロトコルと階層</a:t>
            </a:r>
            <a:endParaRPr kumimoji="1" lang="ja-JP" altLang="en-US" sz="2800" dirty="0"/>
          </a:p>
        </p:txBody>
      </p:sp>
      <p:sp>
        <p:nvSpPr>
          <p:cNvPr id="5" name="テキスト ボックス 4"/>
          <p:cNvSpPr txBox="1"/>
          <p:nvPr/>
        </p:nvSpPr>
        <p:spPr>
          <a:xfrm>
            <a:off x="611560" y="980728"/>
            <a:ext cx="7920880" cy="1477328"/>
          </a:xfrm>
          <a:prstGeom prst="rect">
            <a:avLst/>
          </a:prstGeom>
          <a:noFill/>
        </p:spPr>
        <p:txBody>
          <a:bodyPr wrap="square" rtlCol="0">
            <a:spAutoFit/>
          </a:bodyPr>
          <a:lstStyle/>
          <a:p>
            <a:r>
              <a:rPr lang="en-US" altLang="ja-JP" dirty="0" smtClean="0"/>
              <a:t>TCP/IP</a:t>
            </a:r>
            <a:r>
              <a:rPr lang="ja-JP" altLang="en-US" dirty="0" smtClean="0"/>
              <a:t>（</a:t>
            </a:r>
            <a:r>
              <a:rPr lang="en-US" altLang="ja-JP" dirty="0" smtClean="0"/>
              <a:t>Transmission Control Protocol/Internet Protocol</a:t>
            </a:r>
            <a:r>
              <a:rPr lang="ja-JP" altLang="en-US" dirty="0" smtClean="0"/>
              <a:t>）は、現在のインターネットおよびイントラネット通信において最も利用されている通信プロトコル。</a:t>
            </a:r>
            <a:r>
              <a:rPr lang="en-US" altLang="ja-JP" dirty="0" smtClean="0"/>
              <a:t>TCP/IP</a:t>
            </a:r>
            <a:r>
              <a:rPr lang="ja-JP" altLang="en-US" dirty="0" smtClean="0"/>
              <a:t>は複数のプロトコルから成るが、中心的な役割を果たすのが</a:t>
            </a:r>
            <a:r>
              <a:rPr lang="en-US" altLang="ja-JP" dirty="0" smtClean="0"/>
              <a:t>TCP</a:t>
            </a:r>
            <a:r>
              <a:rPr lang="ja-JP" altLang="en-US" dirty="0" smtClean="0"/>
              <a:t>と</a:t>
            </a:r>
            <a:r>
              <a:rPr lang="en-US" altLang="ja-JP" dirty="0" smtClean="0"/>
              <a:t>IP</a:t>
            </a:r>
            <a:r>
              <a:rPr lang="ja-JP" altLang="en-US" dirty="0" smtClean="0"/>
              <a:t>であることから </a:t>
            </a:r>
            <a:r>
              <a:rPr lang="en-US" altLang="ja-JP" dirty="0" smtClean="0"/>
              <a:t>TCP/IP </a:t>
            </a:r>
            <a:r>
              <a:rPr lang="ja-JP" altLang="en-US" dirty="0" smtClean="0"/>
              <a:t>と呼ばれるようになった。</a:t>
            </a:r>
            <a:r>
              <a:rPr lang="en-US" altLang="ja-JP" dirty="0" smtClean="0"/>
              <a:t>IP</a:t>
            </a:r>
            <a:r>
              <a:rPr lang="ja-JP" altLang="en-US" dirty="0" smtClean="0"/>
              <a:t>通信で使用するプロトコル群（</a:t>
            </a:r>
            <a:r>
              <a:rPr lang="en-US" altLang="ja-JP" dirty="0" smtClean="0"/>
              <a:t>IP, ICMP, TCP, UDP, HTTP, SMTP, SSH,TELNET</a:t>
            </a:r>
            <a:r>
              <a:rPr lang="ja-JP" altLang="en-US" dirty="0" smtClean="0"/>
              <a:t>など）を総称して</a:t>
            </a:r>
            <a:r>
              <a:rPr lang="en-US" altLang="ja-JP" dirty="0" smtClean="0"/>
              <a:t>TCP/IP</a:t>
            </a:r>
            <a:r>
              <a:rPr lang="ja-JP" altLang="ja-JP" dirty="0" smtClean="0"/>
              <a:t>プロトコル・スイート</a:t>
            </a:r>
            <a:r>
              <a:rPr lang="ja-JP" altLang="en-US" dirty="0" smtClean="0"/>
              <a:t>と呼ぶ。</a:t>
            </a:r>
            <a:endParaRPr kumimoji="1" lang="ja-JP" altLang="en-US" dirty="0" smtClean="0"/>
          </a:p>
        </p:txBody>
      </p:sp>
      <p:sp>
        <p:nvSpPr>
          <p:cNvPr id="7" name="テキスト ボックス 6"/>
          <p:cNvSpPr txBox="1"/>
          <p:nvPr/>
        </p:nvSpPr>
        <p:spPr>
          <a:xfrm>
            <a:off x="611560" y="2528900"/>
            <a:ext cx="7946501" cy="923330"/>
          </a:xfrm>
          <a:prstGeom prst="rect">
            <a:avLst/>
          </a:prstGeom>
          <a:noFill/>
        </p:spPr>
        <p:txBody>
          <a:bodyPr wrap="square" rtlCol="0">
            <a:spAutoFit/>
          </a:bodyPr>
          <a:lstStyle/>
          <a:p>
            <a:r>
              <a:rPr lang="en-US" altLang="ja-JP" dirty="0" smtClean="0"/>
              <a:t>TCP/IP</a:t>
            </a:r>
            <a:r>
              <a:rPr lang="ja-JP" altLang="en-US" dirty="0" smtClean="0"/>
              <a:t>プロトコルも</a:t>
            </a:r>
            <a:r>
              <a:rPr lang="en-US" altLang="ja-JP" dirty="0" smtClean="0"/>
              <a:t>OSI</a:t>
            </a:r>
            <a:r>
              <a:rPr lang="ja-JP" altLang="en-US" dirty="0" smtClean="0"/>
              <a:t>参照モデル同様に階層を成しており、</a:t>
            </a:r>
            <a:r>
              <a:rPr lang="en-US" altLang="ja-JP" dirty="0" smtClean="0"/>
              <a:t> OSI</a:t>
            </a:r>
            <a:r>
              <a:rPr lang="ja-JP" altLang="en-US" dirty="0" smtClean="0"/>
              <a:t>参照モデル制定よりも以前に作られたために、必ずしも</a:t>
            </a:r>
            <a:r>
              <a:rPr lang="en-US" altLang="ja-JP" dirty="0" smtClean="0"/>
              <a:t>OSI</a:t>
            </a:r>
            <a:r>
              <a:rPr lang="ja-JP" altLang="en-US" dirty="0" smtClean="0"/>
              <a:t>参照モデルには乗っ取ってはいないが、</a:t>
            </a:r>
            <a:r>
              <a:rPr lang="en-US" altLang="ja-JP" dirty="0" smtClean="0"/>
              <a:t>OSI</a:t>
            </a:r>
            <a:r>
              <a:rPr lang="ja-JP" altLang="en-US" dirty="0" smtClean="0"/>
              <a:t>参照モデルの各層とはおおよそ以下のように対応している。</a:t>
            </a:r>
            <a:endParaRPr kumimoji="1" lang="ja-JP" altLang="en-US" dirty="0" smtClean="0"/>
          </a:p>
        </p:txBody>
      </p:sp>
      <p:pic>
        <p:nvPicPr>
          <p:cNvPr id="9" name="Picture 2" descr="「tcp/ipプロトコル」の画像検索結果"/>
          <p:cNvPicPr>
            <a:picLocks noChangeAspect="1" noChangeArrowheads="1"/>
          </p:cNvPicPr>
          <p:nvPr/>
        </p:nvPicPr>
        <p:blipFill>
          <a:blip r:embed="rId2" cstate="print"/>
          <a:srcRect/>
          <a:stretch>
            <a:fillRect/>
          </a:stretch>
        </p:blipFill>
        <p:spPr bwMode="auto">
          <a:xfrm>
            <a:off x="251520" y="3537012"/>
            <a:ext cx="5474970" cy="2880360"/>
          </a:xfrm>
          <a:prstGeom prst="rect">
            <a:avLst/>
          </a:prstGeom>
          <a:noFill/>
        </p:spPr>
      </p:pic>
      <p:sp>
        <p:nvSpPr>
          <p:cNvPr id="10" name="テキスト ボックス 9"/>
          <p:cNvSpPr txBox="1"/>
          <p:nvPr/>
        </p:nvSpPr>
        <p:spPr>
          <a:xfrm>
            <a:off x="639743" y="6453336"/>
            <a:ext cx="4256293" cy="276999"/>
          </a:xfrm>
          <a:prstGeom prst="rect">
            <a:avLst/>
          </a:prstGeom>
          <a:noFill/>
        </p:spPr>
        <p:txBody>
          <a:bodyPr wrap="none" rtlCol="0">
            <a:spAutoFit/>
          </a:bodyPr>
          <a:lstStyle/>
          <a:p>
            <a:r>
              <a:rPr lang="en-US" altLang="ja-JP" sz="1200" dirty="0" smtClean="0"/>
              <a:t>http://www.atmarkit.co.jp/ait/articles/0008/10/news002_5.html</a:t>
            </a:r>
            <a:endParaRPr kumimoji="1" lang="ja-JP" altLang="en-US" sz="1200" dirty="0" smtClean="0"/>
          </a:p>
        </p:txBody>
      </p:sp>
      <p:sp>
        <p:nvSpPr>
          <p:cNvPr id="11" name="テキスト ボックス 10"/>
          <p:cNvSpPr txBox="1"/>
          <p:nvPr/>
        </p:nvSpPr>
        <p:spPr>
          <a:xfrm>
            <a:off x="5688124" y="5622339"/>
            <a:ext cx="3564396" cy="1015663"/>
          </a:xfrm>
          <a:prstGeom prst="rect">
            <a:avLst/>
          </a:prstGeom>
          <a:noFill/>
        </p:spPr>
        <p:txBody>
          <a:bodyPr wrap="square" rtlCol="0">
            <a:spAutoFit/>
          </a:bodyPr>
          <a:lstStyle/>
          <a:p>
            <a:r>
              <a:rPr lang="en-US" altLang="ja-JP" sz="1200" dirty="0" smtClean="0"/>
              <a:t>ARP</a:t>
            </a:r>
            <a:r>
              <a:rPr lang="ja-JP" altLang="en-US" sz="1200" dirty="0" smtClean="0"/>
              <a:t>（</a:t>
            </a:r>
            <a:r>
              <a:rPr lang="en-US" altLang="ja-JP" sz="1200" dirty="0" smtClean="0"/>
              <a:t>Address Resolution Protocol</a:t>
            </a:r>
            <a:r>
              <a:rPr lang="ja-JP" altLang="en-US" sz="1200" dirty="0" smtClean="0"/>
              <a:t>）</a:t>
            </a:r>
            <a:r>
              <a:rPr lang="en-US" altLang="ja-JP" sz="1200" dirty="0" smtClean="0"/>
              <a:t> )</a:t>
            </a:r>
            <a:endParaRPr lang="ja-JP" altLang="en-US" sz="1200" dirty="0" smtClean="0"/>
          </a:p>
          <a:p>
            <a:r>
              <a:rPr lang="ja-JP" altLang="en-US" sz="1200" dirty="0" smtClean="0"/>
              <a:t>　</a:t>
            </a:r>
            <a:r>
              <a:rPr lang="en-US" altLang="ja-JP" sz="1200" dirty="0" smtClean="0"/>
              <a:t>IP</a:t>
            </a:r>
            <a:r>
              <a:rPr lang="ja-JP" altLang="en-US" sz="1200" dirty="0" smtClean="0"/>
              <a:t>アドレスから</a:t>
            </a:r>
            <a:r>
              <a:rPr lang="en-US" altLang="ja-JP" sz="1200" dirty="0" smtClean="0"/>
              <a:t>MAC</a:t>
            </a:r>
            <a:r>
              <a:rPr lang="ja-JP" altLang="en-US" sz="1200" dirty="0" smtClean="0"/>
              <a:t>アドレスを知るためのプロトコル</a:t>
            </a:r>
          </a:p>
          <a:p>
            <a:r>
              <a:rPr lang="en-US" altLang="ja-JP" sz="1200" dirty="0" smtClean="0"/>
              <a:t>RARP</a:t>
            </a:r>
            <a:r>
              <a:rPr lang="ja-JP" altLang="en-US" sz="1200" dirty="0" smtClean="0"/>
              <a:t>（</a:t>
            </a:r>
            <a:r>
              <a:rPr lang="en-US" altLang="ja-JP" sz="1200" dirty="0" smtClean="0"/>
              <a:t>Reverse Address Resolution Protocol</a:t>
            </a:r>
            <a:r>
              <a:rPr lang="ja-JP" altLang="en-US" sz="1200" dirty="0" smtClean="0"/>
              <a:t>）</a:t>
            </a:r>
          </a:p>
          <a:p>
            <a:r>
              <a:rPr lang="ja-JP" altLang="en-US" sz="1200" dirty="0" smtClean="0"/>
              <a:t>　</a:t>
            </a:r>
            <a:r>
              <a:rPr lang="en-US" altLang="ja-JP" sz="1200" dirty="0" smtClean="0"/>
              <a:t>IP</a:t>
            </a:r>
            <a:r>
              <a:rPr lang="ja-JP" altLang="en-US" sz="1200" dirty="0" smtClean="0"/>
              <a:t>アドレスと</a:t>
            </a:r>
            <a:r>
              <a:rPr lang="en-US" altLang="ja-JP" sz="1200" dirty="0" smtClean="0"/>
              <a:t>MAC</a:t>
            </a:r>
            <a:r>
              <a:rPr lang="ja-JP" altLang="en-US" sz="1200" dirty="0" smtClean="0"/>
              <a:t>アドレスとの対応をとるための</a:t>
            </a:r>
          </a:p>
          <a:p>
            <a:r>
              <a:rPr lang="ja-JP" altLang="en-US" sz="1200" dirty="0" smtClean="0"/>
              <a:t>　プロトコル</a:t>
            </a:r>
            <a:endParaRPr kumimoji="1" lang="ja-JP" altLang="en-US" sz="1200" dirty="0" smtClean="0"/>
          </a:p>
        </p:txBody>
      </p:sp>
      <p:sp>
        <p:nvSpPr>
          <p:cNvPr id="12" name="テキスト ボックス 11"/>
          <p:cNvSpPr txBox="1"/>
          <p:nvPr/>
        </p:nvSpPr>
        <p:spPr>
          <a:xfrm>
            <a:off x="5688124" y="5085184"/>
            <a:ext cx="2994731" cy="646331"/>
          </a:xfrm>
          <a:prstGeom prst="rect">
            <a:avLst/>
          </a:prstGeom>
          <a:noFill/>
        </p:spPr>
        <p:txBody>
          <a:bodyPr wrap="none" rtlCol="0">
            <a:spAutoFit/>
          </a:bodyPr>
          <a:lstStyle/>
          <a:p>
            <a:r>
              <a:rPr lang="en-US" altLang="ja-JP" sz="1200" dirty="0" smtClean="0"/>
              <a:t>ICMP</a:t>
            </a:r>
            <a:r>
              <a:rPr lang="ja-JP" altLang="en-US" sz="1200" dirty="0" smtClean="0"/>
              <a:t>（</a:t>
            </a:r>
            <a:r>
              <a:rPr lang="en-US" altLang="ja-JP" sz="1200" dirty="0" smtClean="0"/>
              <a:t>Internet Control Message Protocol</a:t>
            </a:r>
            <a:r>
              <a:rPr lang="ja-JP" altLang="en-US" sz="1200" dirty="0" smtClean="0"/>
              <a:t>）</a:t>
            </a:r>
          </a:p>
          <a:p>
            <a:r>
              <a:rPr lang="ja-JP" altLang="en-US" sz="1200" dirty="0" smtClean="0"/>
              <a:t>　ネットワークの動作状態を診断するための</a:t>
            </a:r>
          </a:p>
          <a:p>
            <a:r>
              <a:rPr lang="ja-JP" altLang="en-US" sz="1200" dirty="0" smtClean="0"/>
              <a:t>　プロトコル</a:t>
            </a:r>
            <a:endParaRPr kumimoji="1" lang="ja-JP" altLang="en-US" sz="12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111816" y="272262"/>
            <a:ext cx="2920351" cy="523220"/>
          </a:xfrm>
        </p:spPr>
        <p:txBody>
          <a:bodyPr wrap="none">
            <a:spAutoFit/>
          </a:bodyPr>
          <a:lstStyle/>
          <a:p>
            <a:r>
              <a:rPr lang="en-US" altLang="ja-JP" sz="2800" dirty="0" smtClean="0"/>
              <a:t>TCP/IP</a:t>
            </a:r>
            <a:r>
              <a:rPr lang="ja-JP" altLang="en-US" sz="2800" dirty="0" smtClean="0"/>
              <a:t>各層の役割</a:t>
            </a:r>
            <a:endParaRPr kumimoji="1" lang="ja-JP" altLang="en-US" sz="2800" dirty="0"/>
          </a:p>
        </p:txBody>
      </p:sp>
      <p:sp>
        <p:nvSpPr>
          <p:cNvPr id="8" name="テキスト ボックス 7"/>
          <p:cNvSpPr txBox="1"/>
          <p:nvPr/>
        </p:nvSpPr>
        <p:spPr>
          <a:xfrm>
            <a:off x="791580" y="5602014"/>
            <a:ext cx="7848872" cy="1200329"/>
          </a:xfrm>
          <a:prstGeom prst="rect">
            <a:avLst/>
          </a:prstGeom>
          <a:noFill/>
        </p:spPr>
        <p:txBody>
          <a:bodyPr wrap="square" rtlCol="0">
            <a:spAutoFit/>
          </a:bodyPr>
          <a:lstStyle/>
          <a:p>
            <a:r>
              <a:rPr lang="ja-JP" altLang="en-US" dirty="0" smtClean="0"/>
              <a:t>主に直接的に接続されたノード間の通信のための規定。</a:t>
            </a:r>
            <a:r>
              <a:rPr lang="en-US" altLang="ja-JP" dirty="0" smtClean="0"/>
              <a:t>(</a:t>
            </a:r>
            <a:r>
              <a:rPr lang="ja-JP" altLang="en-US" dirty="0" smtClean="0"/>
              <a:t>ルータなどで分離された他のネットワークまでの伝送の責任は負わない。</a:t>
            </a:r>
            <a:r>
              <a:rPr lang="en-US" altLang="ja-JP" dirty="0" smtClean="0"/>
              <a:t>) LAN</a:t>
            </a:r>
            <a:r>
              <a:rPr lang="ja-JP" altLang="en-US" dirty="0" smtClean="0"/>
              <a:t>ではイーサネット、</a:t>
            </a:r>
            <a:r>
              <a:rPr lang="en-US" altLang="ja-JP" dirty="0" smtClean="0"/>
              <a:t>WAN</a:t>
            </a:r>
            <a:r>
              <a:rPr lang="ja-JP" altLang="en-US" dirty="0" smtClean="0"/>
              <a:t>では</a:t>
            </a:r>
            <a:r>
              <a:rPr lang="en-US" altLang="ja-JP" dirty="0" smtClean="0"/>
              <a:t>PPP</a:t>
            </a:r>
            <a:r>
              <a:rPr lang="ja-JP" altLang="en-US" dirty="0" smtClean="0"/>
              <a:t>が代表的なプロトコル。物理</a:t>
            </a:r>
            <a:r>
              <a:rPr kumimoji="1" lang="ja-JP" altLang="en-US" dirty="0" smtClean="0"/>
              <a:t>アドレス</a:t>
            </a:r>
            <a:r>
              <a:rPr kumimoji="1" lang="en-US" altLang="ja-JP" dirty="0" smtClean="0"/>
              <a:t>(MAC</a:t>
            </a:r>
            <a:r>
              <a:rPr kumimoji="1" lang="ja-JP" altLang="en-US" dirty="0" smtClean="0"/>
              <a:t>アドレス</a:t>
            </a:r>
            <a:r>
              <a:rPr kumimoji="1" lang="en-US" altLang="ja-JP" dirty="0" smtClean="0"/>
              <a:t>)</a:t>
            </a:r>
            <a:r>
              <a:rPr kumimoji="1" lang="ja-JP" altLang="en-US" dirty="0" smtClean="0"/>
              <a:t>に基づいたデータ転送、衝突処理など、同一</a:t>
            </a:r>
            <a:r>
              <a:rPr kumimoji="1" lang="en-US" altLang="ja-JP" dirty="0" smtClean="0"/>
              <a:t>LAN</a:t>
            </a:r>
            <a:r>
              <a:rPr kumimoji="1" lang="ja-JP" altLang="en-US" dirty="0" smtClean="0"/>
              <a:t>内でのフレームレベルの伝送処理を行う。</a:t>
            </a:r>
          </a:p>
        </p:txBody>
      </p:sp>
      <p:sp>
        <p:nvSpPr>
          <p:cNvPr id="6" name="テキスト ボックス 5"/>
          <p:cNvSpPr txBox="1"/>
          <p:nvPr/>
        </p:nvSpPr>
        <p:spPr>
          <a:xfrm>
            <a:off x="809582" y="3753036"/>
            <a:ext cx="7758862" cy="1477328"/>
          </a:xfrm>
          <a:prstGeom prst="rect">
            <a:avLst/>
          </a:prstGeom>
          <a:noFill/>
        </p:spPr>
        <p:txBody>
          <a:bodyPr wrap="square" rtlCol="0">
            <a:spAutoFit/>
          </a:bodyPr>
          <a:lstStyle/>
          <a:p>
            <a:r>
              <a:rPr lang="ja-JP" altLang="en-US" dirty="0" smtClean="0"/>
              <a:t>主にネットワーク間での </a:t>
            </a:r>
            <a:r>
              <a:rPr lang="en-US" altLang="ja-JP" dirty="0" smtClean="0"/>
              <a:t>End to End</a:t>
            </a:r>
            <a:r>
              <a:rPr lang="ja-JP" altLang="en-US" dirty="0" smtClean="0"/>
              <a:t>の通信のための規定</a:t>
            </a:r>
            <a:r>
              <a:rPr kumimoji="1" lang="ja-JP" altLang="en-US" dirty="0" smtClean="0"/>
              <a:t>。</a:t>
            </a:r>
            <a:r>
              <a:rPr lang="ja-JP" altLang="en-US" dirty="0" smtClean="0"/>
              <a:t> </a:t>
            </a:r>
            <a:r>
              <a:rPr lang="en-US" altLang="ja-JP" dirty="0" smtClean="0"/>
              <a:t>IP</a:t>
            </a:r>
            <a:r>
              <a:rPr lang="ja-JP" altLang="en-US" dirty="0" smtClean="0"/>
              <a:t>が代表的なプロトコルで、ネットワーク上のノードに対し自分の論理アドレス（</a:t>
            </a:r>
            <a:r>
              <a:rPr lang="en-US" altLang="ja-JP" dirty="0" smtClean="0"/>
              <a:t>IP</a:t>
            </a:r>
            <a:r>
              <a:rPr lang="ja-JP" altLang="en-US" dirty="0" smtClean="0"/>
              <a:t>アドレス）が割り当てられ、</a:t>
            </a:r>
            <a:r>
              <a:rPr lang="en-US" altLang="ja-JP" dirty="0" smtClean="0"/>
              <a:t>End to End</a:t>
            </a:r>
            <a:r>
              <a:rPr lang="ja-JP" altLang="en-US" dirty="0" smtClean="0"/>
              <a:t>の通信を実現。</a:t>
            </a:r>
            <a:r>
              <a:rPr kumimoji="1" lang="ja-JP" altLang="en-US" dirty="0" smtClean="0"/>
              <a:t>伝送はコネクションレス型で、</a:t>
            </a:r>
            <a:r>
              <a:rPr kumimoji="1" lang="en-US" altLang="ja-JP" dirty="0" smtClean="0"/>
              <a:t>IP</a:t>
            </a:r>
            <a:r>
              <a:rPr kumimoji="1" lang="ja-JP" altLang="en-US" dirty="0" smtClean="0"/>
              <a:t>プロトコル自身としては誤り訂正の機構を内包しておらず、低信頼度のプロトコルと言える。なお、</a:t>
            </a:r>
            <a:r>
              <a:rPr kumimoji="1" lang="en-US" altLang="ja-JP" dirty="0" smtClean="0"/>
              <a:t>IP</a:t>
            </a:r>
            <a:r>
              <a:rPr kumimoji="1" lang="ja-JP" altLang="en-US" dirty="0" smtClean="0"/>
              <a:t>パケットは</a:t>
            </a:r>
            <a:r>
              <a:rPr kumimoji="1" lang="en-US" altLang="ja-JP" dirty="0" smtClean="0"/>
              <a:t>”datagram”</a:t>
            </a:r>
            <a:r>
              <a:rPr kumimoji="1" lang="ja-JP" altLang="en-US" dirty="0" smtClean="0"/>
              <a:t>とも呼ばれる。</a:t>
            </a:r>
          </a:p>
        </p:txBody>
      </p:sp>
      <p:sp>
        <p:nvSpPr>
          <p:cNvPr id="7" name="テキスト ボックス 6"/>
          <p:cNvSpPr txBox="1"/>
          <p:nvPr/>
        </p:nvSpPr>
        <p:spPr>
          <a:xfrm>
            <a:off x="773578" y="2204864"/>
            <a:ext cx="7830870" cy="1200329"/>
          </a:xfrm>
          <a:prstGeom prst="rect">
            <a:avLst/>
          </a:prstGeom>
          <a:noFill/>
        </p:spPr>
        <p:txBody>
          <a:bodyPr wrap="square" rtlCol="0">
            <a:spAutoFit/>
          </a:bodyPr>
          <a:lstStyle/>
          <a:p>
            <a:r>
              <a:rPr lang="ja-JP" altLang="en-US" dirty="0" smtClean="0"/>
              <a:t>主にノード間でのデータ転送の信頼性を確保するための規定で、</a:t>
            </a:r>
            <a:r>
              <a:rPr lang="en-US" altLang="ja-JP" dirty="0" smtClean="0"/>
              <a:t>TCP</a:t>
            </a:r>
            <a:r>
              <a:rPr lang="ja-JP" altLang="en-US" dirty="0" smtClean="0"/>
              <a:t>または</a:t>
            </a:r>
            <a:r>
              <a:rPr lang="en-US" altLang="ja-JP" dirty="0" smtClean="0"/>
              <a:t>UDP</a:t>
            </a:r>
            <a:r>
              <a:rPr lang="ja-JP" altLang="en-US" dirty="0" smtClean="0"/>
              <a:t>のプロトコルを使用。</a:t>
            </a:r>
            <a:r>
              <a:rPr lang="en-US" altLang="ja-JP" dirty="0" smtClean="0"/>
              <a:t>TCP</a:t>
            </a:r>
            <a:r>
              <a:rPr lang="ja-JP" altLang="en-US" dirty="0" smtClean="0"/>
              <a:t>は</a:t>
            </a:r>
            <a:r>
              <a:rPr kumimoji="1" lang="ja-JP" altLang="en-US" dirty="0" smtClean="0"/>
              <a:t>コネクションのオープン</a:t>
            </a:r>
            <a:r>
              <a:rPr kumimoji="1" lang="en-US" altLang="ja-JP" dirty="0" smtClean="0"/>
              <a:t>/</a:t>
            </a:r>
            <a:r>
              <a:rPr kumimoji="1" lang="ja-JP" altLang="en-US" dirty="0" smtClean="0"/>
              <a:t>クローズ、誤り制御、フロー制御などを備えたコネクション型の高信頼の双方</a:t>
            </a:r>
            <a:r>
              <a:rPr lang="ja-JP" altLang="en-US" dirty="0" smtClean="0"/>
              <a:t>向性のプロトコル。一方</a:t>
            </a:r>
            <a:r>
              <a:rPr lang="en-US" altLang="ja-JP" dirty="0" smtClean="0"/>
              <a:t>UDP</a:t>
            </a:r>
            <a:r>
              <a:rPr lang="ja-JP" altLang="en-US" dirty="0" smtClean="0"/>
              <a:t>は、 信頼性ではなく伝送効率を重視。この層で扱う</a:t>
            </a:r>
            <a:r>
              <a:rPr kumimoji="1" lang="ja-JP" altLang="en-US" dirty="0" smtClean="0"/>
              <a:t>パケットは</a:t>
            </a:r>
            <a:r>
              <a:rPr kumimoji="1" lang="en-US" altLang="ja-JP" dirty="0" smtClean="0"/>
              <a:t>”segment”</a:t>
            </a:r>
            <a:r>
              <a:rPr kumimoji="1" lang="ja-JP" altLang="en-US" dirty="0" smtClean="0"/>
              <a:t>とも呼ばれる。</a:t>
            </a:r>
          </a:p>
        </p:txBody>
      </p:sp>
      <p:sp>
        <p:nvSpPr>
          <p:cNvPr id="9" name="テキスト ボックス 8"/>
          <p:cNvSpPr txBox="1"/>
          <p:nvPr/>
        </p:nvSpPr>
        <p:spPr>
          <a:xfrm>
            <a:off x="683568" y="1916832"/>
            <a:ext cx="1747594" cy="369332"/>
          </a:xfrm>
          <a:prstGeom prst="rect">
            <a:avLst/>
          </a:prstGeom>
          <a:noFill/>
        </p:spPr>
        <p:txBody>
          <a:bodyPr wrap="none" rtlCol="0">
            <a:spAutoFit/>
          </a:bodyPr>
          <a:lstStyle/>
          <a:p>
            <a:r>
              <a:rPr lang="ja-JP" altLang="en-US" dirty="0" smtClean="0"/>
              <a:t>トランスポート層</a:t>
            </a:r>
            <a:endParaRPr kumimoji="1" lang="ja-JP" altLang="en-US" dirty="0" smtClean="0"/>
          </a:p>
        </p:txBody>
      </p:sp>
      <p:sp>
        <p:nvSpPr>
          <p:cNvPr id="10" name="テキスト ボックス 9"/>
          <p:cNvSpPr txBox="1"/>
          <p:nvPr/>
        </p:nvSpPr>
        <p:spPr>
          <a:xfrm>
            <a:off x="719572" y="3465004"/>
            <a:ext cx="1736373" cy="369332"/>
          </a:xfrm>
          <a:prstGeom prst="rect">
            <a:avLst/>
          </a:prstGeom>
          <a:noFill/>
        </p:spPr>
        <p:txBody>
          <a:bodyPr wrap="none" rtlCol="0">
            <a:spAutoFit/>
          </a:bodyPr>
          <a:lstStyle/>
          <a:p>
            <a:r>
              <a:rPr lang="ja-JP" altLang="en-US" dirty="0" smtClean="0"/>
              <a:t>インターネット層</a:t>
            </a:r>
            <a:endParaRPr kumimoji="1" lang="ja-JP" altLang="en-US" dirty="0" smtClean="0"/>
          </a:p>
        </p:txBody>
      </p:sp>
      <p:sp>
        <p:nvSpPr>
          <p:cNvPr id="11" name="テキスト ボックス 10"/>
          <p:cNvSpPr txBox="1"/>
          <p:nvPr/>
        </p:nvSpPr>
        <p:spPr>
          <a:xfrm>
            <a:off x="683568" y="5301208"/>
            <a:ext cx="3201517" cy="369332"/>
          </a:xfrm>
          <a:prstGeom prst="rect">
            <a:avLst/>
          </a:prstGeom>
          <a:noFill/>
        </p:spPr>
        <p:txBody>
          <a:bodyPr wrap="none" rtlCol="0">
            <a:spAutoFit/>
          </a:bodyPr>
          <a:lstStyle/>
          <a:p>
            <a:r>
              <a:rPr lang="ja-JP" altLang="en-US" dirty="0" smtClean="0"/>
              <a:t>ネットワーク インターフェース層</a:t>
            </a:r>
            <a:endParaRPr kumimoji="1" lang="ja-JP" altLang="en-US" dirty="0" smtClean="0"/>
          </a:p>
        </p:txBody>
      </p:sp>
      <p:sp>
        <p:nvSpPr>
          <p:cNvPr id="12" name="テキスト ボックス 11"/>
          <p:cNvSpPr txBox="1"/>
          <p:nvPr/>
        </p:nvSpPr>
        <p:spPr>
          <a:xfrm>
            <a:off x="773578" y="1196752"/>
            <a:ext cx="7866874" cy="646331"/>
          </a:xfrm>
          <a:prstGeom prst="rect">
            <a:avLst/>
          </a:prstGeom>
          <a:noFill/>
        </p:spPr>
        <p:txBody>
          <a:bodyPr wrap="square" rtlCol="0">
            <a:spAutoFit/>
          </a:bodyPr>
          <a:lstStyle/>
          <a:p>
            <a:r>
              <a:rPr lang="en-US" altLang="ja-JP" dirty="0" smtClean="0"/>
              <a:t>HTTP, FTP, SMTP, SSH</a:t>
            </a:r>
            <a:r>
              <a:rPr lang="ja-JP" altLang="en-US" dirty="0" smtClean="0"/>
              <a:t>などのアプリケーションごとの固有の規定により、通信アプリの機能を実現</a:t>
            </a:r>
            <a:endParaRPr kumimoji="1" lang="ja-JP" altLang="en-US" dirty="0" smtClean="0"/>
          </a:p>
        </p:txBody>
      </p:sp>
      <p:sp>
        <p:nvSpPr>
          <p:cNvPr id="13" name="テキスト ボックス 12"/>
          <p:cNvSpPr txBox="1"/>
          <p:nvPr/>
        </p:nvSpPr>
        <p:spPr>
          <a:xfrm>
            <a:off x="683568" y="908720"/>
            <a:ext cx="1984839" cy="369332"/>
          </a:xfrm>
          <a:prstGeom prst="rect">
            <a:avLst/>
          </a:prstGeom>
          <a:noFill/>
        </p:spPr>
        <p:txBody>
          <a:bodyPr wrap="none" rtlCol="0">
            <a:spAutoFit/>
          </a:bodyPr>
          <a:lstStyle/>
          <a:p>
            <a:r>
              <a:rPr lang="ja-JP" altLang="en-US" dirty="0" smtClean="0"/>
              <a:t>アプリケーション層</a:t>
            </a:r>
            <a:endParaRPr kumimoji="1" lang="ja-JP" alt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78155" y="272262"/>
            <a:ext cx="1787670" cy="523220"/>
          </a:xfrm>
        </p:spPr>
        <p:txBody>
          <a:bodyPr wrap="none">
            <a:spAutoFit/>
          </a:bodyPr>
          <a:lstStyle/>
          <a:p>
            <a:r>
              <a:rPr lang="ja-JP" altLang="en-US" sz="2800" dirty="0" smtClean="0"/>
              <a:t>文字コード</a:t>
            </a:r>
            <a:endParaRPr kumimoji="1" lang="ja-JP" altLang="en-US" sz="2800" dirty="0"/>
          </a:p>
        </p:txBody>
      </p:sp>
      <p:pic>
        <p:nvPicPr>
          <p:cNvPr id="98306" name="Picture 2"/>
          <p:cNvPicPr>
            <a:picLocks noChangeAspect="1" noChangeArrowheads="1"/>
          </p:cNvPicPr>
          <p:nvPr/>
        </p:nvPicPr>
        <p:blipFill>
          <a:blip r:embed="rId2" cstate="print"/>
          <a:srcRect/>
          <a:stretch>
            <a:fillRect/>
          </a:stretch>
        </p:blipFill>
        <p:spPr bwMode="auto">
          <a:xfrm>
            <a:off x="504066" y="4329100"/>
            <a:ext cx="3851910" cy="2114550"/>
          </a:xfrm>
          <a:prstGeom prst="rect">
            <a:avLst/>
          </a:prstGeom>
          <a:noFill/>
          <a:ln w="9525">
            <a:noFill/>
            <a:miter lim="800000"/>
            <a:headEnd/>
            <a:tailEnd/>
          </a:ln>
        </p:spPr>
      </p:pic>
      <p:pic>
        <p:nvPicPr>
          <p:cNvPr id="98307" name="Picture 3"/>
          <p:cNvPicPr>
            <a:picLocks noChangeAspect="1" noChangeArrowheads="1"/>
          </p:cNvPicPr>
          <p:nvPr/>
        </p:nvPicPr>
        <p:blipFill>
          <a:blip r:embed="rId3" cstate="print"/>
          <a:srcRect/>
          <a:stretch>
            <a:fillRect/>
          </a:stretch>
        </p:blipFill>
        <p:spPr bwMode="auto">
          <a:xfrm>
            <a:off x="4813116" y="2600908"/>
            <a:ext cx="3863340" cy="3857625"/>
          </a:xfrm>
          <a:prstGeom prst="rect">
            <a:avLst/>
          </a:prstGeom>
          <a:noFill/>
          <a:ln w="9525">
            <a:noFill/>
            <a:miter lim="800000"/>
            <a:headEnd/>
            <a:tailEnd/>
          </a:ln>
        </p:spPr>
      </p:pic>
      <p:sp>
        <p:nvSpPr>
          <p:cNvPr id="10" name="テキスト ボックス 9"/>
          <p:cNvSpPr txBox="1"/>
          <p:nvPr/>
        </p:nvSpPr>
        <p:spPr>
          <a:xfrm>
            <a:off x="575556" y="6438818"/>
            <a:ext cx="3655168" cy="338554"/>
          </a:xfrm>
          <a:prstGeom prst="rect">
            <a:avLst/>
          </a:prstGeom>
          <a:noFill/>
        </p:spPr>
        <p:txBody>
          <a:bodyPr wrap="none" rtlCol="0">
            <a:spAutoFit/>
          </a:bodyPr>
          <a:lstStyle/>
          <a:p>
            <a:r>
              <a:rPr lang="en-US" altLang="ja-JP" sz="1600" dirty="0" smtClean="0"/>
              <a:t>JIS 1</a:t>
            </a:r>
            <a:r>
              <a:rPr lang="ja-JP" altLang="en-US" sz="1600" dirty="0" smtClean="0"/>
              <a:t>バイトコード（制御コード、</a:t>
            </a:r>
            <a:r>
              <a:rPr lang="en-US" altLang="ja-JP" sz="1600" dirty="0" smtClean="0"/>
              <a:t>ASCII</a:t>
            </a:r>
            <a:r>
              <a:rPr lang="ja-JP" altLang="en-US" sz="1600" dirty="0" smtClean="0"/>
              <a:t>文字）</a:t>
            </a:r>
            <a:endParaRPr kumimoji="1" lang="ja-JP" altLang="en-US" dirty="0" smtClean="0"/>
          </a:p>
        </p:txBody>
      </p:sp>
      <p:sp>
        <p:nvSpPr>
          <p:cNvPr id="11" name="テキスト ボックス 10"/>
          <p:cNvSpPr txBox="1"/>
          <p:nvPr/>
        </p:nvSpPr>
        <p:spPr>
          <a:xfrm>
            <a:off x="5400092" y="6438818"/>
            <a:ext cx="2868093" cy="338554"/>
          </a:xfrm>
          <a:prstGeom prst="rect">
            <a:avLst/>
          </a:prstGeom>
          <a:noFill/>
        </p:spPr>
        <p:txBody>
          <a:bodyPr wrap="none" rtlCol="0">
            <a:spAutoFit/>
          </a:bodyPr>
          <a:lstStyle/>
          <a:p>
            <a:r>
              <a:rPr lang="en-US" altLang="ja-JP" sz="1600" dirty="0" smtClean="0"/>
              <a:t>JIS 1</a:t>
            </a:r>
            <a:r>
              <a:rPr lang="ja-JP" altLang="en-US" sz="1600" dirty="0" smtClean="0"/>
              <a:t>バイトコード（半角カタカナ）</a:t>
            </a:r>
            <a:endParaRPr kumimoji="1" lang="ja-JP" altLang="en-US" sz="1600" dirty="0" smtClean="0"/>
          </a:p>
        </p:txBody>
      </p:sp>
      <p:sp>
        <p:nvSpPr>
          <p:cNvPr id="14" name="テキスト ボックス 13"/>
          <p:cNvSpPr txBox="1"/>
          <p:nvPr/>
        </p:nvSpPr>
        <p:spPr>
          <a:xfrm>
            <a:off x="4175956" y="1772816"/>
            <a:ext cx="3096343" cy="584775"/>
          </a:xfrm>
          <a:prstGeom prst="rect">
            <a:avLst/>
          </a:prstGeom>
          <a:noFill/>
        </p:spPr>
        <p:txBody>
          <a:bodyPr wrap="square" rtlCol="0">
            <a:spAutoFit/>
          </a:bodyPr>
          <a:lstStyle/>
          <a:p>
            <a:r>
              <a:rPr kumimoji="1" lang="en-US" altLang="ja-JP" sz="1600" dirty="0" smtClean="0"/>
              <a:t>ASCII(American Standard Code for Information Interchange)</a:t>
            </a:r>
            <a:r>
              <a:rPr kumimoji="1" lang="ja-JP" altLang="en-US" sz="1600" dirty="0" smtClean="0"/>
              <a:t>コード</a:t>
            </a:r>
          </a:p>
        </p:txBody>
      </p:sp>
      <p:sp>
        <p:nvSpPr>
          <p:cNvPr id="15" name="テキスト ボックス 14"/>
          <p:cNvSpPr txBox="1"/>
          <p:nvPr/>
        </p:nvSpPr>
        <p:spPr>
          <a:xfrm>
            <a:off x="647564" y="741474"/>
            <a:ext cx="7848872" cy="923330"/>
          </a:xfrm>
          <a:prstGeom prst="rect">
            <a:avLst/>
          </a:prstGeom>
          <a:noFill/>
        </p:spPr>
        <p:txBody>
          <a:bodyPr wrap="square" rtlCol="0">
            <a:spAutoFit/>
          </a:bodyPr>
          <a:lstStyle/>
          <a:p>
            <a:r>
              <a:rPr kumimoji="1" lang="ja-JP" altLang="en-US" dirty="0" smtClean="0"/>
              <a:t>文字データは、</a:t>
            </a:r>
            <a:r>
              <a:rPr kumimoji="1" lang="en-US" altLang="ja-JP" dirty="0" smtClean="0"/>
              <a:t>8</a:t>
            </a:r>
            <a:r>
              <a:rPr kumimoji="1" lang="ja-JP" altLang="en-US" dirty="0" smtClean="0"/>
              <a:t>ビットや</a:t>
            </a:r>
            <a:r>
              <a:rPr kumimoji="1" lang="en-US" altLang="ja-JP" dirty="0" smtClean="0"/>
              <a:t>16</a:t>
            </a:r>
            <a:r>
              <a:rPr kumimoji="1" lang="ja-JP" altLang="en-US" dirty="0" smtClean="0"/>
              <a:t>ビットなどのバイナリ</a:t>
            </a:r>
            <a:r>
              <a:rPr lang="ja-JP" altLang="en-US" dirty="0" smtClean="0"/>
              <a:t>コード</a:t>
            </a:r>
            <a:r>
              <a:rPr kumimoji="1" lang="ja-JP" altLang="en-US" dirty="0" smtClean="0"/>
              <a:t>に置き換えられてデジタル信号伝送される</a:t>
            </a:r>
            <a:r>
              <a:rPr lang="ja-JP" altLang="en-US" dirty="0" smtClean="0"/>
              <a:t>。カタカナや漢字などを含む日本独自の</a:t>
            </a:r>
            <a:r>
              <a:rPr lang="en-US" altLang="ja-JP" dirty="0" smtClean="0"/>
              <a:t>JIS</a:t>
            </a:r>
            <a:r>
              <a:rPr lang="ja-JP" altLang="en-US" dirty="0" smtClean="0"/>
              <a:t>コードもあり、英数字、カタカナは</a:t>
            </a:r>
            <a:r>
              <a:rPr lang="en-US" altLang="ja-JP" dirty="0" smtClean="0"/>
              <a:t>1</a:t>
            </a:r>
            <a:r>
              <a:rPr lang="ja-JP" altLang="en-US" dirty="0" smtClean="0"/>
              <a:t>バイト</a:t>
            </a:r>
            <a:r>
              <a:rPr lang="en-US" altLang="ja-JP" dirty="0" smtClean="0"/>
              <a:t>(8</a:t>
            </a:r>
            <a:r>
              <a:rPr lang="ja-JP" altLang="en-US" dirty="0" smtClean="0"/>
              <a:t>ビット</a:t>
            </a:r>
            <a:r>
              <a:rPr lang="en-US" altLang="ja-JP" dirty="0" smtClean="0"/>
              <a:t>)</a:t>
            </a:r>
            <a:r>
              <a:rPr lang="ja-JP" altLang="en-US" dirty="0" err="1" smtClean="0"/>
              <a:t>、</a:t>
            </a:r>
            <a:r>
              <a:rPr lang="ja-JP" altLang="en-US" dirty="0" smtClean="0"/>
              <a:t>漢字は</a:t>
            </a:r>
            <a:r>
              <a:rPr lang="en-US" altLang="ja-JP" dirty="0" smtClean="0"/>
              <a:t>2</a:t>
            </a:r>
            <a:r>
              <a:rPr lang="ja-JP" altLang="en-US" dirty="0" smtClean="0"/>
              <a:t>バイト</a:t>
            </a:r>
            <a:r>
              <a:rPr lang="en-US" altLang="ja-JP" dirty="0" smtClean="0"/>
              <a:t>(16</a:t>
            </a:r>
            <a:r>
              <a:rPr lang="ja-JP" altLang="en-US" dirty="0" smtClean="0"/>
              <a:t>ビット</a:t>
            </a:r>
            <a:r>
              <a:rPr lang="en-US" altLang="ja-JP" dirty="0" smtClean="0"/>
              <a:t>)</a:t>
            </a:r>
            <a:r>
              <a:rPr lang="ja-JP" altLang="en-US" dirty="0" smtClean="0"/>
              <a:t>コードとして制定されている。</a:t>
            </a:r>
            <a:endParaRPr kumimoji="1" lang="ja-JP" altLang="en-US" dirty="0" smtClean="0"/>
          </a:p>
        </p:txBody>
      </p:sp>
      <p:cxnSp>
        <p:nvCxnSpPr>
          <p:cNvPr id="17" name="直線矢印コネクタ 16"/>
          <p:cNvCxnSpPr/>
          <p:nvPr/>
        </p:nvCxnSpPr>
        <p:spPr>
          <a:xfrm flipH="1">
            <a:off x="3923928" y="2060848"/>
            <a:ext cx="21602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7763" name="Picture 3"/>
          <p:cNvPicPr>
            <a:picLocks noChangeAspect="1" noChangeArrowheads="1"/>
          </p:cNvPicPr>
          <p:nvPr/>
        </p:nvPicPr>
        <p:blipFill>
          <a:blip r:embed="rId4" cstate="print"/>
          <a:srcRect/>
          <a:stretch>
            <a:fillRect/>
          </a:stretch>
        </p:blipFill>
        <p:spPr bwMode="auto">
          <a:xfrm>
            <a:off x="503548" y="1736812"/>
            <a:ext cx="337185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7303" y="272262"/>
            <a:ext cx="4749378" cy="523220"/>
          </a:xfrm>
        </p:spPr>
        <p:txBody>
          <a:bodyPr wrap="none">
            <a:spAutoFit/>
          </a:bodyPr>
          <a:lstStyle/>
          <a:p>
            <a:r>
              <a:rPr lang="en-US" altLang="ja-JP" sz="2800" dirty="0" smtClean="0"/>
              <a:t>TCP/IP</a:t>
            </a:r>
            <a:r>
              <a:rPr lang="ja-JP" altLang="en-US" sz="2800" dirty="0" smtClean="0"/>
              <a:t>プロトコル各層での処理</a:t>
            </a:r>
            <a:endParaRPr kumimoji="1" lang="ja-JP" altLang="en-US" sz="2800" dirty="0"/>
          </a:p>
        </p:txBody>
      </p:sp>
      <p:pic>
        <p:nvPicPr>
          <p:cNvPr id="195586" name="Picture 2" descr="「tcp/ipプロトコル」の画像検索結果"/>
          <p:cNvPicPr>
            <a:picLocks noChangeAspect="1" noChangeArrowheads="1"/>
          </p:cNvPicPr>
          <p:nvPr/>
        </p:nvPicPr>
        <p:blipFill>
          <a:blip r:embed="rId2" cstate="print"/>
          <a:srcRect/>
          <a:stretch>
            <a:fillRect/>
          </a:stretch>
        </p:blipFill>
        <p:spPr bwMode="auto">
          <a:xfrm>
            <a:off x="1143000" y="1447192"/>
            <a:ext cx="6858000" cy="4610100"/>
          </a:xfrm>
          <a:prstGeom prst="rect">
            <a:avLst/>
          </a:prstGeom>
          <a:noFill/>
        </p:spPr>
      </p:pic>
      <p:sp>
        <p:nvSpPr>
          <p:cNvPr id="6" name="テキスト ボックス 5"/>
          <p:cNvSpPr txBox="1"/>
          <p:nvPr/>
        </p:nvSpPr>
        <p:spPr>
          <a:xfrm>
            <a:off x="3023828" y="6176337"/>
            <a:ext cx="3055003" cy="276999"/>
          </a:xfrm>
          <a:prstGeom prst="rect">
            <a:avLst/>
          </a:prstGeom>
          <a:noFill/>
        </p:spPr>
        <p:txBody>
          <a:bodyPr wrap="none" rtlCol="0">
            <a:spAutoFit/>
          </a:bodyPr>
          <a:lstStyle/>
          <a:p>
            <a:r>
              <a:rPr lang="en-US" altLang="ja-JP" sz="1200" dirty="0" smtClean="0"/>
              <a:t>http://www.infraexpert.com/study/tcpip.html</a:t>
            </a:r>
            <a:endParaRPr kumimoji="1" lang="ja-JP" altLang="en-US" sz="12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37815" y="272262"/>
            <a:ext cx="4068358" cy="523220"/>
          </a:xfrm>
        </p:spPr>
        <p:txBody>
          <a:bodyPr wrap="none">
            <a:spAutoFit/>
          </a:bodyPr>
          <a:lstStyle/>
          <a:p>
            <a:r>
              <a:rPr lang="en-US" altLang="ja-JP" sz="2800" dirty="0" smtClean="0"/>
              <a:t>Ethernet</a:t>
            </a:r>
            <a:r>
              <a:rPr lang="ja-JP" altLang="en-US" sz="2800" dirty="0" smtClean="0"/>
              <a:t>による</a:t>
            </a:r>
            <a:r>
              <a:rPr lang="en-US" altLang="ja-JP" sz="2800" dirty="0" smtClean="0"/>
              <a:t>TCP/IP</a:t>
            </a:r>
            <a:r>
              <a:rPr lang="ja-JP" altLang="en-US" sz="2800" dirty="0" smtClean="0"/>
              <a:t>伝送</a:t>
            </a:r>
            <a:endParaRPr kumimoji="1" lang="ja-JP" altLang="en-US" sz="2800" dirty="0"/>
          </a:p>
        </p:txBody>
      </p:sp>
      <p:sp>
        <p:nvSpPr>
          <p:cNvPr id="3" name="テキスト ボックス 2"/>
          <p:cNvSpPr txBox="1"/>
          <p:nvPr/>
        </p:nvSpPr>
        <p:spPr>
          <a:xfrm>
            <a:off x="2303748" y="1088740"/>
            <a:ext cx="4507965" cy="369332"/>
          </a:xfrm>
          <a:prstGeom prst="rect">
            <a:avLst/>
          </a:prstGeom>
          <a:noFill/>
        </p:spPr>
        <p:txBody>
          <a:bodyPr wrap="none" rtlCol="0">
            <a:spAutoFit/>
          </a:bodyPr>
          <a:lstStyle/>
          <a:p>
            <a:r>
              <a:rPr kumimoji="1" lang="ja-JP" altLang="en-US" dirty="0" smtClean="0"/>
              <a:t>上位層のデータを階層でカプセル化して伝送</a:t>
            </a:r>
          </a:p>
        </p:txBody>
      </p:sp>
      <p:sp>
        <p:nvSpPr>
          <p:cNvPr id="4" name="テキスト ボックス 3"/>
          <p:cNvSpPr txBox="1"/>
          <p:nvPr/>
        </p:nvSpPr>
        <p:spPr>
          <a:xfrm>
            <a:off x="2110407" y="2175828"/>
            <a:ext cx="699807" cy="338554"/>
          </a:xfrm>
          <a:prstGeom prst="rect">
            <a:avLst/>
          </a:prstGeom>
          <a:noFill/>
        </p:spPr>
        <p:txBody>
          <a:bodyPr wrap="none" rtlCol="0">
            <a:spAutoFit/>
          </a:bodyPr>
          <a:lstStyle/>
          <a:p>
            <a:r>
              <a:rPr kumimoji="1" lang="en-US" altLang="ja-JP" sz="1600" dirty="0" smtClean="0"/>
              <a:t>TCP</a:t>
            </a:r>
            <a:r>
              <a:rPr kumimoji="1" lang="ja-JP" altLang="en-US" sz="1600" dirty="0" smtClean="0"/>
              <a:t>層</a:t>
            </a:r>
          </a:p>
        </p:txBody>
      </p:sp>
      <p:sp>
        <p:nvSpPr>
          <p:cNvPr id="5" name="正方形/長方形 4"/>
          <p:cNvSpPr/>
          <p:nvPr/>
        </p:nvSpPr>
        <p:spPr>
          <a:xfrm>
            <a:off x="4990727" y="2118338"/>
            <a:ext cx="2880320"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テキスト ボックス 5"/>
          <p:cNvSpPr txBox="1"/>
          <p:nvPr/>
        </p:nvSpPr>
        <p:spPr>
          <a:xfrm>
            <a:off x="5525362" y="2175828"/>
            <a:ext cx="1661609" cy="338554"/>
          </a:xfrm>
          <a:prstGeom prst="rect">
            <a:avLst/>
          </a:prstGeom>
          <a:noFill/>
        </p:spPr>
        <p:txBody>
          <a:bodyPr wrap="none" rtlCol="0">
            <a:spAutoFit/>
          </a:bodyPr>
          <a:lstStyle/>
          <a:p>
            <a:r>
              <a:rPr kumimoji="1" lang="en-US" altLang="ja-JP" sz="1600" dirty="0" smtClean="0"/>
              <a:t>TCP</a:t>
            </a:r>
            <a:r>
              <a:rPr kumimoji="1" lang="ja-JP" altLang="en-US" sz="1600" dirty="0" smtClean="0"/>
              <a:t>層のデータ部</a:t>
            </a:r>
          </a:p>
        </p:txBody>
      </p:sp>
      <p:sp>
        <p:nvSpPr>
          <p:cNvPr id="7" name="正方形/長方形 6"/>
          <p:cNvSpPr/>
          <p:nvPr/>
        </p:nvSpPr>
        <p:spPr>
          <a:xfrm>
            <a:off x="3658579" y="2118338"/>
            <a:ext cx="1332148"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テキスト ボックス 7"/>
          <p:cNvSpPr txBox="1"/>
          <p:nvPr/>
        </p:nvSpPr>
        <p:spPr>
          <a:xfrm>
            <a:off x="3631959" y="2175828"/>
            <a:ext cx="1430776" cy="338554"/>
          </a:xfrm>
          <a:prstGeom prst="rect">
            <a:avLst/>
          </a:prstGeom>
          <a:noFill/>
        </p:spPr>
        <p:txBody>
          <a:bodyPr wrap="none" rtlCol="0">
            <a:spAutoFit/>
          </a:bodyPr>
          <a:lstStyle/>
          <a:p>
            <a:r>
              <a:rPr kumimoji="1" lang="en-US" altLang="ja-JP" sz="1600" dirty="0" smtClean="0"/>
              <a:t>TCP</a:t>
            </a:r>
            <a:r>
              <a:rPr kumimoji="1" lang="ja-JP" altLang="en-US" sz="1600" dirty="0" smtClean="0"/>
              <a:t>ヘッダー部</a:t>
            </a:r>
          </a:p>
        </p:txBody>
      </p:sp>
      <p:sp>
        <p:nvSpPr>
          <p:cNvPr id="9" name="正方形/長方形 8"/>
          <p:cNvSpPr/>
          <p:nvPr/>
        </p:nvSpPr>
        <p:spPr>
          <a:xfrm>
            <a:off x="4270647" y="2946430"/>
            <a:ext cx="3600400"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テキスト ボックス 9"/>
          <p:cNvSpPr txBox="1"/>
          <p:nvPr/>
        </p:nvSpPr>
        <p:spPr>
          <a:xfrm>
            <a:off x="5458779" y="3003920"/>
            <a:ext cx="1508746" cy="338554"/>
          </a:xfrm>
          <a:prstGeom prst="rect">
            <a:avLst/>
          </a:prstGeom>
          <a:noFill/>
        </p:spPr>
        <p:txBody>
          <a:bodyPr wrap="none" rtlCol="0">
            <a:spAutoFit/>
          </a:bodyPr>
          <a:lstStyle/>
          <a:p>
            <a:r>
              <a:rPr kumimoji="1" lang="en-US" altLang="ja-JP" sz="1600" dirty="0" smtClean="0"/>
              <a:t>IP</a:t>
            </a:r>
            <a:r>
              <a:rPr kumimoji="1" lang="ja-JP" altLang="en-US" sz="1600" dirty="0" smtClean="0"/>
              <a:t>層のデータ部</a:t>
            </a:r>
          </a:p>
        </p:txBody>
      </p:sp>
      <p:sp>
        <p:nvSpPr>
          <p:cNvPr id="11" name="正方形/長方形 10"/>
          <p:cNvSpPr/>
          <p:nvPr/>
        </p:nvSpPr>
        <p:spPr>
          <a:xfrm>
            <a:off x="3059831" y="2946430"/>
            <a:ext cx="1210815" cy="4320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p:cNvSpPr txBox="1"/>
          <p:nvPr/>
        </p:nvSpPr>
        <p:spPr>
          <a:xfrm>
            <a:off x="3042058" y="3003920"/>
            <a:ext cx="1277914" cy="338554"/>
          </a:xfrm>
          <a:prstGeom prst="rect">
            <a:avLst/>
          </a:prstGeom>
          <a:noFill/>
        </p:spPr>
        <p:txBody>
          <a:bodyPr wrap="none" rtlCol="0">
            <a:spAutoFit/>
          </a:bodyPr>
          <a:lstStyle/>
          <a:p>
            <a:r>
              <a:rPr kumimoji="1" lang="en-US" altLang="ja-JP" sz="1600" dirty="0" smtClean="0"/>
              <a:t>IP</a:t>
            </a:r>
            <a:r>
              <a:rPr kumimoji="1" lang="ja-JP" altLang="en-US" sz="1600" dirty="0" smtClean="0"/>
              <a:t>ヘッダー部</a:t>
            </a:r>
          </a:p>
        </p:txBody>
      </p:sp>
      <p:cxnSp>
        <p:nvCxnSpPr>
          <p:cNvPr id="14" name="直線コネクタ 13"/>
          <p:cNvCxnSpPr/>
          <p:nvPr/>
        </p:nvCxnSpPr>
        <p:spPr>
          <a:xfrm>
            <a:off x="3658579" y="2550386"/>
            <a:ext cx="612068" cy="3960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871047" y="2550386"/>
            <a:ext cx="0" cy="39604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右中かっこ 17"/>
          <p:cNvSpPr/>
          <p:nvPr/>
        </p:nvSpPr>
        <p:spPr>
          <a:xfrm rot="16200000">
            <a:off x="6340877" y="552165"/>
            <a:ext cx="180020" cy="2880320"/>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9" name="テキスト ボックス 18"/>
          <p:cNvSpPr txBox="1"/>
          <p:nvPr/>
        </p:nvSpPr>
        <p:spPr>
          <a:xfrm>
            <a:off x="7943055" y="2982434"/>
            <a:ext cx="1021433" cy="338554"/>
          </a:xfrm>
          <a:prstGeom prst="rect">
            <a:avLst/>
          </a:prstGeom>
          <a:noFill/>
        </p:spPr>
        <p:txBody>
          <a:bodyPr wrap="none" rtlCol="0">
            <a:spAutoFit/>
          </a:bodyPr>
          <a:lstStyle/>
          <a:p>
            <a:r>
              <a:rPr kumimoji="1" lang="en-US" altLang="ja-JP" sz="1600" dirty="0" smtClean="0"/>
              <a:t>IP</a:t>
            </a:r>
            <a:r>
              <a:rPr kumimoji="1" lang="ja-JP" altLang="en-US" sz="1600" dirty="0" smtClean="0"/>
              <a:t>パケット</a:t>
            </a:r>
          </a:p>
        </p:txBody>
      </p:sp>
      <p:sp>
        <p:nvSpPr>
          <p:cNvPr id="20" name="テキスト ボックス 19"/>
          <p:cNvSpPr txBox="1"/>
          <p:nvPr/>
        </p:nvSpPr>
        <p:spPr>
          <a:xfrm>
            <a:off x="2110407" y="3003920"/>
            <a:ext cx="546945" cy="338554"/>
          </a:xfrm>
          <a:prstGeom prst="rect">
            <a:avLst/>
          </a:prstGeom>
          <a:noFill/>
        </p:spPr>
        <p:txBody>
          <a:bodyPr wrap="none" rtlCol="0">
            <a:spAutoFit/>
          </a:bodyPr>
          <a:lstStyle/>
          <a:p>
            <a:r>
              <a:rPr lang="en-US" altLang="ja-JP" sz="1600" dirty="0" smtClean="0"/>
              <a:t>I</a:t>
            </a:r>
            <a:r>
              <a:rPr kumimoji="1" lang="en-US" altLang="ja-JP" sz="1600" dirty="0" smtClean="0"/>
              <a:t>P</a:t>
            </a:r>
            <a:r>
              <a:rPr kumimoji="1" lang="ja-JP" altLang="en-US" sz="1600" dirty="0" smtClean="0"/>
              <a:t>層</a:t>
            </a:r>
          </a:p>
        </p:txBody>
      </p:sp>
      <p:sp>
        <p:nvSpPr>
          <p:cNvPr id="21" name="正方形/長方形 20"/>
          <p:cNvSpPr/>
          <p:nvPr/>
        </p:nvSpPr>
        <p:spPr>
          <a:xfrm>
            <a:off x="4270647" y="3846530"/>
            <a:ext cx="3600400" cy="57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テキスト ボックス 21"/>
          <p:cNvSpPr txBox="1"/>
          <p:nvPr/>
        </p:nvSpPr>
        <p:spPr>
          <a:xfrm>
            <a:off x="5458779" y="3848271"/>
            <a:ext cx="1279517" cy="584775"/>
          </a:xfrm>
          <a:prstGeom prst="rect">
            <a:avLst/>
          </a:prstGeom>
          <a:noFill/>
        </p:spPr>
        <p:txBody>
          <a:bodyPr wrap="none" rtlCol="0">
            <a:spAutoFit/>
          </a:bodyPr>
          <a:lstStyle/>
          <a:p>
            <a:r>
              <a:rPr lang="ja-JP" altLang="en-US" sz="1600" dirty="0" smtClean="0"/>
              <a:t>伝送</a:t>
            </a:r>
            <a:r>
              <a:rPr kumimoji="1" lang="ja-JP" altLang="en-US" sz="1600" dirty="0" smtClean="0"/>
              <a:t>データ</a:t>
            </a:r>
          </a:p>
          <a:p>
            <a:r>
              <a:rPr lang="en-US" altLang="ja-JP" sz="1600" dirty="0" smtClean="0"/>
              <a:t>46</a:t>
            </a:r>
            <a:r>
              <a:rPr lang="ja-JP" altLang="en-US" sz="1600" dirty="0" smtClean="0"/>
              <a:t>～</a:t>
            </a:r>
            <a:r>
              <a:rPr lang="en-US" altLang="ja-JP" sz="1600" dirty="0" smtClean="0"/>
              <a:t>1500oct</a:t>
            </a:r>
            <a:endParaRPr kumimoji="1" lang="ja-JP" altLang="en-US" sz="1600" dirty="0" smtClean="0"/>
          </a:p>
        </p:txBody>
      </p:sp>
      <p:sp>
        <p:nvSpPr>
          <p:cNvPr id="23" name="正方形/長方形 22"/>
          <p:cNvSpPr/>
          <p:nvPr/>
        </p:nvSpPr>
        <p:spPr>
          <a:xfrm>
            <a:off x="3586571" y="3846530"/>
            <a:ext cx="684076"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p:cNvSpPr txBox="1"/>
          <p:nvPr/>
        </p:nvSpPr>
        <p:spPr>
          <a:xfrm>
            <a:off x="3586571" y="3846530"/>
            <a:ext cx="692818" cy="584775"/>
          </a:xfrm>
          <a:prstGeom prst="rect">
            <a:avLst/>
          </a:prstGeom>
          <a:noFill/>
        </p:spPr>
        <p:txBody>
          <a:bodyPr wrap="none" rtlCol="0">
            <a:spAutoFit/>
          </a:bodyPr>
          <a:lstStyle/>
          <a:p>
            <a:r>
              <a:rPr kumimoji="1" lang="ja-JP" altLang="en-US" sz="1600" dirty="0" smtClean="0"/>
              <a:t>タイプ</a:t>
            </a:r>
          </a:p>
          <a:p>
            <a:r>
              <a:rPr lang="en-US" altLang="ja-JP" sz="1600" dirty="0" smtClean="0"/>
              <a:t>2oct</a:t>
            </a:r>
            <a:endParaRPr kumimoji="1" lang="ja-JP" altLang="en-US" sz="1600" dirty="0" smtClean="0"/>
          </a:p>
        </p:txBody>
      </p:sp>
      <p:sp>
        <p:nvSpPr>
          <p:cNvPr id="26" name="テキスト ボックス 25"/>
          <p:cNvSpPr txBox="1"/>
          <p:nvPr/>
        </p:nvSpPr>
        <p:spPr>
          <a:xfrm>
            <a:off x="5444542" y="1599764"/>
            <a:ext cx="1994457" cy="338554"/>
          </a:xfrm>
          <a:prstGeom prst="rect">
            <a:avLst/>
          </a:prstGeom>
          <a:noFill/>
        </p:spPr>
        <p:txBody>
          <a:bodyPr wrap="none" rtlCol="0">
            <a:spAutoFit/>
          </a:bodyPr>
          <a:lstStyle/>
          <a:p>
            <a:r>
              <a:rPr kumimoji="1" lang="ja-JP" altLang="en-US" sz="1600" dirty="0" smtClean="0"/>
              <a:t>アプリケーション層へ</a:t>
            </a:r>
          </a:p>
        </p:txBody>
      </p:sp>
      <p:sp>
        <p:nvSpPr>
          <p:cNvPr id="27" name="正方形/長方形 26"/>
          <p:cNvSpPr/>
          <p:nvPr/>
        </p:nvSpPr>
        <p:spPr>
          <a:xfrm>
            <a:off x="2542455" y="3846530"/>
            <a:ext cx="1044116"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8" name="テキスト ボックス 27"/>
          <p:cNvSpPr txBox="1"/>
          <p:nvPr/>
        </p:nvSpPr>
        <p:spPr>
          <a:xfrm>
            <a:off x="2506452" y="3846530"/>
            <a:ext cx="1152127" cy="584775"/>
          </a:xfrm>
          <a:prstGeom prst="rect">
            <a:avLst/>
          </a:prstGeom>
          <a:noFill/>
        </p:spPr>
        <p:txBody>
          <a:bodyPr wrap="square" rtlCol="0">
            <a:spAutoFit/>
          </a:bodyPr>
          <a:lstStyle/>
          <a:p>
            <a:r>
              <a:rPr lang="ja-JP" altLang="en-US" sz="1600" dirty="0" smtClean="0"/>
              <a:t>発信元アドレス </a:t>
            </a:r>
            <a:r>
              <a:rPr lang="en-US" altLang="ja-JP" sz="1600" dirty="0" smtClean="0"/>
              <a:t>6oct</a:t>
            </a:r>
            <a:endParaRPr kumimoji="1" lang="ja-JP" altLang="en-US" sz="1600" dirty="0" smtClean="0"/>
          </a:p>
        </p:txBody>
      </p:sp>
      <p:sp>
        <p:nvSpPr>
          <p:cNvPr id="30" name="正方形/長方形 29"/>
          <p:cNvSpPr/>
          <p:nvPr/>
        </p:nvSpPr>
        <p:spPr>
          <a:xfrm>
            <a:off x="1498338" y="3846530"/>
            <a:ext cx="1044116"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テキスト ボックス 30"/>
          <p:cNvSpPr txBox="1"/>
          <p:nvPr/>
        </p:nvSpPr>
        <p:spPr>
          <a:xfrm>
            <a:off x="1534343" y="3846530"/>
            <a:ext cx="972108" cy="584775"/>
          </a:xfrm>
          <a:prstGeom prst="rect">
            <a:avLst/>
          </a:prstGeom>
          <a:noFill/>
        </p:spPr>
        <p:txBody>
          <a:bodyPr wrap="square" rtlCol="0">
            <a:spAutoFit/>
          </a:bodyPr>
          <a:lstStyle/>
          <a:p>
            <a:r>
              <a:rPr lang="ja-JP" altLang="en-US" sz="1600" dirty="0" smtClean="0"/>
              <a:t>宛先アドレス </a:t>
            </a:r>
            <a:r>
              <a:rPr lang="en-US" altLang="ja-JP" sz="1600" dirty="0" smtClean="0"/>
              <a:t>6oct</a:t>
            </a:r>
            <a:endParaRPr kumimoji="1" lang="ja-JP" altLang="en-US" sz="1600" dirty="0" smtClean="0"/>
          </a:p>
        </p:txBody>
      </p:sp>
      <p:sp>
        <p:nvSpPr>
          <p:cNvPr id="32" name="正方形/長方形 31"/>
          <p:cNvSpPr/>
          <p:nvPr/>
        </p:nvSpPr>
        <p:spPr>
          <a:xfrm>
            <a:off x="503547" y="3846530"/>
            <a:ext cx="994791" cy="5760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テキスト ボックス 32"/>
          <p:cNvSpPr txBox="1"/>
          <p:nvPr/>
        </p:nvSpPr>
        <p:spPr>
          <a:xfrm>
            <a:off x="490227" y="3846530"/>
            <a:ext cx="1080119" cy="584775"/>
          </a:xfrm>
          <a:prstGeom prst="rect">
            <a:avLst/>
          </a:prstGeom>
          <a:noFill/>
        </p:spPr>
        <p:txBody>
          <a:bodyPr wrap="square" rtlCol="0">
            <a:spAutoFit/>
          </a:bodyPr>
          <a:lstStyle/>
          <a:p>
            <a:r>
              <a:rPr lang="ja-JP" altLang="en-US" sz="1600" dirty="0" smtClean="0"/>
              <a:t>プリアンブル </a:t>
            </a:r>
            <a:r>
              <a:rPr lang="en-US" altLang="ja-JP" sz="1600" dirty="0" smtClean="0"/>
              <a:t>64bit</a:t>
            </a:r>
            <a:endParaRPr kumimoji="1" lang="ja-JP" altLang="en-US" sz="1600" dirty="0" smtClean="0"/>
          </a:p>
        </p:txBody>
      </p:sp>
      <p:sp>
        <p:nvSpPr>
          <p:cNvPr id="34" name="テキスト ボックス 33"/>
          <p:cNvSpPr txBox="1"/>
          <p:nvPr/>
        </p:nvSpPr>
        <p:spPr>
          <a:xfrm>
            <a:off x="7920372" y="3846530"/>
            <a:ext cx="972107" cy="584775"/>
          </a:xfrm>
          <a:prstGeom prst="rect">
            <a:avLst/>
          </a:prstGeom>
          <a:noFill/>
        </p:spPr>
        <p:txBody>
          <a:bodyPr wrap="square" rtlCol="0">
            <a:spAutoFit/>
          </a:bodyPr>
          <a:lstStyle/>
          <a:p>
            <a:r>
              <a:rPr kumimoji="1" lang="en-US" altLang="ja-JP" sz="1600" dirty="0" smtClean="0"/>
              <a:t>Ethernet</a:t>
            </a:r>
            <a:r>
              <a:rPr kumimoji="1" lang="ja-JP" altLang="en-US" sz="1600" dirty="0" smtClean="0"/>
              <a:t>フレーム</a:t>
            </a:r>
          </a:p>
        </p:txBody>
      </p:sp>
      <p:cxnSp>
        <p:nvCxnSpPr>
          <p:cNvPr id="35" name="直線コネクタ 34"/>
          <p:cNvCxnSpPr/>
          <p:nvPr/>
        </p:nvCxnSpPr>
        <p:spPr>
          <a:xfrm>
            <a:off x="3059832" y="3378478"/>
            <a:ext cx="1224136" cy="4680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右中かっこ 36"/>
          <p:cNvSpPr/>
          <p:nvPr/>
        </p:nvSpPr>
        <p:spPr>
          <a:xfrm rot="5400000">
            <a:off x="2789802" y="3180456"/>
            <a:ext cx="180020" cy="2736304"/>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8" name="テキスト ボックス 37"/>
          <p:cNvSpPr txBox="1"/>
          <p:nvPr/>
        </p:nvSpPr>
        <p:spPr>
          <a:xfrm>
            <a:off x="2051720" y="4638618"/>
            <a:ext cx="1653017" cy="338554"/>
          </a:xfrm>
          <a:prstGeom prst="rect">
            <a:avLst/>
          </a:prstGeom>
          <a:noFill/>
        </p:spPr>
        <p:txBody>
          <a:bodyPr wrap="none" rtlCol="0">
            <a:spAutoFit/>
          </a:bodyPr>
          <a:lstStyle/>
          <a:p>
            <a:r>
              <a:rPr kumimoji="1" lang="ja-JP" altLang="en-US" sz="1600" dirty="0" smtClean="0"/>
              <a:t>フレームヘッダー</a:t>
            </a:r>
          </a:p>
        </p:txBody>
      </p:sp>
      <p:sp>
        <p:nvSpPr>
          <p:cNvPr id="36" name="角丸四角形吹き出し 35"/>
          <p:cNvSpPr/>
          <p:nvPr/>
        </p:nvSpPr>
        <p:spPr>
          <a:xfrm>
            <a:off x="2267744" y="2528900"/>
            <a:ext cx="1332148" cy="360040"/>
          </a:xfrm>
          <a:prstGeom prst="wedgeRoundRectCallout">
            <a:avLst>
              <a:gd name="adj1" fmla="val 106225"/>
              <a:gd name="adj2" fmla="val 57209"/>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00FF"/>
                </a:solidFill>
              </a:rPr>
              <a:t>カプセル化</a:t>
            </a:r>
            <a:endParaRPr kumimoji="1" lang="ja-JP" altLang="en-US" dirty="0">
              <a:solidFill>
                <a:srgbClr val="0000FF"/>
              </a:solidFill>
            </a:endParaRPr>
          </a:p>
        </p:txBody>
      </p:sp>
      <p:sp>
        <p:nvSpPr>
          <p:cNvPr id="39" name="角丸四角形吹き出し 38"/>
          <p:cNvSpPr/>
          <p:nvPr/>
        </p:nvSpPr>
        <p:spPr>
          <a:xfrm>
            <a:off x="2339752" y="3429000"/>
            <a:ext cx="1332148" cy="360040"/>
          </a:xfrm>
          <a:prstGeom prst="wedgeRoundRectCallout">
            <a:avLst>
              <a:gd name="adj1" fmla="val 106225"/>
              <a:gd name="adj2" fmla="val 57209"/>
              <a:gd name="adj3" fmla="val 16667"/>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00FF"/>
                </a:solidFill>
              </a:rPr>
              <a:t>カプセル化</a:t>
            </a:r>
            <a:endParaRPr kumimoji="1" lang="ja-JP" altLang="en-US" dirty="0">
              <a:solidFill>
                <a:srgbClr val="0000FF"/>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55019" y="272262"/>
            <a:ext cx="2233945" cy="523220"/>
          </a:xfrm>
        </p:spPr>
        <p:txBody>
          <a:bodyPr wrap="none">
            <a:spAutoFit/>
          </a:bodyPr>
          <a:lstStyle/>
          <a:p>
            <a:r>
              <a:rPr lang="en-US" altLang="ja-JP" sz="2800" dirty="0" smtClean="0"/>
              <a:t>TCP</a:t>
            </a:r>
            <a:r>
              <a:rPr lang="ja-JP" altLang="en-US" sz="2800" dirty="0" smtClean="0"/>
              <a:t>プロトコル</a:t>
            </a:r>
            <a:endParaRPr kumimoji="1" lang="ja-JP" altLang="en-US" sz="2800" dirty="0"/>
          </a:p>
        </p:txBody>
      </p:sp>
      <p:pic>
        <p:nvPicPr>
          <p:cNvPr id="40" name="Picture 2" descr="wi-fig01.gif"/>
          <p:cNvPicPr>
            <a:picLocks noChangeAspect="1" noChangeArrowheads="1"/>
          </p:cNvPicPr>
          <p:nvPr/>
        </p:nvPicPr>
        <p:blipFill>
          <a:blip r:embed="rId2" cstate="print"/>
          <a:srcRect/>
          <a:stretch>
            <a:fillRect/>
          </a:stretch>
        </p:blipFill>
        <p:spPr bwMode="auto">
          <a:xfrm>
            <a:off x="359532" y="2303584"/>
            <a:ext cx="4667250" cy="3800476"/>
          </a:xfrm>
          <a:prstGeom prst="rect">
            <a:avLst/>
          </a:prstGeom>
          <a:noFill/>
        </p:spPr>
      </p:pic>
      <p:sp>
        <p:nvSpPr>
          <p:cNvPr id="42" name="テキスト ボックス 41"/>
          <p:cNvSpPr txBox="1"/>
          <p:nvPr/>
        </p:nvSpPr>
        <p:spPr>
          <a:xfrm>
            <a:off x="1877273" y="6129300"/>
            <a:ext cx="1643976" cy="338554"/>
          </a:xfrm>
          <a:prstGeom prst="rect">
            <a:avLst/>
          </a:prstGeom>
          <a:noFill/>
        </p:spPr>
        <p:txBody>
          <a:bodyPr wrap="none" rtlCol="0">
            <a:spAutoFit/>
          </a:bodyPr>
          <a:lstStyle/>
          <a:p>
            <a:r>
              <a:rPr kumimoji="1" lang="en-US" altLang="ja-JP" sz="1600" dirty="0" smtClean="0"/>
              <a:t>TCP</a:t>
            </a:r>
            <a:r>
              <a:rPr kumimoji="1" lang="ja-JP" altLang="en-US" sz="1600" dirty="0" smtClean="0"/>
              <a:t>ヘッダの構造</a:t>
            </a:r>
          </a:p>
        </p:txBody>
      </p:sp>
      <p:sp>
        <p:nvSpPr>
          <p:cNvPr id="43" name="テキスト ボックス 42"/>
          <p:cNvSpPr txBox="1"/>
          <p:nvPr/>
        </p:nvSpPr>
        <p:spPr>
          <a:xfrm>
            <a:off x="647564" y="980728"/>
            <a:ext cx="7812868" cy="1200329"/>
          </a:xfrm>
          <a:prstGeom prst="rect">
            <a:avLst/>
          </a:prstGeom>
          <a:noFill/>
        </p:spPr>
        <p:txBody>
          <a:bodyPr wrap="square" rtlCol="0">
            <a:spAutoFit/>
          </a:bodyPr>
          <a:lstStyle/>
          <a:p>
            <a:r>
              <a:rPr lang="en-US" altLang="ja-JP" dirty="0" smtClean="0"/>
              <a:t>TCP</a:t>
            </a:r>
            <a:r>
              <a:rPr lang="ja-JP" altLang="en-US" dirty="0" smtClean="0"/>
              <a:t>では、通信に先立ってコネクションを確立し、さらに通信中にも通し番号に基づいて、パケットの送受信の確認やウィンドウ制御なども行っている。そのため、通信のたびにシーケンス番号や</a:t>
            </a:r>
            <a:r>
              <a:rPr lang="en-US" altLang="ja-JP" dirty="0" smtClean="0"/>
              <a:t>ACK</a:t>
            </a:r>
            <a:r>
              <a:rPr lang="ja-JP" altLang="en-US" dirty="0" smtClean="0"/>
              <a:t>番号、ウィンドウ・サイズなどを渡す必要があるので、</a:t>
            </a:r>
            <a:r>
              <a:rPr lang="en-US" altLang="ja-JP" dirty="0" smtClean="0"/>
              <a:t>TCP</a:t>
            </a:r>
            <a:r>
              <a:rPr lang="ja-JP" altLang="en-US" dirty="0" smtClean="0"/>
              <a:t>ヘッダの内容も複雑。</a:t>
            </a:r>
            <a:endParaRPr kumimoji="1" lang="ja-JP" altLang="en-US" dirty="0" smtClean="0"/>
          </a:p>
        </p:txBody>
      </p:sp>
      <p:sp>
        <p:nvSpPr>
          <p:cNvPr id="6" name="テキスト ボックス 5"/>
          <p:cNvSpPr txBox="1"/>
          <p:nvPr/>
        </p:nvSpPr>
        <p:spPr>
          <a:xfrm>
            <a:off x="5553773" y="6129300"/>
            <a:ext cx="3086679" cy="338554"/>
          </a:xfrm>
          <a:prstGeom prst="rect">
            <a:avLst/>
          </a:prstGeom>
          <a:noFill/>
        </p:spPr>
        <p:txBody>
          <a:bodyPr wrap="none" rtlCol="0">
            <a:spAutoFit/>
          </a:bodyPr>
          <a:lstStyle/>
          <a:p>
            <a:r>
              <a:rPr kumimoji="1" lang="en-US" altLang="ja-JP" sz="1600" dirty="0" smtClean="0"/>
              <a:t>TCP</a:t>
            </a:r>
            <a:r>
              <a:rPr kumimoji="1" lang="ja-JP" altLang="en-US" sz="1600" dirty="0" smtClean="0"/>
              <a:t>におけるコネクション設定手順</a:t>
            </a:r>
          </a:p>
        </p:txBody>
      </p:sp>
      <p:pic>
        <p:nvPicPr>
          <p:cNvPr id="7" name="Picture 2"/>
          <p:cNvPicPr>
            <a:picLocks noChangeAspect="1" noChangeArrowheads="1"/>
          </p:cNvPicPr>
          <p:nvPr/>
        </p:nvPicPr>
        <p:blipFill>
          <a:blip r:embed="rId3" cstate="print">
            <a:lum bright="-10000" contrast="50000"/>
          </a:blip>
          <a:srcRect/>
          <a:stretch>
            <a:fillRect/>
          </a:stretch>
        </p:blipFill>
        <p:spPr bwMode="auto">
          <a:xfrm>
            <a:off x="5355468" y="3032596"/>
            <a:ext cx="3429000" cy="306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14560" y="272262"/>
            <a:ext cx="3914854" cy="523220"/>
          </a:xfrm>
        </p:spPr>
        <p:txBody>
          <a:bodyPr wrap="none">
            <a:spAutoFit/>
          </a:bodyPr>
          <a:lstStyle/>
          <a:p>
            <a:r>
              <a:rPr lang="ja-JP" altLang="en-US" sz="2800" dirty="0" smtClean="0"/>
              <a:t>ネットワークノードの役割</a:t>
            </a:r>
            <a:endParaRPr kumimoji="1" lang="ja-JP" altLang="en-US" sz="2800" dirty="0"/>
          </a:p>
        </p:txBody>
      </p:sp>
      <p:sp>
        <p:nvSpPr>
          <p:cNvPr id="4" name="テキスト ボックス 3"/>
          <p:cNvSpPr txBox="1"/>
          <p:nvPr/>
        </p:nvSpPr>
        <p:spPr>
          <a:xfrm>
            <a:off x="539552" y="4761148"/>
            <a:ext cx="7920880" cy="2031325"/>
          </a:xfrm>
          <a:prstGeom prst="rect">
            <a:avLst/>
          </a:prstGeom>
          <a:noFill/>
        </p:spPr>
        <p:txBody>
          <a:bodyPr wrap="square" rtlCol="0">
            <a:spAutoFit/>
          </a:bodyPr>
          <a:lstStyle/>
          <a:p>
            <a:r>
              <a:rPr kumimoji="1" lang="ja-JP" altLang="en-US" u="sng" dirty="0" smtClean="0"/>
              <a:t>ルータは、レイヤー</a:t>
            </a:r>
            <a:r>
              <a:rPr kumimoji="1" lang="en-US" altLang="ja-JP" u="sng" dirty="0" smtClean="0"/>
              <a:t>3(</a:t>
            </a:r>
            <a:r>
              <a:rPr kumimoji="1" lang="ja-JP" altLang="en-US" u="sng" dirty="0" smtClean="0"/>
              <a:t>ネットワーク層</a:t>
            </a:r>
            <a:r>
              <a:rPr kumimoji="1" lang="en-US" altLang="ja-JP" u="sng" dirty="0" smtClean="0"/>
              <a:t>)</a:t>
            </a:r>
            <a:r>
              <a:rPr kumimoji="1" lang="ja-JP" altLang="en-US" u="sng" dirty="0" smtClean="0"/>
              <a:t>のスイッチ</a:t>
            </a:r>
          </a:p>
          <a:p>
            <a:r>
              <a:rPr kumimoji="1" lang="ja-JP" altLang="en-US" dirty="0" smtClean="0"/>
              <a:t>ルータ</a:t>
            </a:r>
            <a:r>
              <a:rPr lang="ja-JP" altLang="en-US" dirty="0" smtClean="0"/>
              <a:t>は、ネットワーク層のアドレス</a:t>
            </a:r>
            <a:r>
              <a:rPr lang="en-US" altLang="ja-JP" dirty="0" smtClean="0"/>
              <a:t>(TCP/IP</a:t>
            </a:r>
            <a:r>
              <a:rPr lang="ja-JP" altLang="en-US" dirty="0" smtClean="0"/>
              <a:t>の場合の</a:t>
            </a:r>
            <a:r>
              <a:rPr lang="en-US" altLang="ja-JP" dirty="0" smtClean="0"/>
              <a:t>IP</a:t>
            </a:r>
            <a:r>
              <a:rPr lang="ja-JP" altLang="en-US" dirty="0" smtClean="0"/>
              <a:t>アドレス</a:t>
            </a:r>
            <a:r>
              <a:rPr lang="en-US" altLang="ja-JP" dirty="0" smtClean="0"/>
              <a:t>)</a:t>
            </a:r>
            <a:r>
              <a:rPr lang="ja-JP" altLang="en-US" dirty="0" smtClean="0"/>
              <a:t>をもとに判別することで、宛先の端末にだけデータを送信する。一般的には、異なるネットワークの接続部</a:t>
            </a:r>
            <a:r>
              <a:rPr lang="en-US" altLang="ja-JP" dirty="0" smtClean="0"/>
              <a:t>(WAN</a:t>
            </a:r>
            <a:r>
              <a:rPr lang="ja-JP" altLang="en-US" dirty="0" smtClean="0"/>
              <a:t>と</a:t>
            </a:r>
            <a:r>
              <a:rPr lang="en-US" altLang="ja-JP" dirty="0" smtClean="0"/>
              <a:t>LAN</a:t>
            </a:r>
            <a:r>
              <a:rPr lang="ja-JP" altLang="en-US" dirty="0" smtClean="0"/>
              <a:t>や異なる</a:t>
            </a:r>
            <a:r>
              <a:rPr lang="en-US" altLang="ja-JP" dirty="0" smtClean="0"/>
              <a:t>LAN</a:t>
            </a:r>
            <a:r>
              <a:rPr lang="ja-JP" altLang="en-US" dirty="0" smtClean="0"/>
              <a:t>同志</a:t>
            </a:r>
            <a:r>
              <a:rPr lang="en-US" altLang="ja-JP" dirty="0" smtClean="0"/>
              <a:t>)</a:t>
            </a:r>
            <a:r>
              <a:rPr lang="ja-JP" altLang="en-US" dirty="0" smtClean="0"/>
              <a:t>に配置し、ネットワークを跨ってパケットをルーティングする機能を有する。同一ネットワーク内の端末宛てのパケットであれば、別のネットワークへは転送しない。なおゲートウェイは、基本的にルータと同じであるが、もう少し広い概念で使われる。</a:t>
            </a:r>
            <a:endParaRPr kumimoji="1" lang="ja-JP" altLang="en-US" dirty="0" smtClean="0"/>
          </a:p>
        </p:txBody>
      </p:sp>
      <p:sp>
        <p:nvSpPr>
          <p:cNvPr id="5" name="テキスト ボックス 4"/>
          <p:cNvSpPr txBox="1"/>
          <p:nvPr/>
        </p:nvSpPr>
        <p:spPr>
          <a:xfrm>
            <a:off x="539552" y="3465004"/>
            <a:ext cx="7812868" cy="1200329"/>
          </a:xfrm>
          <a:prstGeom prst="rect">
            <a:avLst/>
          </a:prstGeom>
          <a:noFill/>
        </p:spPr>
        <p:txBody>
          <a:bodyPr wrap="square" rtlCol="0">
            <a:spAutoFit/>
          </a:bodyPr>
          <a:lstStyle/>
          <a:p>
            <a:r>
              <a:rPr kumimoji="1" lang="ja-JP" altLang="en-US" u="sng" dirty="0" smtClean="0"/>
              <a:t>スイッチング</a:t>
            </a:r>
            <a:r>
              <a:rPr kumimoji="1" lang="en-US" altLang="ja-JP" u="sng" dirty="0" smtClean="0"/>
              <a:t>HUB</a:t>
            </a:r>
            <a:r>
              <a:rPr kumimoji="1" lang="ja-JP" altLang="en-US" u="sng" dirty="0" smtClean="0"/>
              <a:t>やブリッジは、レイヤー</a:t>
            </a:r>
            <a:r>
              <a:rPr kumimoji="1" lang="en-US" altLang="ja-JP" u="sng" dirty="0" smtClean="0"/>
              <a:t>2(</a:t>
            </a:r>
            <a:r>
              <a:rPr kumimoji="1" lang="ja-JP" altLang="en-US" u="sng" dirty="0" smtClean="0"/>
              <a:t>データリンク層</a:t>
            </a:r>
            <a:r>
              <a:rPr kumimoji="1" lang="en-US" altLang="ja-JP" u="sng" dirty="0" smtClean="0"/>
              <a:t>)</a:t>
            </a:r>
            <a:r>
              <a:rPr kumimoji="1" lang="ja-JP" altLang="en-US" u="sng" dirty="0" smtClean="0"/>
              <a:t>のスイッチ</a:t>
            </a:r>
            <a:endParaRPr kumimoji="1" lang="en-US" altLang="ja-JP" u="sng" dirty="0" smtClean="0"/>
          </a:p>
          <a:p>
            <a:r>
              <a:rPr lang="ja-JP" altLang="en-US" dirty="0" smtClean="0"/>
              <a:t>スイッチング</a:t>
            </a:r>
            <a:r>
              <a:rPr lang="en-US" altLang="ja-JP" dirty="0" smtClean="0"/>
              <a:t>HUB</a:t>
            </a:r>
            <a:r>
              <a:rPr lang="ja-JP" altLang="en-US" dirty="0" smtClean="0"/>
              <a:t>は、送られてきたデータを、</a:t>
            </a:r>
            <a:r>
              <a:rPr lang="en-US" altLang="ja-JP" dirty="0" smtClean="0"/>
              <a:t>MAC</a:t>
            </a:r>
            <a:r>
              <a:rPr lang="ja-JP" altLang="en-US" dirty="0" smtClean="0"/>
              <a:t>アドレスをもとに判別することで、宛先の端末にだけデータを送信する。このため、通信を行っている端末同士以外の端末間でも通信を行うことが可能。</a:t>
            </a:r>
            <a:endParaRPr kumimoji="1" lang="ja-JP" altLang="en-US" dirty="0" smtClean="0"/>
          </a:p>
        </p:txBody>
      </p:sp>
      <p:sp>
        <p:nvSpPr>
          <p:cNvPr id="8" name="テキスト ボックス 7"/>
          <p:cNvSpPr txBox="1"/>
          <p:nvPr/>
        </p:nvSpPr>
        <p:spPr>
          <a:xfrm>
            <a:off x="539552" y="1880828"/>
            <a:ext cx="7884876" cy="1477328"/>
          </a:xfrm>
          <a:prstGeom prst="rect">
            <a:avLst/>
          </a:prstGeom>
          <a:noFill/>
        </p:spPr>
        <p:txBody>
          <a:bodyPr wrap="square" rtlCol="0">
            <a:spAutoFit/>
          </a:bodyPr>
          <a:lstStyle/>
          <a:p>
            <a:r>
              <a:rPr lang="ja-JP" altLang="en-US" u="sng" dirty="0" smtClean="0"/>
              <a:t>リピータ</a:t>
            </a:r>
            <a:r>
              <a:rPr kumimoji="1" lang="ja-JP" altLang="en-US" u="sng" dirty="0" smtClean="0"/>
              <a:t>はレイヤー</a:t>
            </a:r>
            <a:r>
              <a:rPr lang="en-US" altLang="ja-JP" u="sng" dirty="0" smtClean="0"/>
              <a:t>1(</a:t>
            </a:r>
            <a:r>
              <a:rPr lang="ja-JP" altLang="en-US" u="sng" dirty="0" smtClean="0"/>
              <a:t>物理層</a:t>
            </a:r>
            <a:r>
              <a:rPr lang="en-US" altLang="ja-JP" u="sng" dirty="0" smtClean="0"/>
              <a:t>)</a:t>
            </a:r>
            <a:r>
              <a:rPr kumimoji="1" lang="ja-JP" altLang="en-US" u="sng" dirty="0" smtClean="0"/>
              <a:t>のスイッチ</a:t>
            </a:r>
          </a:p>
          <a:p>
            <a:r>
              <a:rPr lang="ja-JP" altLang="en-US" dirty="0" smtClean="0"/>
              <a:t>リピータ</a:t>
            </a:r>
            <a:r>
              <a:rPr lang="en-US" altLang="ja-JP" dirty="0" smtClean="0"/>
              <a:t>HUB </a:t>
            </a:r>
            <a:r>
              <a:rPr lang="ja-JP" altLang="en-US" dirty="0" smtClean="0"/>
              <a:t>は、送られてきたデータを単に、</a:t>
            </a:r>
            <a:r>
              <a:rPr lang="en-US" altLang="ja-JP" dirty="0" smtClean="0"/>
              <a:t>HUB</a:t>
            </a:r>
            <a:r>
              <a:rPr lang="ja-JP" altLang="en-US" dirty="0" smtClean="0"/>
              <a:t>に繋がっている全て端末にリピートして送信する。</a:t>
            </a:r>
            <a:r>
              <a:rPr lang="en-US" altLang="ja-JP" dirty="0" smtClean="0"/>
              <a:t>(</a:t>
            </a:r>
            <a:r>
              <a:rPr lang="ja-JP" altLang="en-US" dirty="0" smtClean="0"/>
              <a:t>宛先以外の端末では送りつけられたデータは無視される。</a:t>
            </a:r>
            <a:r>
              <a:rPr lang="en-US" altLang="ja-JP" dirty="0" smtClean="0"/>
              <a:t>)</a:t>
            </a:r>
            <a:r>
              <a:rPr lang="ja-JP" altLang="en-US" dirty="0" smtClean="0"/>
              <a:t>リピータ</a:t>
            </a:r>
            <a:r>
              <a:rPr lang="en-US" altLang="ja-JP" dirty="0" smtClean="0"/>
              <a:t>HUB</a:t>
            </a:r>
            <a:r>
              <a:rPr lang="ja-JP" altLang="en-US" dirty="0" smtClean="0"/>
              <a:t>では、ネットワーク内に通信を行っている端末があれば 、他の端末は通信を行うことができない。</a:t>
            </a:r>
            <a:endParaRPr kumimoji="1" lang="ja-JP" altLang="en-US" dirty="0" smtClean="0"/>
          </a:p>
        </p:txBody>
      </p:sp>
      <p:sp>
        <p:nvSpPr>
          <p:cNvPr id="9" name="テキスト ボックス 8"/>
          <p:cNvSpPr txBox="1"/>
          <p:nvPr/>
        </p:nvSpPr>
        <p:spPr>
          <a:xfrm>
            <a:off x="539552" y="885490"/>
            <a:ext cx="8028892" cy="923330"/>
          </a:xfrm>
          <a:prstGeom prst="rect">
            <a:avLst/>
          </a:prstGeom>
          <a:noFill/>
        </p:spPr>
        <p:txBody>
          <a:bodyPr wrap="square" rtlCol="0">
            <a:spAutoFit/>
          </a:bodyPr>
          <a:lstStyle/>
          <a:p>
            <a:r>
              <a:rPr kumimoji="1" lang="ja-JP" altLang="en-US" dirty="0" smtClean="0"/>
              <a:t>パケットがネットワークを跨って転送されていくためには、各種ネットワークノードが重要な働きをしている。ノードには、</a:t>
            </a:r>
            <a:r>
              <a:rPr lang="ja-JP" altLang="en-US" dirty="0" smtClean="0"/>
              <a:t>リピータ</a:t>
            </a:r>
            <a:r>
              <a:rPr lang="en-US" altLang="ja-JP" dirty="0" smtClean="0"/>
              <a:t>HUB</a:t>
            </a:r>
            <a:r>
              <a:rPr lang="ja-JP" altLang="en-US" dirty="0" err="1" smtClean="0"/>
              <a:t>、</a:t>
            </a:r>
            <a:r>
              <a:rPr lang="ja-JP" altLang="en-US" dirty="0" smtClean="0"/>
              <a:t> スイッチング</a:t>
            </a:r>
            <a:r>
              <a:rPr lang="en-US" altLang="ja-JP" dirty="0" smtClean="0"/>
              <a:t>HUB</a:t>
            </a:r>
            <a:r>
              <a:rPr lang="ja-JP" altLang="en-US" dirty="0" err="1" smtClean="0"/>
              <a:t>、</a:t>
            </a:r>
            <a:r>
              <a:rPr lang="ja-JP" altLang="en-US" dirty="0" smtClean="0"/>
              <a:t> ブリッジ、ルータ、ゲートウェイ等の種類があるが、これらの違い、分かりますか</a:t>
            </a:r>
            <a:r>
              <a:rPr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a:xfrm>
            <a:off x="3455876" y="288459"/>
            <a:ext cx="2241318" cy="523220"/>
          </a:xfrm>
          <a:noFill/>
        </p:spPr>
        <p:txBody>
          <a:bodyPr wrap="none">
            <a:spAutoFit/>
          </a:bodyPr>
          <a:lstStyle/>
          <a:p>
            <a:r>
              <a:rPr lang="ja-JP" altLang="en-US" sz="2800" dirty="0"/>
              <a:t>ルータの機能</a:t>
            </a:r>
          </a:p>
        </p:txBody>
      </p:sp>
      <p:sp>
        <p:nvSpPr>
          <p:cNvPr id="240657" name="Text Box 17"/>
          <p:cNvSpPr txBox="1">
            <a:spLocks noChangeArrowheads="1"/>
          </p:cNvSpPr>
          <p:nvPr/>
        </p:nvSpPr>
        <p:spPr bwMode="auto">
          <a:xfrm>
            <a:off x="1016000" y="1736812"/>
            <a:ext cx="7732713" cy="366712"/>
          </a:xfrm>
          <a:prstGeom prst="rect">
            <a:avLst/>
          </a:prstGeom>
          <a:noFill/>
          <a:ln w="9525">
            <a:noFill/>
            <a:miter lim="800000"/>
            <a:headEnd/>
            <a:tailEnd/>
          </a:ln>
          <a:effectLst/>
        </p:spPr>
        <p:txBody>
          <a:bodyPr wrap="none">
            <a:spAutoFit/>
          </a:bodyPr>
          <a:lstStyle/>
          <a:p>
            <a:r>
              <a:rPr lang="ja-JP" altLang="en-US"/>
              <a:t>・ そのために、他のルータと連携してルーティングテーブル </a:t>
            </a:r>
            <a:r>
              <a:rPr lang="en-US" altLang="ja-JP"/>
              <a:t>(</a:t>
            </a:r>
            <a:r>
              <a:rPr lang="ja-JP" altLang="en-US"/>
              <a:t>経路表</a:t>
            </a:r>
            <a:r>
              <a:rPr lang="en-US" altLang="ja-JP"/>
              <a:t>)</a:t>
            </a:r>
            <a:r>
              <a:rPr lang="ja-JP" altLang="en-US"/>
              <a:t>を作成する</a:t>
            </a:r>
          </a:p>
        </p:txBody>
      </p:sp>
      <p:sp>
        <p:nvSpPr>
          <p:cNvPr id="240658" name="Text Box 18"/>
          <p:cNvSpPr txBox="1">
            <a:spLocks noChangeArrowheads="1"/>
          </p:cNvSpPr>
          <p:nvPr/>
        </p:nvSpPr>
        <p:spPr bwMode="auto">
          <a:xfrm>
            <a:off x="684213" y="981075"/>
            <a:ext cx="2781300" cy="366713"/>
          </a:xfrm>
          <a:prstGeom prst="rect">
            <a:avLst/>
          </a:prstGeom>
          <a:noFill/>
          <a:ln w="9525">
            <a:noFill/>
            <a:miter lim="800000"/>
            <a:headEnd/>
            <a:tailEnd/>
          </a:ln>
          <a:effectLst/>
        </p:spPr>
        <p:txBody>
          <a:bodyPr wrap="none">
            <a:spAutoFit/>
          </a:bodyPr>
          <a:lstStyle/>
          <a:p>
            <a:r>
              <a:rPr lang="en-US" altLang="ja-JP" dirty="0"/>
              <a:t>1. </a:t>
            </a:r>
            <a:r>
              <a:rPr lang="ja-JP" altLang="en-US" dirty="0"/>
              <a:t>ルーティング </a:t>
            </a:r>
            <a:r>
              <a:rPr lang="en-US" altLang="ja-JP" dirty="0"/>
              <a:t>(</a:t>
            </a:r>
            <a:r>
              <a:rPr lang="ja-JP" altLang="en-US" dirty="0"/>
              <a:t>経路制御</a:t>
            </a:r>
            <a:r>
              <a:rPr lang="en-US" altLang="ja-JP" dirty="0"/>
              <a:t>)</a:t>
            </a:r>
          </a:p>
        </p:txBody>
      </p:sp>
      <p:sp>
        <p:nvSpPr>
          <p:cNvPr id="240659" name="Text Box 19"/>
          <p:cNvSpPr txBox="1">
            <a:spLocks noChangeArrowheads="1"/>
          </p:cNvSpPr>
          <p:nvPr/>
        </p:nvSpPr>
        <p:spPr bwMode="auto">
          <a:xfrm>
            <a:off x="684213" y="5193196"/>
            <a:ext cx="1774825" cy="366712"/>
          </a:xfrm>
          <a:prstGeom prst="rect">
            <a:avLst/>
          </a:prstGeom>
          <a:noFill/>
          <a:ln w="9525">
            <a:noFill/>
            <a:miter lim="800000"/>
            <a:headEnd/>
            <a:tailEnd/>
          </a:ln>
          <a:effectLst/>
        </p:spPr>
        <p:txBody>
          <a:bodyPr wrap="none">
            <a:spAutoFit/>
          </a:bodyPr>
          <a:lstStyle/>
          <a:p>
            <a:r>
              <a:rPr lang="en-US" altLang="ja-JP"/>
              <a:t>3. </a:t>
            </a:r>
            <a:r>
              <a:rPr lang="ja-JP" altLang="en-US"/>
              <a:t>バッファリング</a:t>
            </a:r>
          </a:p>
        </p:txBody>
      </p:sp>
      <p:sp>
        <p:nvSpPr>
          <p:cNvPr id="240660" name="Text Box 20"/>
          <p:cNvSpPr txBox="1">
            <a:spLocks noChangeArrowheads="1"/>
          </p:cNvSpPr>
          <p:nvPr/>
        </p:nvSpPr>
        <p:spPr bwMode="auto">
          <a:xfrm>
            <a:off x="684213" y="2672916"/>
            <a:ext cx="3152775" cy="366713"/>
          </a:xfrm>
          <a:prstGeom prst="rect">
            <a:avLst/>
          </a:prstGeom>
          <a:noFill/>
          <a:ln w="9525">
            <a:noFill/>
            <a:miter lim="800000"/>
            <a:headEnd/>
            <a:tailEnd/>
          </a:ln>
          <a:effectLst/>
        </p:spPr>
        <p:txBody>
          <a:bodyPr wrap="none">
            <a:spAutoFit/>
          </a:bodyPr>
          <a:lstStyle/>
          <a:p>
            <a:r>
              <a:rPr lang="en-US" altLang="ja-JP"/>
              <a:t>2. </a:t>
            </a:r>
            <a:r>
              <a:rPr lang="ja-JP" altLang="en-US"/>
              <a:t>フォワーディング </a:t>
            </a:r>
            <a:r>
              <a:rPr lang="en-US" altLang="ja-JP"/>
              <a:t>(</a:t>
            </a:r>
            <a:r>
              <a:rPr lang="ja-JP" altLang="en-US"/>
              <a:t>宛先検索</a:t>
            </a:r>
            <a:r>
              <a:rPr lang="en-US" altLang="ja-JP"/>
              <a:t>)</a:t>
            </a:r>
          </a:p>
        </p:txBody>
      </p:sp>
      <p:sp>
        <p:nvSpPr>
          <p:cNvPr id="240661" name="Text Box 21"/>
          <p:cNvSpPr txBox="1">
            <a:spLocks noChangeArrowheads="1"/>
          </p:cNvSpPr>
          <p:nvPr/>
        </p:nvSpPr>
        <p:spPr bwMode="auto">
          <a:xfrm>
            <a:off x="1095375" y="3479366"/>
            <a:ext cx="1733550" cy="366713"/>
          </a:xfrm>
          <a:prstGeom prst="rect">
            <a:avLst/>
          </a:prstGeom>
          <a:noFill/>
          <a:ln w="9525">
            <a:noFill/>
            <a:miter lim="800000"/>
            <a:headEnd/>
            <a:tailEnd/>
          </a:ln>
          <a:effectLst/>
        </p:spPr>
        <p:txBody>
          <a:bodyPr wrap="none">
            <a:spAutoFit/>
          </a:bodyPr>
          <a:lstStyle/>
          <a:p>
            <a:r>
              <a:rPr lang="ja-JP" altLang="en-US"/>
              <a:t>・ 最長一致検索</a:t>
            </a:r>
          </a:p>
        </p:txBody>
      </p:sp>
      <p:sp>
        <p:nvSpPr>
          <p:cNvPr id="240662" name="Text Box 22"/>
          <p:cNvSpPr txBox="1">
            <a:spLocks noChangeArrowheads="1"/>
          </p:cNvSpPr>
          <p:nvPr/>
        </p:nvSpPr>
        <p:spPr bwMode="auto">
          <a:xfrm>
            <a:off x="971550" y="1341438"/>
            <a:ext cx="6760184" cy="369332"/>
          </a:xfrm>
          <a:prstGeom prst="rect">
            <a:avLst/>
          </a:prstGeom>
          <a:noFill/>
          <a:ln w="9525">
            <a:noFill/>
            <a:miter lim="800000"/>
            <a:headEnd/>
            <a:tailEnd/>
          </a:ln>
          <a:effectLst/>
        </p:spPr>
        <p:txBody>
          <a:bodyPr wrap="none">
            <a:spAutoFit/>
          </a:bodyPr>
          <a:lstStyle/>
          <a:p>
            <a:r>
              <a:rPr lang="ja-JP" altLang="en-US" dirty="0"/>
              <a:t>ルータに入って</a:t>
            </a:r>
            <a:r>
              <a:rPr lang="ja-JP" altLang="en-US" dirty="0" smtClean="0"/>
              <a:t>くる</a:t>
            </a:r>
            <a:r>
              <a:rPr lang="en-US" altLang="ja-JP" dirty="0" smtClean="0"/>
              <a:t>IP</a:t>
            </a:r>
            <a:r>
              <a:rPr lang="ja-JP" altLang="en-US" dirty="0" smtClean="0"/>
              <a:t>パケット</a:t>
            </a:r>
            <a:r>
              <a:rPr lang="ja-JP" altLang="en-US" dirty="0"/>
              <a:t>を、どのポートに出力すべきかを決める</a:t>
            </a:r>
          </a:p>
        </p:txBody>
      </p:sp>
      <p:sp>
        <p:nvSpPr>
          <p:cNvPr id="240663" name="Text Box 23"/>
          <p:cNvSpPr txBox="1">
            <a:spLocks noChangeArrowheads="1"/>
          </p:cNvSpPr>
          <p:nvPr/>
        </p:nvSpPr>
        <p:spPr bwMode="auto">
          <a:xfrm>
            <a:off x="1016000" y="2132856"/>
            <a:ext cx="4614863" cy="366713"/>
          </a:xfrm>
          <a:prstGeom prst="rect">
            <a:avLst/>
          </a:prstGeom>
          <a:noFill/>
          <a:ln w="9525">
            <a:noFill/>
            <a:miter lim="800000"/>
            <a:headEnd/>
            <a:tailEnd/>
          </a:ln>
          <a:effectLst/>
        </p:spPr>
        <p:txBody>
          <a:bodyPr wrap="none">
            <a:spAutoFit/>
          </a:bodyPr>
          <a:lstStyle/>
          <a:p>
            <a:r>
              <a:rPr lang="ja-JP" altLang="en-US" dirty="0"/>
              <a:t>・ ルーティングテーブルは定期的に更新される</a:t>
            </a:r>
          </a:p>
        </p:txBody>
      </p:sp>
      <p:sp>
        <p:nvSpPr>
          <p:cNvPr id="240664" name="Text Box 24"/>
          <p:cNvSpPr txBox="1">
            <a:spLocks noChangeArrowheads="1"/>
          </p:cNvSpPr>
          <p:nvPr/>
        </p:nvSpPr>
        <p:spPr bwMode="auto">
          <a:xfrm>
            <a:off x="950913" y="3033279"/>
            <a:ext cx="4484687" cy="366712"/>
          </a:xfrm>
          <a:prstGeom prst="rect">
            <a:avLst/>
          </a:prstGeom>
          <a:noFill/>
          <a:ln w="9525">
            <a:noFill/>
            <a:miter lim="800000"/>
            <a:headEnd/>
            <a:tailEnd/>
          </a:ln>
          <a:effectLst/>
        </p:spPr>
        <p:txBody>
          <a:bodyPr wrap="none">
            <a:spAutoFit/>
          </a:bodyPr>
          <a:lstStyle/>
          <a:p>
            <a:r>
              <a:rPr lang="ja-JP" altLang="en-US"/>
              <a:t>ルータに入ってくるパケットの宛先を分析する</a:t>
            </a:r>
          </a:p>
        </p:txBody>
      </p:sp>
      <p:sp>
        <p:nvSpPr>
          <p:cNvPr id="240665" name="Text Box 25"/>
          <p:cNvSpPr txBox="1">
            <a:spLocks noChangeArrowheads="1"/>
          </p:cNvSpPr>
          <p:nvPr/>
        </p:nvSpPr>
        <p:spPr bwMode="auto">
          <a:xfrm>
            <a:off x="1095375" y="4293096"/>
            <a:ext cx="1733550" cy="366712"/>
          </a:xfrm>
          <a:prstGeom prst="rect">
            <a:avLst/>
          </a:prstGeom>
          <a:noFill/>
          <a:ln w="9525">
            <a:noFill/>
            <a:miter lim="800000"/>
            <a:headEnd/>
            <a:tailEnd/>
          </a:ln>
          <a:effectLst/>
        </p:spPr>
        <p:txBody>
          <a:bodyPr wrap="none">
            <a:spAutoFit/>
          </a:bodyPr>
          <a:lstStyle/>
          <a:p>
            <a:r>
              <a:rPr lang="ja-JP" altLang="en-US" dirty="0"/>
              <a:t>・ 完全一致検索</a:t>
            </a:r>
          </a:p>
        </p:txBody>
      </p:sp>
      <p:sp>
        <p:nvSpPr>
          <p:cNvPr id="240666" name="Text Box 26"/>
          <p:cNvSpPr txBox="1">
            <a:spLocks noChangeArrowheads="1"/>
          </p:cNvSpPr>
          <p:nvPr/>
        </p:nvSpPr>
        <p:spPr bwMode="auto">
          <a:xfrm>
            <a:off x="3059113" y="4293096"/>
            <a:ext cx="1806575" cy="366713"/>
          </a:xfrm>
          <a:prstGeom prst="rect">
            <a:avLst/>
          </a:prstGeom>
          <a:noFill/>
          <a:ln w="9525">
            <a:noFill/>
            <a:miter lim="800000"/>
            <a:headEnd/>
            <a:tailEnd/>
          </a:ln>
          <a:effectLst/>
        </p:spPr>
        <p:txBody>
          <a:bodyPr wrap="none">
            <a:spAutoFit/>
          </a:bodyPr>
          <a:lstStyle/>
          <a:p>
            <a:r>
              <a:rPr lang="ja-JP" altLang="en-US" dirty="0"/>
              <a:t>例</a:t>
            </a:r>
            <a:r>
              <a:rPr lang="en-US" altLang="ja-JP" dirty="0"/>
              <a:t>) ATM</a:t>
            </a:r>
            <a:r>
              <a:rPr lang="ja-JP" altLang="en-US" dirty="0"/>
              <a:t>スイッチ</a:t>
            </a:r>
          </a:p>
        </p:txBody>
      </p:sp>
      <p:sp>
        <p:nvSpPr>
          <p:cNvPr id="240667" name="Text Box 27"/>
          <p:cNvSpPr txBox="1">
            <a:spLocks noChangeArrowheads="1"/>
          </p:cNvSpPr>
          <p:nvPr/>
        </p:nvSpPr>
        <p:spPr bwMode="auto">
          <a:xfrm>
            <a:off x="3059113" y="3465079"/>
            <a:ext cx="1860550" cy="366712"/>
          </a:xfrm>
          <a:prstGeom prst="rect">
            <a:avLst/>
          </a:prstGeom>
          <a:noFill/>
          <a:ln w="9525">
            <a:noFill/>
            <a:miter lim="800000"/>
            <a:headEnd/>
            <a:tailEnd/>
          </a:ln>
          <a:effectLst/>
        </p:spPr>
        <p:txBody>
          <a:bodyPr wrap="none">
            <a:spAutoFit/>
          </a:bodyPr>
          <a:lstStyle/>
          <a:p>
            <a:r>
              <a:rPr lang="ja-JP" altLang="en-US"/>
              <a:t>例</a:t>
            </a:r>
            <a:r>
              <a:rPr lang="en-US" altLang="ja-JP"/>
              <a:t>) </a:t>
            </a:r>
            <a:r>
              <a:rPr lang="ja-JP" altLang="en-US"/>
              <a:t>インターネット</a:t>
            </a:r>
          </a:p>
        </p:txBody>
      </p:sp>
      <p:sp>
        <p:nvSpPr>
          <p:cNvPr id="240668" name="Text Box 28"/>
          <p:cNvSpPr txBox="1">
            <a:spLocks noChangeArrowheads="1"/>
          </p:cNvSpPr>
          <p:nvPr/>
        </p:nvSpPr>
        <p:spPr bwMode="auto">
          <a:xfrm>
            <a:off x="1384300" y="4653136"/>
            <a:ext cx="7054850" cy="366713"/>
          </a:xfrm>
          <a:prstGeom prst="rect">
            <a:avLst/>
          </a:prstGeom>
          <a:noFill/>
          <a:ln w="9525">
            <a:noFill/>
            <a:miter lim="800000"/>
            <a:headEnd/>
            <a:tailEnd/>
          </a:ln>
          <a:effectLst/>
        </p:spPr>
        <p:txBody>
          <a:bodyPr wrap="none">
            <a:spAutoFit/>
          </a:bodyPr>
          <a:lstStyle/>
          <a:p>
            <a:r>
              <a:rPr lang="ja-JP" altLang="en-US" dirty="0"/>
              <a:t>日本の人口</a:t>
            </a:r>
            <a:r>
              <a:rPr lang="en-US" altLang="ja-JP" dirty="0"/>
              <a:t>1</a:t>
            </a:r>
            <a:r>
              <a:rPr lang="ja-JP" altLang="en-US" dirty="0"/>
              <a:t>億</a:t>
            </a:r>
            <a:r>
              <a:rPr lang="en-US" altLang="ja-JP" dirty="0"/>
              <a:t>2</a:t>
            </a:r>
            <a:r>
              <a:rPr lang="ja-JP" altLang="en-US" dirty="0"/>
              <a:t>千万のエントリが必要だが、</a:t>
            </a:r>
            <a:r>
              <a:rPr lang="en-US" altLang="ja-JP" dirty="0"/>
              <a:t>1</a:t>
            </a:r>
            <a:r>
              <a:rPr lang="ja-JP" altLang="en-US" dirty="0"/>
              <a:t>回の検索で経路が決まる</a:t>
            </a:r>
          </a:p>
        </p:txBody>
      </p:sp>
      <p:sp>
        <p:nvSpPr>
          <p:cNvPr id="240669" name="Text Box 29"/>
          <p:cNvSpPr txBox="1">
            <a:spLocks noChangeArrowheads="1"/>
          </p:cNvSpPr>
          <p:nvPr/>
        </p:nvSpPr>
        <p:spPr bwMode="auto">
          <a:xfrm>
            <a:off x="1403350" y="3861048"/>
            <a:ext cx="7075488" cy="366712"/>
          </a:xfrm>
          <a:prstGeom prst="rect">
            <a:avLst/>
          </a:prstGeom>
          <a:noFill/>
          <a:ln w="9525">
            <a:noFill/>
            <a:miter lim="800000"/>
            <a:headEnd/>
            <a:tailEnd/>
          </a:ln>
          <a:effectLst/>
        </p:spPr>
        <p:txBody>
          <a:bodyPr wrap="none">
            <a:spAutoFit/>
          </a:bodyPr>
          <a:lstStyle/>
          <a:p>
            <a:r>
              <a:rPr lang="ja-JP" altLang="en-US" dirty="0"/>
              <a:t>経路表のエントリ数が少なくてすむが、</a:t>
            </a:r>
            <a:r>
              <a:rPr lang="en-US" altLang="ja-JP" dirty="0"/>
              <a:t>1</a:t>
            </a:r>
            <a:r>
              <a:rPr lang="ja-JP" altLang="en-US" dirty="0"/>
              <a:t>回の検索では経路が決まらない</a:t>
            </a:r>
          </a:p>
        </p:txBody>
      </p:sp>
      <p:sp>
        <p:nvSpPr>
          <p:cNvPr id="240670" name="Text Box 30"/>
          <p:cNvSpPr txBox="1">
            <a:spLocks noChangeArrowheads="1"/>
          </p:cNvSpPr>
          <p:nvPr/>
        </p:nvSpPr>
        <p:spPr bwMode="auto">
          <a:xfrm>
            <a:off x="5253038" y="3469841"/>
            <a:ext cx="2851150" cy="366713"/>
          </a:xfrm>
          <a:prstGeom prst="rect">
            <a:avLst/>
          </a:prstGeom>
          <a:noFill/>
          <a:ln w="9525">
            <a:noFill/>
            <a:miter lim="800000"/>
            <a:headEnd/>
            <a:tailEnd/>
          </a:ln>
          <a:effectLst/>
        </p:spPr>
        <p:txBody>
          <a:bodyPr wrap="none">
            <a:spAutoFit/>
          </a:bodyPr>
          <a:lstStyle/>
          <a:p>
            <a:r>
              <a:rPr lang="ja-JP" altLang="en-US"/>
              <a:t>郵便は実際、最長一致検索</a:t>
            </a:r>
          </a:p>
        </p:txBody>
      </p:sp>
      <p:sp>
        <p:nvSpPr>
          <p:cNvPr id="240671" name="Text Box 31"/>
          <p:cNvSpPr txBox="1">
            <a:spLocks noChangeArrowheads="1"/>
          </p:cNvSpPr>
          <p:nvPr/>
        </p:nvSpPr>
        <p:spPr bwMode="auto">
          <a:xfrm>
            <a:off x="971550" y="5553558"/>
            <a:ext cx="7777163" cy="641350"/>
          </a:xfrm>
          <a:prstGeom prst="rect">
            <a:avLst/>
          </a:prstGeom>
          <a:noFill/>
          <a:ln w="9525">
            <a:noFill/>
            <a:miter lim="800000"/>
            <a:headEnd/>
            <a:tailEnd/>
          </a:ln>
          <a:effectLst/>
        </p:spPr>
        <p:txBody>
          <a:bodyPr>
            <a:spAutoFit/>
          </a:bodyPr>
          <a:lstStyle/>
          <a:p>
            <a:r>
              <a:rPr lang="ja-JP" altLang="en-US"/>
              <a:t>パケットがある出力ポートに同時に出力されるような場合、衝突を避けるために待たせる</a:t>
            </a:r>
          </a:p>
        </p:txBody>
      </p:sp>
      <p:sp>
        <p:nvSpPr>
          <p:cNvPr id="18" name="テキスト ボックス 17"/>
          <p:cNvSpPr txBox="1"/>
          <p:nvPr/>
        </p:nvSpPr>
        <p:spPr>
          <a:xfrm>
            <a:off x="467544" y="6380656"/>
            <a:ext cx="8688597" cy="369332"/>
          </a:xfrm>
          <a:prstGeom prst="rect">
            <a:avLst/>
          </a:prstGeom>
          <a:noFill/>
        </p:spPr>
        <p:txBody>
          <a:bodyPr wrap="none" rtlCol="0">
            <a:spAutoFit/>
          </a:bodyPr>
          <a:lstStyle/>
          <a:p>
            <a:r>
              <a:rPr lang="ja-JP" altLang="en-US" dirty="0" smtClean="0"/>
              <a:t>ルーターには 、接続させる端末に</a:t>
            </a:r>
            <a:r>
              <a:rPr lang="en-US" altLang="ja-JP" dirty="0" smtClean="0"/>
              <a:t>IP</a:t>
            </a:r>
            <a:r>
              <a:rPr lang="ja-JP" altLang="en-US" dirty="0" smtClean="0"/>
              <a:t>アドレスを自動的に割り当てる</a:t>
            </a:r>
            <a:r>
              <a:rPr lang="en-US" altLang="ja-JP" dirty="0" smtClean="0"/>
              <a:t>DHCP</a:t>
            </a:r>
            <a:r>
              <a:rPr lang="ja-JP" altLang="en-US" dirty="0" smtClean="0"/>
              <a:t>という機能もある</a:t>
            </a:r>
            <a:endParaRPr kumimoji="1" lang="ja-JP" alt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2671" y="272262"/>
            <a:ext cx="7218643" cy="523220"/>
          </a:xfrm>
        </p:spPr>
        <p:txBody>
          <a:bodyPr wrap="none">
            <a:spAutoFit/>
          </a:bodyPr>
          <a:lstStyle/>
          <a:p>
            <a:r>
              <a:rPr lang="ja-JP" altLang="en-US" sz="2800" dirty="0" smtClean="0"/>
              <a:t>アプリケーション層の主なプロトコルとその用途</a:t>
            </a:r>
            <a:endParaRPr kumimoji="1" lang="ja-JP" altLang="en-US" sz="2800" dirty="0"/>
          </a:p>
        </p:txBody>
      </p:sp>
      <p:sp>
        <p:nvSpPr>
          <p:cNvPr id="6" name="テキスト ボックス 5"/>
          <p:cNvSpPr txBox="1"/>
          <p:nvPr/>
        </p:nvSpPr>
        <p:spPr>
          <a:xfrm>
            <a:off x="665566" y="980728"/>
            <a:ext cx="7812868" cy="5427127"/>
          </a:xfrm>
          <a:prstGeom prst="rect">
            <a:avLst/>
          </a:prstGeom>
          <a:noFill/>
        </p:spPr>
        <p:txBody>
          <a:bodyPr wrap="square" rtlCol="0">
            <a:spAutoFit/>
          </a:bodyPr>
          <a:lstStyle/>
          <a:p>
            <a:pPr>
              <a:lnSpc>
                <a:spcPts val="2600"/>
              </a:lnSpc>
            </a:pPr>
            <a:r>
              <a:rPr lang="en-US" altLang="ja-JP" dirty="0" smtClean="0">
                <a:solidFill>
                  <a:srgbClr val="0000FF"/>
                </a:solidFill>
              </a:rPr>
              <a:t>HTTP</a:t>
            </a:r>
            <a:r>
              <a:rPr lang="en-US" altLang="ja-JP" dirty="0" smtClean="0"/>
              <a:t>(</a:t>
            </a:r>
            <a:r>
              <a:rPr lang="en-US" altLang="ja-JP" dirty="0" err="1" smtClean="0"/>
              <a:t>HyperText</a:t>
            </a:r>
            <a:r>
              <a:rPr lang="en-US" altLang="ja-JP" dirty="0" smtClean="0"/>
              <a:t> Transfer Protocol): Web</a:t>
            </a:r>
            <a:r>
              <a:rPr lang="ja-JP" altLang="en-US" dirty="0" smtClean="0"/>
              <a:t>ブラウザ閲覧</a:t>
            </a:r>
            <a:endParaRPr lang="en-US" altLang="ja-JP" dirty="0" smtClean="0"/>
          </a:p>
          <a:p>
            <a:pPr>
              <a:lnSpc>
                <a:spcPts val="2600"/>
              </a:lnSpc>
            </a:pPr>
            <a:r>
              <a:rPr lang="en-US" altLang="ja-JP" dirty="0" smtClean="0"/>
              <a:t>NNTP(Network News Transfer Protocol):</a:t>
            </a:r>
            <a:r>
              <a:rPr lang="ja-JP" altLang="en-US" dirty="0" smtClean="0"/>
              <a:t> インターネット上の</a:t>
            </a:r>
            <a:r>
              <a:rPr lang="en-US" altLang="ja-JP" dirty="0" err="1" smtClean="0"/>
              <a:t>NetNews</a:t>
            </a:r>
            <a:r>
              <a:rPr lang="ja-JP" altLang="en-US" dirty="0" smtClean="0"/>
              <a:t>（あるテーマ</a:t>
            </a:r>
          </a:p>
          <a:p>
            <a:pPr>
              <a:lnSpc>
                <a:spcPts val="2600"/>
              </a:lnSpc>
            </a:pPr>
            <a:r>
              <a:rPr lang="ja-JP" altLang="en-US" dirty="0" smtClean="0"/>
              <a:t>　　　　　　　　　　　　　　について情報を交換する電子会議）でのメッセージ転送</a:t>
            </a:r>
            <a:endParaRPr lang="en-US" altLang="ja-JP" dirty="0" smtClean="0"/>
          </a:p>
          <a:p>
            <a:pPr>
              <a:lnSpc>
                <a:spcPts val="2600"/>
              </a:lnSpc>
            </a:pPr>
            <a:r>
              <a:rPr lang="en-US" altLang="ja-JP" dirty="0" smtClean="0">
                <a:solidFill>
                  <a:srgbClr val="0000FF"/>
                </a:solidFill>
              </a:rPr>
              <a:t>SMTP</a:t>
            </a:r>
            <a:r>
              <a:rPr lang="en-US" altLang="ja-JP" dirty="0" smtClean="0"/>
              <a:t>(Simple Mail Transfer Protocol): E</a:t>
            </a:r>
            <a:r>
              <a:rPr lang="ja-JP" altLang="en-US" dirty="0" smtClean="0"/>
              <a:t>メールの送信</a:t>
            </a:r>
            <a:endParaRPr lang="en-US" altLang="ja-JP" dirty="0" smtClean="0"/>
          </a:p>
          <a:p>
            <a:pPr>
              <a:lnSpc>
                <a:spcPts val="2600"/>
              </a:lnSpc>
            </a:pPr>
            <a:r>
              <a:rPr lang="en-US" altLang="ja-JP" dirty="0" smtClean="0">
                <a:solidFill>
                  <a:srgbClr val="0000FF"/>
                </a:solidFill>
              </a:rPr>
              <a:t>POP3</a:t>
            </a:r>
            <a:r>
              <a:rPr lang="en-US" altLang="ja-JP" dirty="0" smtClean="0"/>
              <a:t>(Post</a:t>
            </a:r>
            <a:r>
              <a:rPr lang="ja-JP" altLang="en-US" dirty="0" smtClean="0"/>
              <a:t> </a:t>
            </a:r>
            <a:r>
              <a:rPr lang="en-US" altLang="ja-JP" dirty="0" smtClean="0"/>
              <a:t>Office Protocol): E</a:t>
            </a:r>
            <a:r>
              <a:rPr lang="ja-JP" altLang="en-US" dirty="0" smtClean="0"/>
              <a:t>メールの受信</a:t>
            </a:r>
            <a:endParaRPr lang="en-US" altLang="ja-JP" dirty="0" smtClean="0"/>
          </a:p>
          <a:p>
            <a:pPr>
              <a:lnSpc>
                <a:spcPts val="2600"/>
              </a:lnSpc>
            </a:pPr>
            <a:r>
              <a:rPr lang="en-US" altLang="ja-JP" dirty="0" smtClean="0"/>
              <a:t>MIME(Multipurpose Internet Mail Extension): E</a:t>
            </a:r>
            <a:r>
              <a:rPr lang="ja-JP" altLang="en-US" dirty="0" smtClean="0"/>
              <a:t>メールメッセージにおいて、データ</a:t>
            </a:r>
          </a:p>
          <a:p>
            <a:pPr>
              <a:lnSpc>
                <a:spcPts val="2600"/>
              </a:lnSpc>
            </a:pPr>
            <a:r>
              <a:rPr lang="ja-JP" altLang="en-US" dirty="0" smtClean="0"/>
              <a:t>　　　　　　　　　　　　　の内容や長さに制限されないメッセージの送受信を可能に</a:t>
            </a:r>
            <a:endParaRPr lang="en-US" altLang="ja-JP" dirty="0" smtClean="0"/>
          </a:p>
          <a:p>
            <a:pPr>
              <a:lnSpc>
                <a:spcPts val="2600"/>
              </a:lnSpc>
            </a:pPr>
            <a:r>
              <a:rPr lang="en-US" altLang="ja-JP" dirty="0" smtClean="0">
                <a:solidFill>
                  <a:srgbClr val="0000FF"/>
                </a:solidFill>
              </a:rPr>
              <a:t>FTP</a:t>
            </a:r>
            <a:r>
              <a:rPr lang="en-US" altLang="ja-JP" dirty="0" smtClean="0"/>
              <a:t>(File Transfer Protocol): </a:t>
            </a:r>
            <a:r>
              <a:rPr lang="ja-JP" altLang="en-US" dirty="0" smtClean="0"/>
              <a:t>ファイル転送</a:t>
            </a:r>
          </a:p>
          <a:p>
            <a:pPr>
              <a:lnSpc>
                <a:spcPts val="2600"/>
              </a:lnSpc>
            </a:pPr>
            <a:r>
              <a:rPr lang="en-US" altLang="ja-JP" dirty="0" smtClean="0">
                <a:solidFill>
                  <a:srgbClr val="0000FF"/>
                </a:solidFill>
              </a:rPr>
              <a:t>TELNET</a:t>
            </a:r>
            <a:r>
              <a:rPr lang="en-US" altLang="ja-JP" dirty="0" smtClean="0"/>
              <a:t>(Teletype network): </a:t>
            </a:r>
            <a:r>
              <a:rPr lang="ja-JP" altLang="ja-JP" dirty="0" smtClean="0"/>
              <a:t>リモート</a:t>
            </a:r>
            <a:r>
              <a:rPr lang="ja-JP" altLang="en-US" dirty="0" smtClean="0"/>
              <a:t>ホストを</a:t>
            </a:r>
            <a:r>
              <a:rPr lang="ja-JP" altLang="ja-JP" dirty="0" smtClean="0"/>
              <a:t>操作</a:t>
            </a:r>
            <a:r>
              <a:rPr lang="ja-JP" altLang="en-US" dirty="0" smtClean="0"/>
              <a:t>するための</a:t>
            </a:r>
            <a:r>
              <a:rPr lang="ja-JP" altLang="ja-JP" dirty="0" smtClean="0"/>
              <a:t>仮想端末</a:t>
            </a:r>
            <a:r>
              <a:rPr lang="ja-JP" altLang="en-US" dirty="0" smtClean="0"/>
              <a:t>を実現</a:t>
            </a:r>
          </a:p>
          <a:p>
            <a:pPr>
              <a:lnSpc>
                <a:spcPts val="2600"/>
              </a:lnSpc>
            </a:pPr>
            <a:r>
              <a:rPr lang="en-US" altLang="ja-JP" dirty="0" smtClean="0">
                <a:solidFill>
                  <a:srgbClr val="0000FF"/>
                </a:solidFill>
              </a:rPr>
              <a:t>DNS</a:t>
            </a:r>
            <a:r>
              <a:rPr lang="en-US" altLang="ja-JP" dirty="0" smtClean="0"/>
              <a:t>(Domain Name System): </a:t>
            </a:r>
            <a:r>
              <a:rPr lang="ja-JP" altLang="en-US" dirty="0" smtClean="0"/>
              <a:t>ドメイン名を</a:t>
            </a:r>
            <a:r>
              <a:rPr lang="en-US" altLang="ja-JP" dirty="0" smtClean="0"/>
              <a:t>IP</a:t>
            </a:r>
            <a:r>
              <a:rPr lang="ja-JP" altLang="en-US" dirty="0" smtClean="0"/>
              <a:t>アドレスに自動的に変換</a:t>
            </a:r>
            <a:endParaRPr lang="en-US" altLang="ja-JP" dirty="0" smtClean="0"/>
          </a:p>
          <a:p>
            <a:pPr>
              <a:lnSpc>
                <a:spcPts val="2600"/>
              </a:lnSpc>
            </a:pPr>
            <a:r>
              <a:rPr lang="en-US" altLang="ja-JP" dirty="0" smtClean="0">
                <a:solidFill>
                  <a:srgbClr val="0000FF"/>
                </a:solidFill>
              </a:rPr>
              <a:t>DHCP</a:t>
            </a:r>
            <a:r>
              <a:rPr lang="en-US" altLang="ja-JP" dirty="0" smtClean="0"/>
              <a:t>(Dynamic Host Configuration Protocol): </a:t>
            </a:r>
            <a:r>
              <a:rPr lang="ja-JP" altLang="en-US" dirty="0" smtClean="0"/>
              <a:t>ネットワークに一時的に接続する</a:t>
            </a:r>
            <a:endParaRPr lang="en-US" altLang="ja-JP" dirty="0" smtClean="0"/>
          </a:p>
          <a:p>
            <a:pPr>
              <a:lnSpc>
                <a:spcPts val="2600"/>
              </a:lnSpc>
            </a:pPr>
            <a:r>
              <a:rPr lang="ja-JP" altLang="en-US" dirty="0" smtClean="0"/>
              <a:t>　　　　　　　　コンピュータに、</a:t>
            </a:r>
            <a:r>
              <a:rPr lang="en-US" altLang="ja-JP" dirty="0" smtClean="0"/>
              <a:t>IP</a:t>
            </a:r>
            <a:r>
              <a:rPr lang="ja-JP" altLang="en-US" dirty="0" smtClean="0"/>
              <a:t>アドレスなど必要な情報を自動的に割り当てる</a:t>
            </a:r>
            <a:endParaRPr lang="en-US" altLang="ja-JP" dirty="0" smtClean="0"/>
          </a:p>
          <a:p>
            <a:pPr>
              <a:lnSpc>
                <a:spcPts val="2600"/>
              </a:lnSpc>
            </a:pPr>
            <a:r>
              <a:rPr lang="en-US" altLang="ja-JP" dirty="0" smtClean="0"/>
              <a:t>SNMP(Simple Network Management Protocol):</a:t>
            </a:r>
            <a:r>
              <a:rPr lang="ja-JP" altLang="en-US" dirty="0" smtClean="0"/>
              <a:t>ネットワーク機器を監視・制御</a:t>
            </a:r>
            <a:endParaRPr lang="en-US" altLang="ja-JP" dirty="0" smtClean="0"/>
          </a:p>
          <a:p>
            <a:pPr>
              <a:lnSpc>
                <a:spcPts val="2600"/>
              </a:lnSpc>
            </a:pPr>
            <a:r>
              <a:rPr lang="en-US" altLang="ja-JP" dirty="0" smtClean="0"/>
              <a:t>SSDP(Simple Service Discovery Protocol): LAN</a:t>
            </a:r>
            <a:r>
              <a:rPr lang="ja-JP" altLang="en-US" dirty="0" smtClean="0"/>
              <a:t>内部にあるデバイスの発見や操作</a:t>
            </a:r>
            <a:endParaRPr lang="en-US" altLang="ja-JP" dirty="0" smtClean="0"/>
          </a:p>
          <a:p>
            <a:pPr>
              <a:lnSpc>
                <a:spcPts val="2600"/>
              </a:lnSpc>
            </a:pPr>
            <a:endParaRPr lang="ja-JP" altLang="en-US" dirty="0" smtClean="0"/>
          </a:p>
          <a:p>
            <a:pPr>
              <a:lnSpc>
                <a:spcPts val="2600"/>
              </a:lnSpc>
            </a:pPr>
            <a:r>
              <a:rPr lang="ja-JP" altLang="en-US" dirty="0" smtClean="0"/>
              <a:t>以上は、下位に</a:t>
            </a:r>
            <a:r>
              <a:rPr lang="en-US" altLang="ja-JP" dirty="0" smtClean="0">
                <a:solidFill>
                  <a:srgbClr val="FF0000"/>
                </a:solidFill>
              </a:rPr>
              <a:t>TCP</a:t>
            </a:r>
            <a:r>
              <a:rPr lang="ja-JP" altLang="en-US" dirty="0" smtClean="0">
                <a:solidFill>
                  <a:srgbClr val="FF0000"/>
                </a:solidFill>
              </a:rPr>
              <a:t>と</a:t>
            </a:r>
            <a:r>
              <a:rPr lang="en-US" altLang="ja-JP" dirty="0" smtClean="0">
                <a:solidFill>
                  <a:srgbClr val="FF0000"/>
                </a:solidFill>
              </a:rPr>
              <a:t>IP</a:t>
            </a:r>
            <a:r>
              <a:rPr lang="ja-JP" altLang="en-US" dirty="0" smtClean="0">
                <a:solidFill>
                  <a:srgbClr val="FF0000"/>
                </a:solidFill>
              </a:rPr>
              <a:t>プロトコルを必要</a:t>
            </a:r>
            <a:r>
              <a:rPr lang="ja-JP" altLang="en-US" dirty="0" smtClean="0"/>
              <a:t>とする</a:t>
            </a:r>
            <a:endParaRPr kumimoji="1" lang="ja-JP" alt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413868" y="272262"/>
            <a:ext cx="4316246" cy="523220"/>
          </a:xfrm>
        </p:spPr>
        <p:txBody>
          <a:bodyPr wrap="none">
            <a:spAutoFit/>
          </a:bodyPr>
          <a:lstStyle/>
          <a:p>
            <a:r>
              <a:rPr kumimoji="1" lang="ja-JP" altLang="en-US" sz="2800" dirty="0" smtClean="0"/>
              <a:t>主なアプリの</a:t>
            </a:r>
            <a:r>
              <a:rPr kumimoji="1" lang="en-US" altLang="ja-JP" sz="2800" dirty="0" smtClean="0"/>
              <a:t>TCP</a:t>
            </a:r>
            <a:r>
              <a:rPr kumimoji="1" lang="ja-JP" altLang="en-US" sz="2800" dirty="0" smtClean="0"/>
              <a:t>ポート番号</a:t>
            </a:r>
            <a:endParaRPr kumimoji="1" lang="ja-JP" altLang="en-US" sz="2800" dirty="0"/>
          </a:p>
        </p:txBody>
      </p:sp>
      <p:graphicFrame>
        <p:nvGraphicFramePr>
          <p:cNvPr id="6" name="表 5"/>
          <p:cNvGraphicFramePr>
            <a:graphicFrameLocks noGrp="1"/>
          </p:cNvGraphicFramePr>
          <p:nvPr/>
        </p:nvGraphicFramePr>
        <p:xfrm>
          <a:off x="1706536" y="1294820"/>
          <a:ext cx="5730928" cy="4258416"/>
        </p:xfrm>
        <a:graphic>
          <a:graphicData uri="http://schemas.openxmlformats.org/drawingml/2006/table">
            <a:tbl>
              <a:tblPr firstRow="1" bandRow="1">
                <a:tableStyleId>{5C22544A-7EE6-4342-B048-85BDC9FD1C3A}</a:tableStyleId>
              </a:tblPr>
              <a:tblGrid>
                <a:gridCol w="931399"/>
                <a:gridCol w="764395"/>
                <a:gridCol w="1503090"/>
                <a:gridCol w="2532044"/>
              </a:tblGrid>
              <a:tr h="227323">
                <a:tc>
                  <a:txBody>
                    <a:bodyPr/>
                    <a:lstStyle/>
                    <a:p>
                      <a:pPr algn="ctr"/>
                      <a:r>
                        <a:rPr lang="ja-JP" altLang="en-US" sz="1400" dirty="0"/>
                        <a:t>ポート番号</a:t>
                      </a:r>
                    </a:p>
                  </a:txBody>
                  <a:tcPr marL="39456" marR="39456" marT="19728" marB="19728" anchor="ctr"/>
                </a:tc>
                <a:tc>
                  <a:txBody>
                    <a:bodyPr/>
                    <a:lstStyle/>
                    <a:p>
                      <a:pPr algn="ctr"/>
                      <a:r>
                        <a:rPr lang="en-US" sz="1400" dirty="0"/>
                        <a:t>TCP/IP</a:t>
                      </a:r>
                    </a:p>
                  </a:txBody>
                  <a:tcPr marL="39456" marR="39456" marT="19728" marB="19728" anchor="ctr"/>
                </a:tc>
                <a:tc>
                  <a:txBody>
                    <a:bodyPr/>
                    <a:lstStyle/>
                    <a:p>
                      <a:pPr algn="ctr"/>
                      <a:r>
                        <a:rPr lang="ja-JP" altLang="en-US" sz="1400"/>
                        <a:t>プロトコル</a:t>
                      </a:r>
                    </a:p>
                  </a:txBody>
                  <a:tcPr marL="39456" marR="39456" marT="19728" marB="19728" anchor="ctr"/>
                </a:tc>
                <a:tc>
                  <a:txBody>
                    <a:bodyPr/>
                    <a:lstStyle/>
                    <a:p>
                      <a:pPr algn="ctr"/>
                      <a:r>
                        <a:rPr lang="ja-JP" altLang="en-US" sz="1400" dirty="0"/>
                        <a:t>用途</a:t>
                      </a:r>
                    </a:p>
                  </a:txBody>
                  <a:tcPr marL="39456" marR="39456" marT="19728" marB="19728" anchor="ctr"/>
                </a:tc>
              </a:tr>
              <a:tr h="248395">
                <a:tc>
                  <a:txBody>
                    <a:bodyPr/>
                    <a:lstStyle/>
                    <a:p>
                      <a:pPr algn="ctr"/>
                      <a:r>
                        <a:rPr lang="en-US" altLang="ja-JP" sz="1400" dirty="0"/>
                        <a:t>20</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a:t>ftp-data</a:t>
                      </a:r>
                    </a:p>
                  </a:txBody>
                  <a:tcPr marL="39456" marR="39456" marT="19728" marB="19728" anchor="ctr"/>
                </a:tc>
                <a:tc>
                  <a:txBody>
                    <a:bodyPr/>
                    <a:lstStyle/>
                    <a:p>
                      <a:pPr algn="ctr"/>
                      <a:r>
                        <a:rPr lang="ja-JP" altLang="en-US" sz="1400"/>
                        <a:t>ファイル転送（データ本体）</a:t>
                      </a:r>
                    </a:p>
                  </a:txBody>
                  <a:tcPr marL="39456" marR="39456" marT="19728" marB="19728" anchor="ctr"/>
                </a:tc>
              </a:tr>
              <a:tr h="248395">
                <a:tc>
                  <a:txBody>
                    <a:bodyPr/>
                    <a:lstStyle/>
                    <a:p>
                      <a:pPr algn="ctr"/>
                      <a:r>
                        <a:rPr lang="en-US" altLang="ja-JP" sz="1400" dirty="0"/>
                        <a:t>21</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a:t>ftp</a:t>
                      </a:r>
                    </a:p>
                  </a:txBody>
                  <a:tcPr marL="39456" marR="39456" marT="19728" marB="19728" anchor="ctr"/>
                </a:tc>
                <a:tc>
                  <a:txBody>
                    <a:bodyPr/>
                    <a:lstStyle/>
                    <a:p>
                      <a:pPr algn="ctr"/>
                      <a:r>
                        <a:rPr lang="ja-JP" altLang="en-US" sz="1400"/>
                        <a:t>ファイル転送（コントロール）</a:t>
                      </a:r>
                    </a:p>
                  </a:txBody>
                  <a:tcPr marL="39456" marR="39456" marT="19728" marB="19728" anchor="ctr"/>
                </a:tc>
              </a:tr>
              <a:tr h="248395">
                <a:tc>
                  <a:txBody>
                    <a:bodyPr/>
                    <a:lstStyle/>
                    <a:p>
                      <a:pPr algn="ctr"/>
                      <a:r>
                        <a:rPr lang="en-US" altLang="ja-JP" sz="1400" dirty="0"/>
                        <a:t>22</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a:t>ssh</a:t>
                      </a:r>
                    </a:p>
                  </a:txBody>
                  <a:tcPr marL="39456" marR="39456" marT="19728" marB="19728" anchor="ctr"/>
                </a:tc>
                <a:tc>
                  <a:txBody>
                    <a:bodyPr/>
                    <a:lstStyle/>
                    <a:p>
                      <a:pPr algn="ctr"/>
                      <a:r>
                        <a:rPr lang="ja-JP" altLang="en-US" sz="1400"/>
                        <a:t>リモートログイン（セキュア）</a:t>
                      </a:r>
                    </a:p>
                  </a:txBody>
                  <a:tcPr marL="39456" marR="39456" marT="19728" marB="19728" anchor="ctr"/>
                </a:tc>
              </a:tr>
              <a:tr h="227323">
                <a:tc>
                  <a:txBody>
                    <a:bodyPr/>
                    <a:lstStyle/>
                    <a:p>
                      <a:pPr algn="ctr"/>
                      <a:r>
                        <a:rPr lang="en-US" altLang="ja-JP" sz="1400"/>
                        <a:t>23</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dirty="0"/>
                        <a:t>telnet</a:t>
                      </a:r>
                    </a:p>
                  </a:txBody>
                  <a:tcPr marL="39456" marR="39456" marT="19728" marB="19728" anchor="ctr"/>
                </a:tc>
                <a:tc>
                  <a:txBody>
                    <a:bodyPr/>
                    <a:lstStyle/>
                    <a:p>
                      <a:pPr algn="ctr"/>
                      <a:r>
                        <a:rPr lang="ja-JP" altLang="en-US" sz="1400"/>
                        <a:t>リモートログイン</a:t>
                      </a:r>
                    </a:p>
                  </a:txBody>
                  <a:tcPr marL="39456" marR="39456" marT="19728" marB="19728" anchor="ctr"/>
                </a:tc>
              </a:tr>
              <a:tr h="227323">
                <a:tc>
                  <a:txBody>
                    <a:bodyPr/>
                    <a:lstStyle/>
                    <a:p>
                      <a:pPr algn="ctr"/>
                      <a:r>
                        <a:rPr lang="en-US" altLang="ja-JP" sz="1400"/>
                        <a:t>25</a:t>
                      </a:r>
                    </a:p>
                  </a:txBody>
                  <a:tcPr marL="39456" marR="39456" marT="19728" marB="19728" anchor="ctr"/>
                </a:tc>
                <a:tc>
                  <a:txBody>
                    <a:bodyPr/>
                    <a:lstStyle/>
                    <a:p>
                      <a:pPr algn="ctr"/>
                      <a:r>
                        <a:rPr lang="en-US" sz="1400" dirty="0"/>
                        <a:t>TCP</a:t>
                      </a:r>
                    </a:p>
                  </a:txBody>
                  <a:tcPr marL="39456" marR="39456" marT="19728" marB="19728" anchor="ctr"/>
                </a:tc>
                <a:tc>
                  <a:txBody>
                    <a:bodyPr/>
                    <a:lstStyle/>
                    <a:p>
                      <a:pPr algn="ctr"/>
                      <a:r>
                        <a:rPr lang="en-US" sz="1400" dirty="0" err="1"/>
                        <a:t>smtp</a:t>
                      </a:r>
                      <a:endParaRPr lang="en-US" sz="1400" dirty="0"/>
                    </a:p>
                  </a:txBody>
                  <a:tcPr marL="39456" marR="39456" marT="19728" marB="19728" anchor="ctr"/>
                </a:tc>
                <a:tc>
                  <a:txBody>
                    <a:bodyPr/>
                    <a:lstStyle/>
                    <a:p>
                      <a:pPr algn="ctr"/>
                      <a:r>
                        <a:rPr lang="ja-JP" altLang="en-US" sz="1400"/>
                        <a:t>メール送信</a:t>
                      </a:r>
                    </a:p>
                  </a:txBody>
                  <a:tcPr marL="39456" marR="39456" marT="19728" marB="19728" anchor="ctr"/>
                </a:tc>
              </a:tr>
              <a:tr h="323132">
                <a:tc>
                  <a:txBody>
                    <a:bodyPr/>
                    <a:lstStyle/>
                    <a:p>
                      <a:pPr algn="ctr"/>
                      <a:r>
                        <a:rPr lang="en-US" altLang="ja-JP" sz="1400"/>
                        <a:t>53</a:t>
                      </a:r>
                    </a:p>
                  </a:txBody>
                  <a:tcPr marL="39456" marR="39456" marT="19728" marB="19728" anchor="ctr"/>
                </a:tc>
                <a:tc>
                  <a:txBody>
                    <a:bodyPr/>
                    <a:lstStyle/>
                    <a:p>
                      <a:pPr algn="ctr"/>
                      <a:r>
                        <a:rPr lang="en-US" sz="1400" dirty="0"/>
                        <a:t>TCP/UDP</a:t>
                      </a:r>
                    </a:p>
                  </a:txBody>
                  <a:tcPr marL="39456" marR="39456" marT="19728" marB="19728" anchor="ctr"/>
                </a:tc>
                <a:tc>
                  <a:txBody>
                    <a:bodyPr/>
                    <a:lstStyle/>
                    <a:p>
                      <a:pPr algn="ctr"/>
                      <a:r>
                        <a:rPr lang="en-US" sz="1400" dirty="0"/>
                        <a:t>domain</a:t>
                      </a:r>
                    </a:p>
                  </a:txBody>
                  <a:tcPr marL="39456" marR="39456" marT="19728" marB="19728" anchor="ctr"/>
                </a:tc>
                <a:tc>
                  <a:txBody>
                    <a:bodyPr/>
                    <a:lstStyle/>
                    <a:p>
                      <a:pPr algn="ctr"/>
                      <a:r>
                        <a:rPr lang="en-US" altLang="ja-JP" sz="1400" dirty="0"/>
                        <a:t>DNS</a:t>
                      </a:r>
                      <a:r>
                        <a:rPr lang="ja-JP" altLang="en-US" sz="1400" dirty="0"/>
                        <a:t>（名前解決は</a:t>
                      </a:r>
                      <a:r>
                        <a:rPr lang="en-US" altLang="ja-JP" sz="1400" dirty="0"/>
                        <a:t>UDP,</a:t>
                      </a:r>
                      <a:r>
                        <a:rPr lang="ja-JP" altLang="en-US" sz="1400" dirty="0"/>
                        <a:t>ゾーン転送は</a:t>
                      </a:r>
                      <a:r>
                        <a:rPr lang="en-US" altLang="ja-JP" sz="1400" dirty="0"/>
                        <a:t>TCP</a:t>
                      </a:r>
                      <a:r>
                        <a:rPr lang="ja-JP" altLang="en-US" sz="1400" dirty="0"/>
                        <a:t>）</a:t>
                      </a:r>
                    </a:p>
                  </a:txBody>
                  <a:tcPr marL="39456" marR="39456" marT="19728" marB="19728" anchor="ctr"/>
                </a:tc>
              </a:tr>
              <a:tr h="227323">
                <a:tc>
                  <a:txBody>
                    <a:bodyPr/>
                    <a:lstStyle/>
                    <a:p>
                      <a:pPr algn="ctr"/>
                      <a:r>
                        <a:rPr lang="en-US" altLang="ja-JP" sz="1400"/>
                        <a:t>67</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BOOT/DHCP Server</a:t>
                      </a:r>
                    </a:p>
                  </a:txBody>
                  <a:tcPr marL="39456" marR="39456" marT="19728" marB="19728" anchor="ctr"/>
                </a:tc>
                <a:tc>
                  <a:txBody>
                    <a:bodyPr/>
                    <a:lstStyle/>
                    <a:p>
                      <a:pPr algn="ctr"/>
                      <a:r>
                        <a:rPr lang="en-US" altLang="ja-JP" sz="1400"/>
                        <a:t>IP</a:t>
                      </a:r>
                      <a:r>
                        <a:rPr lang="ja-JP" altLang="en-US" sz="1400"/>
                        <a:t>アドレスの自動取得</a:t>
                      </a:r>
                    </a:p>
                  </a:txBody>
                  <a:tcPr marL="39456" marR="39456" marT="19728" marB="19728" anchor="ctr"/>
                </a:tc>
              </a:tr>
              <a:tr h="227323">
                <a:tc>
                  <a:txBody>
                    <a:bodyPr/>
                    <a:lstStyle/>
                    <a:p>
                      <a:pPr algn="ctr"/>
                      <a:r>
                        <a:rPr lang="en-US" altLang="ja-JP" sz="1400"/>
                        <a:t>68</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BOOT/DHCP Client</a:t>
                      </a:r>
                    </a:p>
                  </a:txBody>
                  <a:tcPr marL="39456" marR="39456" marT="19728" marB="19728" anchor="ctr"/>
                </a:tc>
                <a:tc>
                  <a:txBody>
                    <a:bodyPr/>
                    <a:lstStyle/>
                    <a:p>
                      <a:pPr algn="ctr"/>
                      <a:r>
                        <a:rPr lang="en-US" altLang="ja-JP" sz="1400"/>
                        <a:t>IP</a:t>
                      </a:r>
                      <a:r>
                        <a:rPr lang="ja-JP" altLang="en-US" sz="1400"/>
                        <a:t>アドレスの自動取得</a:t>
                      </a:r>
                    </a:p>
                  </a:txBody>
                  <a:tcPr marL="39456" marR="39456" marT="19728" marB="19728" anchor="ctr"/>
                </a:tc>
              </a:tr>
              <a:tr h="227323">
                <a:tc>
                  <a:txBody>
                    <a:bodyPr/>
                    <a:lstStyle/>
                    <a:p>
                      <a:pPr algn="ctr"/>
                      <a:r>
                        <a:rPr lang="en-US" altLang="ja-JP" sz="1400"/>
                        <a:t>69</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TFTP</a:t>
                      </a:r>
                    </a:p>
                  </a:txBody>
                  <a:tcPr marL="39456" marR="39456" marT="19728" marB="19728" anchor="ctr"/>
                </a:tc>
                <a:tc>
                  <a:txBody>
                    <a:bodyPr/>
                    <a:lstStyle/>
                    <a:p>
                      <a:pPr algn="ctr"/>
                      <a:r>
                        <a:rPr lang="ja-JP" altLang="en-US" sz="1400" dirty="0"/>
                        <a:t>ファイル転送</a:t>
                      </a:r>
                    </a:p>
                  </a:txBody>
                  <a:tcPr marL="39456" marR="39456" marT="19728" marB="19728" anchor="ctr"/>
                </a:tc>
              </a:tr>
              <a:tr h="227323">
                <a:tc>
                  <a:txBody>
                    <a:bodyPr/>
                    <a:lstStyle/>
                    <a:p>
                      <a:pPr algn="ctr"/>
                      <a:r>
                        <a:rPr lang="en-US" altLang="ja-JP" sz="1400"/>
                        <a:t>80</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dirty="0"/>
                        <a:t>http</a:t>
                      </a:r>
                    </a:p>
                  </a:txBody>
                  <a:tcPr marL="39456" marR="39456" marT="19728" marB="19728" anchor="ctr"/>
                </a:tc>
                <a:tc>
                  <a:txBody>
                    <a:bodyPr/>
                    <a:lstStyle/>
                    <a:p>
                      <a:pPr algn="ctr"/>
                      <a:r>
                        <a:rPr lang="en-US" sz="1400" dirty="0"/>
                        <a:t>www</a:t>
                      </a:r>
                    </a:p>
                  </a:txBody>
                  <a:tcPr marL="39456" marR="39456" marT="19728" marB="19728" anchor="ctr"/>
                </a:tc>
              </a:tr>
              <a:tr h="227323">
                <a:tc>
                  <a:txBody>
                    <a:bodyPr/>
                    <a:lstStyle/>
                    <a:p>
                      <a:pPr algn="ctr"/>
                      <a:r>
                        <a:rPr lang="en-US" altLang="ja-JP" sz="1400"/>
                        <a:t>110</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dirty="0"/>
                        <a:t>pop3</a:t>
                      </a:r>
                    </a:p>
                  </a:txBody>
                  <a:tcPr marL="39456" marR="39456" marT="19728" marB="19728" anchor="ctr"/>
                </a:tc>
                <a:tc>
                  <a:txBody>
                    <a:bodyPr/>
                    <a:lstStyle/>
                    <a:p>
                      <a:pPr algn="ctr"/>
                      <a:r>
                        <a:rPr lang="ja-JP" altLang="en-US" sz="1400" dirty="0"/>
                        <a:t>メール受信</a:t>
                      </a:r>
                    </a:p>
                  </a:txBody>
                  <a:tcPr marL="39456" marR="39456" marT="19728" marB="19728" anchor="ctr"/>
                </a:tc>
              </a:tr>
              <a:tr h="227323">
                <a:tc>
                  <a:txBody>
                    <a:bodyPr/>
                    <a:lstStyle/>
                    <a:p>
                      <a:pPr algn="ctr"/>
                      <a:r>
                        <a:rPr lang="en-US" altLang="ja-JP" sz="1400"/>
                        <a:t>123</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dirty="0"/>
                        <a:t>NTP</a:t>
                      </a:r>
                    </a:p>
                  </a:txBody>
                  <a:tcPr marL="39456" marR="39456" marT="19728" marB="19728" anchor="ctr"/>
                </a:tc>
                <a:tc>
                  <a:txBody>
                    <a:bodyPr/>
                    <a:lstStyle/>
                    <a:p>
                      <a:pPr algn="ctr"/>
                      <a:r>
                        <a:rPr lang="ja-JP" altLang="en-US" sz="1400" dirty="0"/>
                        <a:t>時刻合わせ</a:t>
                      </a:r>
                    </a:p>
                  </a:txBody>
                  <a:tcPr marL="39456" marR="39456" marT="19728" marB="19728" anchor="ctr"/>
                </a:tc>
              </a:tr>
              <a:tr h="227323">
                <a:tc>
                  <a:txBody>
                    <a:bodyPr/>
                    <a:lstStyle/>
                    <a:p>
                      <a:pPr algn="ctr"/>
                      <a:r>
                        <a:rPr lang="en-US" altLang="ja-JP" sz="1400"/>
                        <a:t>143</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dirty="0" err="1"/>
                        <a:t>imap</a:t>
                      </a:r>
                      <a:endParaRPr lang="en-US" sz="1400" dirty="0"/>
                    </a:p>
                  </a:txBody>
                  <a:tcPr marL="39456" marR="39456" marT="19728" marB="19728" anchor="ctr"/>
                </a:tc>
                <a:tc>
                  <a:txBody>
                    <a:bodyPr/>
                    <a:lstStyle/>
                    <a:p>
                      <a:pPr algn="ctr"/>
                      <a:r>
                        <a:rPr lang="ja-JP" altLang="en-US" sz="1400" dirty="0"/>
                        <a:t>メール受信</a:t>
                      </a:r>
                    </a:p>
                  </a:txBody>
                  <a:tcPr marL="39456" marR="39456" marT="19728" marB="19728" anchor="ctr"/>
                </a:tc>
              </a:tr>
              <a:tr h="227323">
                <a:tc>
                  <a:txBody>
                    <a:bodyPr/>
                    <a:lstStyle/>
                    <a:p>
                      <a:pPr algn="ctr"/>
                      <a:r>
                        <a:rPr lang="en-US" altLang="ja-JP" sz="1400"/>
                        <a:t>443</a:t>
                      </a:r>
                    </a:p>
                  </a:txBody>
                  <a:tcPr marL="39456" marR="39456" marT="19728" marB="19728" anchor="ctr"/>
                </a:tc>
                <a:tc>
                  <a:txBody>
                    <a:bodyPr/>
                    <a:lstStyle/>
                    <a:p>
                      <a:pPr algn="ctr"/>
                      <a:r>
                        <a:rPr lang="en-US" sz="1400"/>
                        <a:t>TCP</a:t>
                      </a:r>
                    </a:p>
                  </a:txBody>
                  <a:tcPr marL="39456" marR="39456" marT="19728" marB="19728" anchor="ctr"/>
                </a:tc>
                <a:tc>
                  <a:txBody>
                    <a:bodyPr/>
                    <a:lstStyle/>
                    <a:p>
                      <a:pPr algn="ctr"/>
                      <a:r>
                        <a:rPr lang="en-US" sz="1400"/>
                        <a:t>https</a:t>
                      </a:r>
                    </a:p>
                  </a:txBody>
                  <a:tcPr marL="39456" marR="39456" marT="19728" marB="19728" anchor="ctr"/>
                </a:tc>
                <a:tc>
                  <a:txBody>
                    <a:bodyPr/>
                    <a:lstStyle/>
                    <a:p>
                      <a:pPr algn="ctr"/>
                      <a:r>
                        <a:rPr lang="en-US" sz="1400" dirty="0"/>
                        <a:t>www（</a:t>
                      </a:r>
                      <a:r>
                        <a:rPr lang="ja-JP" altLang="en-US" sz="1400" dirty="0"/>
                        <a:t>セキュア）</a:t>
                      </a:r>
                    </a:p>
                  </a:txBody>
                  <a:tcPr marL="39456" marR="39456" marT="19728" marB="19728" anchor="ctr"/>
                </a:tc>
              </a:tr>
              <a:tr h="227323">
                <a:tc>
                  <a:txBody>
                    <a:bodyPr/>
                    <a:lstStyle/>
                    <a:p>
                      <a:pPr algn="ctr"/>
                      <a:r>
                        <a:rPr lang="en-US" altLang="ja-JP" sz="1400"/>
                        <a:t>520</a:t>
                      </a:r>
                    </a:p>
                  </a:txBody>
                  <a:tcPr marL="39456" marR="39456" marT="19728" marB="19728" anchor="ctr"/>
                </a:tc>
                <a:tc>
                  <a:txBody>
                    <a:bodyPr/>
                    <a:lstStyle/>
                    <a:p>
                      <a:pPr algn="ctr"/>
                      <a:r>
                        <a:rPr lang="en-US" sz="1400"/>
                        <a:t>UDP</a:t>
                      </a:r>
                    </a:p>
                  </a:txBody>
                  <a:tcPr marL="39456" marR="39456" marT="19728" marB="19728" anchor="ctr"/>
                </a:tc>
                <a:tc>
                  <a:txBody>
                    <a:bodyPr/>
                    <a:lstStyle/>
                    <a:p>
                      <a:pPr algn="ctr"/>
                      <a:r>
                        <a:rPr lang="en-US" sz="1400"/>
                        <a:t>RIP</a:t>
                      </a:r>
                    </a:p>
                  </a:txBody>
                  <a:tcPr marL="39456" marR="39456" marT="19728" marB="19728" anchor="ctr"/>
                </a:tc>
                <a:tc>
                  <a:txBody>
                    <a:bodyPr/>
                    <a:lstStyle/>
                    <a:p>
                      <a:pPr algn="ctr"/>
                      <a:r>
                        <a:rPr lang="ja-JP" altLang="en-US" sz="1400" dirty="0"/>
                        <a:t>ルーティングプロトコル</a:t>
                      </a:r>
                    </a:p>
                  </a:txBody>
                  <a:tcPr marL="39456" marR="39456" marT="19728" marB="19728" anchor="ct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36157" y="272262"/>
            <a:ext cx="3071675" cy="523220"/>
          </a:xfrm>
        </p:spPr>
        <p:txBody>
          <a:bodyPr wrap="none">
            <a:spAutoFit/>
          </a:bodyPr>
          <a:lstStyle/>
          <a:p>
            <a:r>
              <a:rPr lang="en-US" altLang="ja-JP" sz="2800" dirty="0" smtClean="0"/>
              <a:t>IPv4</a:t>
            </a:r>
            <a:r>
              <a:rPr lang="ja-JP" altLang="en-US" sz="2800" dirty="0" smtClean="0"/>
              <a:t>パケットの構造</a:t>
            </a:r>
            <a:endParaRPr kumimoji="1" lang="ja-JP" altLang="en-US" sz="2800" dirty="0"/>
          </a:p>
        </p:txBody>
      </p:sp>
      <p:pic>
        <p:nvPicPr>
          <p:cNvPr id="90114" name="Picture 2" descr="wi-fig01.gif"/>
          <p:cNvPicPr>
            <a:picLocks noChangeAspect="1" noChangeArrowheads="1"/>
          </p:cNvPicPr>
          <p:nvPr/>
        </p:nvPicPr>
        <p:blipFill>
          <a:blip r:embed="rId2" cstate="print"/>
          <a:srcRect/>
          <a:stretch>
            <a:fillRect/>
          </a:stretch>
        </p:blipFill>
        <p:spPr bwMode="auto">
          <a:xfrm>
            <a:off x="4476750" y="1819274"/>
            <a:ext cx="4667250" cy="3219451"/>
          </a:xfrm>
          <a:prstGeom prst="rect">
            <a:avLst/>
          </a:prstGeom>
          <a:noFill/>
        </p:spPr>
      </p:pic>
      <p:pic>
        <p:nvPicPr>
          <p:cNvPr id="90116" name="Picture 4" descr="IPv4ヘッダーの構造">
            <a:hlinkClick r:id="rId3"/>
          </p:cNvPr>
          <p:cNvPicPr>
            <a:picLocks noChangeAspect="1" noChangeArrowheads="1"/>
          </p:cNvPicPr>
          <p:nvPr/>
        </p:nvPicPr>
        <p:blipFill>
          <a:blip r:embed="rId4" cstate="print"/>
          <a:srcRect/>
          <a:stretch>
            <a:fillRect/>
          </a:stretch>
        </p:blipFill>
        <p:spPr bwMode="auto">
          <a:xfrm>
            <a:off x="38100" y="2214562"/>
            <a:ext cx="4533900" cy="2428875"/>
          </a:xfrm>
          <a:prstGeom prst="rect">
            <a:avLst/>
          </a:prstGeom>
          <a:noFill/>
        </p:spPr>
      </p:pic>
      <p:sp>
        <p:nvSpPr>
          <p:cNvPr id="7" name="右中かっこ 6"/>
          <p:cNvSpPr/>
          <p:nvPr/>
        </p:nvSpPr>
        <p:spPr>
          <a:xfrm rot="16200000">
            <a:off x="6696236" y="-459432"/>
            <a:ext cx="216024" cy="439248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5220072" y="1232756"/>
            <a:ext cx="3167855" cy="369332"/>
          </a:xfrm>
          <a:prstGeom prst="rect">
            <a:avLst/>
          </a:prstGeom>
          <a:noFill/>
        </p:spPr>
        <p:txBody>
          <a:bodyPr wrap="none" rtlCol="0">
            <a:spAutoFit/>
          </a:bodyPr>
          <a:lstStyle/>
          <a:p>
            <a:r>
              <a:rPr kumimoji="1" lang="en-US" altLang="ja-JP" dirty="0" smtClean="0"/>
              <a:t>4</a:t>
            </a:r>
            <a:r>
              <a:rPr kumimoji="1" lang="ja-JP" altLang="en-US" dirty="0" smtClean="0"/>
              <a:t>オクテット</a:t>
            </a:r>
            <a:r>
              <a:rPr kumimoji="1" lang="en-US" altLang="ja-JP" dirty="0" smtClean="0"/>
              <a:t> (4</a:t>
            </a:r>
            <a:r>
              <a:rPr kumimoji="1" lang="ja-JP" altLang="en-US" dirty="0" smtClean="0"/>
              <a:t>バイト </a:t>
            </a:r>
            <a:r>
              <a:rPr kumimoji="1" lang="en-US" altLang="ja-JP" dirty="0" smtClean="0"/>
              <a:t>or 32</a:t>
            </a:r>
            <a:r>
              <a:rPr kumimoji="1" lang="ja-JP" altLang="en-US" dirty="0" smtClean="0"/>
              <a:t>ビット</a:t>
            </a:r>
            <a:r>
              <a:rPr kumimoji="1" lang="en-US" altLang="ja-JP" dirty="0" smtClean="0"/>
              <a:t>)</a:t>
            </a:r>
            <a:endParaRPr kumimoji="1" lang="ja-JP" altLang="en-US" dirty="0" smtClean="0"/>
          </a:p>
        </p:txBody>
      </p:sp>
      <p:sp>
        <p:nvSpPr>
          <p:cNvPr id="9" name="テキスト ボックス 8"/>
          <p:cNvSpPr txBox="1"/>
          <p:nvPr/>
        </p:nvSpPr>
        <p:spPr>
          <a:xfrm>
            <a:off x="575556" y="5409220"/>
            <a:ext cx="7976864" cy="369332"/>
          </a:xfrm>
          <a:prstGeom prst="rect">
            <a:avLst/>
          </a:prstGeom>
          <a:noFill/>
        </p:spPr>
        <p:txBody>
          <a:bodyPr wrap="none" rtlCol="0">
            <a:spAutoFit/>
          </a:bodyPr>
          <a:lstStyle/>
          <a:p>
            <a:r>
              <a:rPr lang="en-US" altLang="ja-JP" dirty="0" smtClean="0">
                <a:latin typeface="+mn-ea"/>
              </a:rPr>
              <a:t>IP</a:t>
            </a:r>
            <a:r>
              <a:rPr lang="ja-JP" altLang="en-US" dirty="0" smtClean="0">
                <a:latin typeface="+mn-ea"/>
              </a:rPr>
              <a:t>パケットには、ヘッダー内に発信元と着信先の</a:t>
            </a:r>
            <a:r>
              <a:rPr lang="en-US" altLang="ja-JP" dirty="0" smtClean="0">
                <a:latin typeface="+mn-ea"/>
              </a:rPr>
              <a:t>IP</a:t>
            </a:r>
            <a:r>
              <a:rPr lang="ja-JP" altLang="en-US" dirty="0" smtClean="0">
                <a:latin typeface="+mn-ea"/>
              </a:rPr>
              <a:t>アドレスが埋め込まれている。</a:t>
            </a:r>
            <a:endParaRPr kumimoji="1" lang="ja-JP" altLang="en-US" dirty="0" smtClean="0">
              <a:latin typeface="+mn-ea"/>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20924" y="272262"/>
            <a:ext cx="3102131" cy="523220"/>
          </a:xfrm>
        </p:spPr>
        <p:txBody>
          <a:bodyPr wrap="none">
            <a:spAutoFit/>
          </a:bodyPr>
          <a:lstStyle/>
          <a:p>
            <a:r>
              <a:rPr lang="en-US" altLang="ja-JP" sz="2800" dirty="0" smtClean="0"/>
              <a:t>IP</a:t>
            </a:r>
            <a:r>
              <a:rPr lang="ja-JP" altLang="en-US" sz="2800" dirty="0" smtClean="0"/>
              <a:t>アドレスの仕組み</a:t>
            </a:r>
            <a:endParaRPr kumimoji="1" lang="ja-JP" altLang="en-US" sz="2800" dirty="0"/>
          </a:p>
        </p:txBody>
      </p:sp>
      <p:sp>
        <p:nvSpPr>
          <p:cNvPr id="6" name="正方形/長方形 5"/>
          <p:cNvSpPr/>
          <p:nvPr/>
        </p:nvSpPr>
        <p:spPr>
          <a:xfrm>
            <a:off x="2411760" y="3015536"/>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 name="正方形/長方形 6"/>
          <p:cNvSpPr/>
          <p:nvPr/>
        </p:nvSpPr>
        <p:spPr>
          <a:xfrm>
            <a:off x="3851920" y="3015536"/>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テキスト ボックス 7"/>
          <p:cNvSpPr txBox="1"/>
          <p:nvPr/>
        </p:nvSpPr>
        <p:spPr>
          <a:xfrm>
            <a:off x="2663788" y="3051540"/>
            <a:ext cx="949299" cy="338554"/>
          </a:xfrm>
          <a:prstGeom prst="rect">
            <a:avLst/>
          </a:prstGeom>
          <a:noFill/>
        </p:spPr>
        <p:txBody>
          <a:bodyPr wrap="none" rtlCol="0">
            <a:spAutoFit/>
          </a:bodyPr>
          <a:lstStyle/>
          <a:p>
            <a:r>
              <a:rPr kumimoji="1" lang="en-US" altLang="ja-JP" sz="1600" dirty="0" smtClean="0">
                <a:solidFill>
                  <a:srgbClr val="FF0000"/>
                </a:solidFill>
                <a:latin typeface="+mn-ea"/>
              </a:rPr>
              <a:t>0</a:t>
            </a:r>
            <a:r>
              <a:rPr kumimoji="1" lang="en-US" altLang="ja-JP" sz="1600" dirty="0" smtClean="0">
                <a:latin typeface="+mn-ea"/>
              </a:rPr>
              <a:t>xxxxxxx</a:t>
            </a:r>
            <a:endParaRPr kumimoji="1" lang="ja-JP" altLang="en-US" sz="1600" dirty="0" smtClean="0">
              <a:latin typeface="+mn-ea"/>
            </a:endParaRPr>
          </a:p>
        </p:txBody>
      </p:sp>
      <p:sp>
        <p:nvSpPr>
          <p:cNvPr id="10" name="右中かっこ 9"/>
          <p:cNvSpPr/>
          <p:nvPr/>
        </p:nvSpPr>
        <p:spPr>
          <a:xfrm rot="5400000">
            <a:off x="3059832" y="2835516"/>
            <a:ext cx="144016" cy="1440160"/>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1" name="テキスト ボックス 10"/>
          <p:cNvSpPr txBox="1"/>
          <p:nvPr/>
        </p:nvSpPr>
        <p:spPr>
          <a:xfrm>
            <a:off x="2159732" y="3627604"/>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12" name="テキスト ボックス 11"/>
          <p:cNvSpPr txBox="1"/>
          <p:nvPr/>
        </p:nvSpPr>
        <p:spPr>
          <a:xfrm>
            <a:off x="1725334" y="1547500"/>
            <a:ext cx="5690982" cy="369332"/>
          </a:xfrm>
          <a:prstGeom prst="rect">
            <a:avLst/>
          </a:prstGeom>
          <a:noFill/>
        </p:spPr>
        <p:txBody>
          <a:bodyPr wrap="none" rtlCol="0">
            <a:spAutoFit/>
          </a:bodyPr>
          <a:lstStyle/>
          <a:p>
            <a:r>
              <a:rPr lang="en-US" altLang="ja-JP" dirty="0" smtClean="0">
                <a:latin typeface="+mn-ea"/>
              </a:rPr>
              <a:t>IPv4</a:t>
            </a:r>
            <a:r>
              <a:rPr lang="ja-JP" altLang="en-US" dirty="0" smtClean="0">
                <a:latin typeface="+mn-ea"/>
              </a:rPr>
              <a:t>のグローバル</a:t>
            </a:r>
            <a:r>
              <a:rPr lang="en-US" altLang="ja-JP" dirty="0" smtClean="0">
                <a:latin typeface="+mn-ea"/>
              </a:rPr>
              <a:t>(</a:t>
            </a:r>
            <a:r>
              <a:rPr lang="ja-JP" altLang="en-US" dirty="0" smtClean="0">
                <a:latin typeface="+mn-ea"/>
              </a:rPr>
              <a:t>世界で唯一の</a:t>
            </a:r>
            <a:r>
              <a:rPr lang="en-US" altLang="ja-JP" dirty="0" smtClean="0">
                <a:latin typeface="+mn-ea"/>
              </a:rPr>
              <a:t>)IP</a:t>
            </a:r>
            <a:r>
              <a:rPr lang="ja-JP" altLang="en-US" dirty="0" smtClean="0">
                <a:latin typeface="+mn-ea"/>
              </a:rPr>
              <a:t>アドレスのクラス分類</a:t>
            </a:r>
            <a:endParaRPr kumimoji="1" lang="ja-JP" altLang="en-US" dirty="0" smtClean="0">
              <a:latin typeface="+mn-ea"/>
            </a:endParaRPr>
          </a:p>
        </p:txBody>
      </p:sp>
      <p:sp>
        <p:nvSpPr>
          <p:cNvPr id="13" name="テキスト ボックス 12"/>
          <p:cNvSpPr txBox="1"/>
          <p:nvPr/>
        </p:nvSpPr>
        <p:spPr>
          <a:xfrm>
            <a:off x="287218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14" name="テキスト ボックス 13"/>
          <p:cNvSpPr txBox="1"/>
          <p:nvPr/>
        </p:nvSpPr>
        <p:spPr>
          <a:xfrm>
            <a:off x="431234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15" name="テキスト ボックス 14"/>
          <p:cNvSpPr txBox="1"/>
          <p:nvPr/>
        </p:nvSpPr>
        <p:spPr>
          <a:xfrm>
            <a:off x="4067944" y="3051540"/>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16" name="正方形/長方形 15"/>
          <p:cNvSpPr/>
          <p:nvPr/>
        </p:nvSpPr>
        <p:spPr>
          <a:xfrm>
            <a:off x="5292080" y="3015536"/>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p:cNvSpPr txBox="1"/>
          <p:nvPr/>
        </p:nvSpPr>
        <p:spPr>
          <a:xfrm>
            <a:off x="575250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18" name="テキスト ボックス 17"/>
          <p:cNvSpPr txBox="1"/>
          <p:nvPr/>
        </p:nvSpPr>
        <p:spPr>
          <a:xfrm>
            <a:off x="5508104" y="3051540"/>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19" name="正方形/長方形 18"/>
          <p:cNvSpPr/>
          <p:nvPr/>
        </p:nvSpPr>
        <p:spPr>
          <a:xfrm>
            <a:off x="6732240" y="3015536"/>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0" name="テキスト ボックス 19"/>
          <p:cNvSpPr txBox="1"/>
          <p:nvPr/>
        </p:nvSpPr>
        <p:spPr>
          <a:xfrm>
            <a:off x="7192669" y="2691500"/>
            <a:ext cx="511679" cy="338554"/>
          </a:xfrm>
          <a:prstGeom prst="rect">
            <a:avLst/>
          </a:prstGeom>
          <a:noFill/>
        </p:spPr>
        <p:txBody>
          <a:bodyPr wrap="none" rtlCol="0">
            <a:spAutoFit/>
          </a:bodyPr>
          <a:lstStyle/>
          <a:p>
            <a:r>
              <a:rPr lang="en-US" altLang="ja-JP" sz="1600" dirty="0" smtClean="0"/>
              <a:t>8bit</a:t>
            </a:r>
            <a:endParaRPr kumimoji="1" lang="ja-JP" altLang="en-US" sz="1600" dirty="0" smtClean="0"/>
          </a:p>
        </p:txBody>
      </p:sp>
      <p:sp>
        <p:nvSpPr>
          <p:cNvPr id="21" name="テキスト ボックス 20"/>
          <p:cNvSpPr txBox="1"/>
          <p:nvPr/>
        </p:nvSpPr>
        <p:spPr>
          <a:xfrm>
            <a:off x="6948264" y="3051540"/>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22" name="正方形/長方形 21"/>
          <p:cNvSpPr/>
          <p:nvPr/>
        </p:nvSpPr>
        <p:spPr>
          <a:xfrm>
            <a:off x="2411760" y="4401108"/>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3" name="正方形/長方形 22"/>
          <p:cNvSpPr/>
          <p:nvPr/>
        </p:nvSpPr>
        <p:spPr>
          <a:xfrm>
            <a:off x="3851920" y="4401108"/>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テキスト ボックス 23"/>
          <p:cNvSpPr txBox="1"/>
          <p:nvPr/>
        </p:nvSpPr>
        <p:spPr>
          <a:xfrm>
            <a:off x="2663788" y="4437112"/>
            <a:ext cx="957313" cy="338554"/>
          </a:xfrm>
          <a:prstGeom prst="rect">
            <a:avLst/>
          </a:prstGeom>
          <a:noFill/>
        </p:spPr>
        <p:txBody>
          <a:bodyPr wrap="none" rtlCol="0">
            <a:spAutoFit/>
          </a:bodyPr>
          <a:lstStyle/>
          <a:p>
            <a:r>
              <a:rPr kumimoji="1" lang="en-US" altLang="ja-JP" sz="1600" dirty="0" smtClean="0">
                <a:solidFill>
                  <a:srgbClr val="FF0000"/>
                </a:solidFill>
                <a:latin typeface="+mn-ea"/>
              </a:rPr>
              <a:t>10</a:t>
            </a:r>
            <a:r>
              <a:rPr kumimoji="1" lang="en-US" altLang="ja-JP" sz="1600" dirty="0" smtClean="0">
                <a:latin typeface="+mn-ea"/>
              </a:rPr>
              <a:t>xxxxxx</a:t>
            </a:r>
            <a:endParaRPr kumimoji="1" lang="ja-JP" altLang="en-US" sz="1600" dirty="0" smtClean="0">
              <a:latin typeface="+mn-ea"/>
            </a:endParaRPr>
          </a:p>
        </p:txBody>
      </p:sp>
      <p:sp>
        <p:nvSpPr>
          <p:cNvPr id="26" name="右中かっこ 25"/>
          <p:cNvSpPr/>
          <p:nvPr/>
        </p:nvSpPr>
        <p:spPr>
          <a:xfrm rot="5400000">
            <a:off x="3779912" y="3501008"/>
            <a:ext cx="144016" cy="2880320"/>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27" name="テキスト ボックス 26"/>
          <p:cNvSpPr txBox="1"/>
          <p:nvPr/>
        </p:nvSpPr>
        <p:spPr>
          <a:xfrm>
            <a:off x="2917737" y="4998658"/>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30" name="テキスト ボックス 29"/>
          <p:cNvSpPr txBox="1"/>
          <p:nvPr/>
        </p:nvSpPr>
        <p:spPr>
          <a:xfrm>
            <a:off x="4098769" y="4437112"/>
            <a:ext cx="941283" cy="338554"/>
          </a:xfrm>
          <a:prstGeom prst="rect">
            <a:avLst/>
          </a:prstGeom>
          <a:noFill/>
        </p:spPr>
        <p:txBody>
          <a:bodyPr wrap="none" rtlCol="0">
            <a:spAutoFit/>
          </a:bodyPr>
          <a:lstStyle/>
          <a:p>
            <a:r>
              <a:rPr kumimoji="1" lang="en-US" altLang="ja-JP" sz="1600" dirty="0" err="1" smtClean="0">
                <a:latin typeface="+mn-ea"/>
              </a:rPr>
              <a:t>xxxxxxxx</a:t>
            </a:r>
            <a:endParaRPr kumimoji="1" lang="ja-JP" altLang="en-US" sz="1600" dirty="0" smtClean="0">
              <a:latin typeface="+mn-ea"/>
            </a:endParaRPr>
          </a:p>
        </p:txBody>
      </p:sp>
      <p:sp>
        <p:nvSpPr>
          <p:cNvPr id="31" name="正方形/長方形 30"/>
          <p:cNvSpPr/>
          <p:nvPr/>
        </p:nvSpPr>
        <p:spPr>
          <a:xfrm>
            <a:off x="5292080" y="4401108"/>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テキスト ボックス 32"/>
          <p:cNvSpPr txBox="1"/>
          <p:nvPr/>
        </p:nvSpPr>
        <p:spPr>
          <a:xfrm>
            <a:off x="5508104" y="4437112"/>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34" name="正方形/長方形 33"/>
          <p:cNvSpPr/>
          <p:nvPr/>
        </p:nvSpPr>
        <p:spPr>
          <a:xfrm>
            <a:off x="6732240" y="4401108"/>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6" name="テキスト ボックス 35"/>
          <p:cNvSpPr txBox="1"/>
          <p:nvPr/>
        </p:nvSpPr>
        <p:spPr>
          <a:xfrm>
            <a:off x="6948264" y="4437112"/>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37" name="右中かっこ 36"/>
          <p:cNvSpPr/>
          <p:nvPr/>
        </p:nvSpPr>
        <p:spPr>
          <a:xfrm rot="5400000">
            <a:off x="5940152" y="1395356"/>
            <a:ext cx="144016" cy="432048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8" name="テキスト ボックス 37"/>
          <p:cNvSpPr txBox="1"/>
          <p:nvPr/>
        </p:nvSpPr>
        <p:spPr>
          <a:xfrm>
            <a:off x="5328084" y="3627604"/>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39" name="右中かっこ 38"/>
          <p:cNvSpPr/>
          <p:nvPr/>
        </p:nvSpPr>
        <p:spPr>
          <a:xfrm rot="5400000">
            <a:off x="6660232" y="3501008"/>
            <a:ext cx="144016" cy="288032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0" name="テキスト ボックス 39"/>
          <p:cNvSpPr txBox="1"/>
          <p:nvPr/>
        </p:nvSpPr>
        <p:spPr>
          <a:xfrm>
            <a:off x="6048164" y="4998658"/>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41" name="正方形/長方形 40"/>
          <p:cNvSpPr/>
          <p:nvPr/>
        </p:nvSpPr>
        <p:spPr>
          <a:xfrm>
            <a:off x="2411760" y="5805264"/>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2" name="正方形/長方形 41"/>
          <p:cNvSpPr/>
          <p:nvPr/>
        </p:nvSpPr>
        <p:spPr>
          <a:xfrm>
            <a:off x="3851920" y="5805264"/>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3" name="テキスト ボックス 42"/>
          <p:cNvSpPr txBox="1"/>
          <p:nvPr/>
        </p:nvSpPr>
        <p:spPr>
          <a:xfrm>
            <a:off x="2663788" y="5841268"/>
            <a:ext cx="965329" cy="338554"/>
          </a:xfrm>
          <a:prstGeom prst="rect">
            <a:avLst/>
          </a:prstGeom>
          <a:noFill/>
        </p:spPr>
        <p:txBody>
          <a:bodyPr wrap="none" rtlCol="0">
            <a:spAutoFit/>
          </a:bodyPr>
          <a:lstStyle/>
          <a:p>
            <a:r>
              <a:rPr kumimoji="1" lang="en-US" altLang="ja-JP" sz="1600" dirty="0" smtClean="0">
                <a:solidFill>
                  <a:srgbClr val="FF0000"/>
                </a:solidFill>
                <a:latin typeface="+mn-ea"/>
              </a:rPr>
              <a:t>110</a:t>
            </a:r>
            <a:r>
              <a:rPr kumimoji="1" lang="en-US" altLang="ja-JP" sz="1600" dirty="0" smtClean="0">
                <a:latin typeface="+mn-ea"/>
              </a:rPr>
              <a:t>xxxxx</a:t>
            </a:r>
            <a:endParaRPr kumimoji="1" lang="ja-JP" altLang="en-US" sz="1600" dirty="0" smtClean="0">
              <a:latin typeface="+mn-ea"/>
            </a:endParaRPr>
          </a:p>
        </p:txBody>
      </p:sp>
      <p:sp>
        <p:nvSpPr>
          <p:cNvPr id="45" name="右中かっこ 44"/>
          <p:cNvSpPr/>
          <p:nvPr/>
        </p:nvSpPr>
        <p:spPr>
          <a:xfrm rot="5400000">
            <a:off x="4499992" y="4185084"/>
            <a:ext cx="144016" cy="4320480"/>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46" name="テキスト ボックス 45"/>
          <p:cNvSpPr txBox="1"/>
          <p:nvPr/>
        </p:nvSpPr>
        <p:spPr>
          <a:xfrm>
            <a:off x="3637817" y="6402814"/>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47" name="テキスト ボックス 46"/>
          <p:cNvSpPr txBox="1"/>
          <p:nvPr/>
        </p:nvSpPr>
        <p:spPr>
          <a:xfrm>
            <a:off x="4098769" y="5841268"/>
            <a:ext cx="941283" cy="338554"/>
          </a:xfrm>
          <a:prstGeom prst="rect">
            <a:avLst/>
          </a:prstGeom>
          <a:noFill/>
        </p:spPr>
        <p:txBody>
          <a:bodyPr wrap="none" rtlCol="0">
            <a:spAutoFit/>
          </a:bodyPr>
          <a:lstStyle/>
          <a:p>
            <a:r>
              <a:rPr kumimoji="1" lang="en-US" altLang="ja-JP" sz="1600" dirty="0" err="1" smtClean="0">
                <a:latin typeface="+mn-ea"/>
              </a:rPr>
              <a:t>xxxxxxxx</a:t>
            </a:r>
            <a:endParaRPr kumimoji="1" lang="ja-JP" altLang="en-US" sz="1600" dirty="0" smtClean="0">
              <a:latin typeface="+mn-ea"/>
            </a:endParaRPr>
          </a:p>
        </p:txBody>
      </p:sp>
      <p:sp>
        <p:nvSpPr>
          <p:cNvPr id="48" name="正方形/長方形 47"/>
          <p:cNvSpPr/>
          <p:nvPr/>
        </p:nvSpPr>
        <p:spPr>
          <a:xfrm>
            <a:off x="5292080" y="5805264"/>
            <a:ext cx="1440160" cy="432048"/>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9" name="テキスト ボックス 48"/>
          <p:cNvSpPr txBox="1"/>
          <p:nvPr/>
        </p:nvSpPr>
        <p:spPr>
          <a:xfrm>
            <a:off x="5538929" y="5841268"/>
            <a:ext cx="941283" cy="338554"/>
          </a:xfrm>
          <a:prstGeom prst="rect">
            <a:avLst/>
          </a:prstGeom>
          <a:noFill/>
        </p:spPr>
        <p:txBody>
          <a:bodyPr wrap="none" rtlCol="0">
            <a:spAutoFit/>
          </a:bodyPr>
          <a:lstStyle/>
          <a:p>
            <a:r>
              <a:rPr kumimoji="1" lang="en-US" altLang="ja-JP" sz="1600" dirty="0" err="1" smtClean="0">
                <a:latin typeface="+mn-ea"/>
              </a:rPr>
              <a:t>xxxxxxxx</a:t>
            </a:r>
            <a:endParaRPr kumimoji="1" lang="ja-JP" altLang="en-US" sz="1600" dirty="0" smtClean="0">
              <a:latin typeface="+mn-ea"/>
            </a:endParaRPr>
          </a:p>
        </p:txBody>
      </p:sp>
      <p:sp>
        <p:nvSpPr>
          <p:cNvPr id="50" name="正方形/長方形 49"/>
          <p:cNvSpPr/>
          <p:nvPr/>
        </p:nvSpPr>
        <p:spPr>
          <a:xfrm>
            <a:off x="6732240" y="5805264"/>
            <a:ext cx="1440160" cy="432048"/>
          </a:xfrm>
          <a:prstGeom prst="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1" name="テキスト ボックス 50"/>
          <p:cNvSpPr txBox="1"/>
          <p:nvPr/>
        </p:nvSpPr>
        <p:spPr>
          <a:xfrm>
            <a:off x="6948264" y="5841268"/>
            <a:ext cx="966931" cy="338554"/>
          </a:xfrm>
          <a:prstGeom prst="rect">
            <a:avLst/>
          </a:prstGeom>
          <a:noFill/>
        </p:spPr>
        <p:txBody>
          <a:bodyPr wrap="none" rtlCol="0">
            <a:spAutoFit/>
          </a:bodyPr>
          <a:lstStyle/>
          <a:p>
            <a:r>
              <a:rPr kumimoji="1" lang="en-US" altLang="ja-JP" sz="1600" dirty="0" err="1" smtClean="0">
                <a:latin typeface="+mn-ea"/>
              </a:rPr>
              <a:t>yyyyyyyy</a:t>
            </a:r>
            <a:endParaRPr kumimoji="1" lang="ja-JP" altLang="en-US" sz="1600" dirty="0" smtClean="0">
              <a:latin typeface="+mn-ea"/>
            </a:endParaRPr>
          </a:p>
        </p:txBody>
      </p:sp>
      <p:sp>
        <p:nvSpPr>
          <p:cNvPr id="52" name="右中かっこ 51"/>
          <p:cNvSpPr/>
          <p:nvPr/>
        </p:nvSpPr>
        <p:spPr>
          <a:xfrm rot="5400000">
            <a:off x="7380312" y="5625244"/>
            <a:ext cx="144016" cy="144016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53" name="テキスト ボックス 52"/>
          <p:cNvSpPr txBox="1"/>
          <p:nvPr/>
        </p:nvSpPr>
        <p:spPr>
          <a:xfrm>
            <a:off x="6768244" y="6402814"/>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55" name="テキスト ボックス 54"/>
          <p:cNvSpPr txBox="1"/>
          <p:nvPr/>
        </p:nvSpPr>
        <p:spPr>
          <a:xfrm>
            <a:off x="1223628" y="1088740"/>
            <a:ext cx="6673622" cy="369332"/>
          </a:xfrm>
          <a:prstGeom prst="rect">
            <a:avLst/>
          </a:prstGeom>
          <a:noFill/>
        </p:spPr>
        <p:txBody>
          <a:bodyPr wrap="none" rtlCol="0">
            <a:spAutoFit/>
          </a:bodyPr>
          <a:lstStyle/>
          <a:p>
            <a:r>
              <a:rPr kumimoji="1" lang="en-US" altLang="ja-JP" dirty="0" smtClean="0"/>
              <a:t>IPv4</a:t>
            </a:r>
            <a:r>
              <a:rPr kumimoji="1" lang="ja-JP" altLang="en-US" dirty="0" smtClean="0"/>
              <a:t>アドレス</a:t>
            </a:r>
            <a:r>
              <a:rPr kumimoji="1" lang="en-US" altLang="ja-JP" dirty="0" smtClean="0"/>
              <a:t>(32bit)</a:t>
            </a:r>
            <a:r>
              <a:rPr kumimoji="1" lang="ja-JP" altLang="en-US" dirty="0" smtClean="0"/>
              <a:t>は、ネットワークアドレス</a:t>
            </a:r>
            <a:r>
              <a:rPr lang="ja-JP" altLang="en-US" dirty="0" smtClean="0"/>
              <a:t>とホストアドレスとで構成</a:t>
            </a:r>
            <a:endParaRPr kumimoji="1" lang="ja-JP" altLang="en-US" dirty="0" smtClean="0"/>
          </a:p>
        </p:txBody>
      </p:sp>
      <p:sp>
        <p:nvSpPr>
          <p:cNvPr id="56" name="テキスト ボックス 55"/>
          <p:cNvSpPr txBox="1"/>
          <p:nvPr/>
        </p:nvSpPr>
        <p:spPr>
          <a:xfrm>
            <a:off x="860887" y="2015552"/>
            <a:ext cx="7422225" cy="369332"/>
          </a:xfrm>
          <a:prstGeom prst="rect">
            <a:avLst/>
          </a:prstGeom>
          <a:noFill/>
        </p:spPr>
        <p:txBody>
          <a:bodyPr wrap="none" rtlCol="0">
            <a:spAutoFit/>
          </a:bodyPr>
          <a:lstStyle/>
          <a:p>
            <a:r>
              <a:rPr lang="ja-JP" altLang="en-US" dirty="0" smtClean="0">
                <a:latin typeface="+mn-ea"/>
              </a:rPr>
              <a:t>一つのネットワークに接続できるホスト</a:t>
            </a:r>
            <a:r>
              <a:rPr lang="en-US" altLang="ja-JP" dirty="0" smtClean="0">
                <a:latin typeface="+mn-ea"/>
              </a:rPr>
              <a:t>(PC</a:t>
            </a:r>
            <a:r>
              <a:rPr lang="ja-JP" altLang="en-US" dirty="0" smtClean="0">
                <a:latin typeface="+mn-ea"/>
              </a:rPr>
              <a:t>等</a:t>
            </a:r>
            <a:r>
              <a:rPr lang="en-US" altLang="ja-JP" dirty="0" smtClean="0">
                <a:latin typeface="+mn-ea"/>
              </a:rPr>
              <a:t>)</a:t>
            </a:r>
            <a:r>
              <a:rPr lang="ja-JP" altLang="en-US" dirty="0" smtClean="0">
                <a:latin typeface="+mn-ea"/>
              </a:rPr>
              <a:t>の数により</a:t>
            </a:r>
            <a:r>
              <a:rPr lang="en-US" altLang="ja-JP" dirty="0" smtClean="0">
                <a:latin typeface="+mn-ea"/>
              </a:rPr>
              <a:t>3</a:t>
            </a:r>
            <a:r>
              <a:rPr lang="ja-JP" altLang="en-US" dirty="0" err="1" smtClean="0">
                <a:latin typeface="+mn-ea"/>
              </a:rPr>
              <a:t>つの</a:t>
            </a:r>
            <a:r>
              <a:rPr lang="ja-JP" altLang="en-US" dirty="0" smtClean="0">
                <a:latin typeface="+mn-ea"/>
              </a:rPr>
              <a:t>クラスに分類</a:t>
            </a:r>
            <a:endParaRPr kumimoji="1" lang="ja-JP" altLang="en-US" dirty="0" smtClean="0">
              <a:latin typeface="+mn-ea"/>
            </a:endParaRPr>
          </a:p>
        </p:txBody>
      </p:sp>
      <p:sp>
        <p:nvSpPr>
          <p:cNvPr id="57" name="テキスト ボックス 56"/>
          <p:cNvSpPr txBox="1"/>
          <p:nvPr/>
        </p:nvSpPr>
        <p:spPr>
          <a:xfrm>
            <a:off x="971600" y="2420888"/>
            <a:ext cx="3313728" cy="369332"/>
          </a:xfrm>
          <a:prstGeom prst="rect">
            <a:avLst/>
          </a:prstGeom>
          <a:noFill/>
        </p:spPr>
        <p:txBody>
          <a:bodyPr wrap="none" rtlCol="0">
            <a:spAutoFit/>
          </a:bodyPr>
          <a:lstStyle/>
          <a:p>
            <a:r>
              <a:rPr lang="ja-JP" altLang="en-US" u="sng" dirty="0" smtClean="0"/>
              <a:t>クラス</a:t>
            </a:r>
            <a:r>
              <a:rPr lang="en-US" altLang="ja-JP" u="sng" dirty="0" smtClean="0"/>
              <a:t>A:</a:t>
            </a:r>
            <a:r>
              <a:rPr lang="ja-JP" altLang="en-US" u="sng" dirty="0" smtClean="0"/>
              <a:t> 大規模ネットワーク向け</a:t>
            </a:r>
            <a:endParaRPr kumimoji="1" lang="ja-JP" altLang="en-US" u="sng" dirty="0" smtClean="0"/>
          </a:p>
        </p:txBody>
      </p:sp>
      <p:sp>
        <p:nvSpPr>
          <p:cNvPr id="58" name="テキスト ボックス 57"/>
          <p:cNvSpPr txBox="1"/>
          <p:nvPr/>
        </p:nvSpPr>
        <p:spPr>
          <a:xfrm>
            <a:off x="971600" y="4005064"/>
            <a:ext cx="3305713" cy="369332"/>
          </a:xfrm>
          <a:prstGeom prst="rect">
            <a:avLst/>
          </a:prstGeom>
          <a:noFill/>
        </p:spPr>
        <p:txBody>
          <a:bodyPr wrap="none" rtlCol="0">
            <a:spAutoFit/>
          </a:bodyPr>
          <a:lstStyle/>
          <a:p>
            <a:r>
              <a:rPr lang="ja-JP" altLang="en-US" u="sng" dirty="0" smtClean="0"/>
              <a:t>クラス</a:t>
            </a:r>
            <a:r>
              <a:rPr lang="en-US" altLang="ja-JP" u="sng" dirty="0" smtClean="0"/>
              <a:t>B:</a:t>
            </a:r>
            <a:r>
              <a:rPr lang="ja-JP" altLang="en-US" u="sng" dirty="0" smtClean="0"/>
              <a:t> 中規模ネットワーク向け</a:t>
            </a:r>
            <a:endParaRPr kumimoji="1" lang="ja-JP" altLang="en-US" u="sng" dirty="0" smtClean="0"/>
          </a:p>
        </p:txBody>
      </p:sp>
      <p:sp>
        <p:nvSpPr>
          <p:cNvPr id="59" name="テキスト ボックス 58"/>
          <p:cNvSpPr txBox="1"/>
          <p:nvPr/>
        </p:nvSpPr>
        <p:spPr>
          <a:xfrm>
            <a:off x="971600" y="5409220"/>
            <a:ext cx="3304110" cy="369332"/>
          </a:xfrm>
          <a:prstGeom prst="rect">
            <a:avLst/>
          </a:prstGeom>
          <a:noFill/>
        </p:spPr>
        <p:txBody>
          <a:bodyPr wrap="none" rtlCol="0">
            <a:spAutoFit/>
          </a:bodyPr>
          <a:lstStyle/>
          <a:p>
            <a:r>
              <a:rPr lang="ja-JP" altLang="en-US" u="sng" dirty="0" smtClean="0"/>
              <a:t>クラス</a:t>
            </a:r>
            <a:r>
              <a:rPr lang="en-US" altLang="ja-JP" u="sng" dirty="0" smtClean="0"/>
              <a:t>C:</a:t>
            </a:r>
            <a:r>
              <a:rPr lang="ja-JP" altLang="en-US" u="sng" dirty="0" smtClean="0"/>
              <a:t> 小規模ネットワーク向け</a:t>
            </a:r>
            <a:endParaRPr kumimoji="1" lang="ja-JP" altLang="en-US" u="sng" dirty="0" smtClean="0"/>
          </a:p>
        </p:txBody>
      </p:sp>
      <p:cxnSp>
        <p:nvCxnSpPr>
          <p:cNvPr id="61" name="直線矢印コネクタ 60"/>
          <p:cNvCxnSpPr/>
          <p:nvPr/>
        </p:nvCxnSpPr>
        <p:spPr>
          <a:xfrm flipV="1">
            <a:off x="2051720" y="3303568"/>
            <a:ext cx="648072" cy="252028"/>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1151620" y="3519592"/>
            <a:ext cx="1095172" cy="307777"/>
          </a:xfrm>
          <a:prstGeom prst="rect">
            <a:avLst/>
          </a:prstGeom>
          <a:noFill/>
        </p:spPr>
        <p:txBody>
          <a:bodyPr wrap="none" rtlCol="0">
            <a:spAutoFit/>
          </a:bodyPr>
          <a:lstStyle/>
          <a:p>
            <a:r>
              <a:rPr kumimoji="1" lang="en-US" altLang="ja-JP" sz="1400" dirty="0" smtClean="0">
                <a:solidFill>
                  <a:srgbClr val="FF0000"/>
                </a:solidFill>
              </a:rPr>
              <a:t>0</a:t>
            </a:r>
            <a:r>
              <a:rPr kumimoji="1" lang="ja-JP" altLang="en-US" sz="1400" dirty="0" smtClean="0">
                <a:solidFill>
                  <a:srgbClr val="FF0000"/>
                </a:solidFill>
              </a:rPr>
              <a:t>から始まる</a:t>
            </a:r>
          </a:p>
        </p:txBody>
      </p:sp>
      <p:cxnSp>
        <p:nvCxnSpPr>
          <p:cNvPr id="65" name="直線矢印コネクタ 64"/>
          <p:cNvCxnSpPr/>
          <p:nvPr/>
        </p:nvCxnSpPr>
        <p:spPr>
          <a:xfrm flipV="1">
            <a:off x="2051720" y="4705399"/>
            <a:ext cx="648072" cy="252028"/>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151620" y="4921423"/>
            <a:ext cx="1186543" cy="307777"/>
          </a:xfrm>
          <a:prstGeom prst="rect">
            <a:avLst/>
          </a:prstGeom>
          <a:noFill/>
        </p:spPr>
        <p:txBody>
          <a:bodyPr wrap="none" rtlCol="0">
            <a:spAutoFit/>
          </a:bodyPr>
          <a:lstStyle/>
          <a:p>
            <a:r>
              <a:rPr kumimoji="1" lang="en-US" altLang="ja-JP" sz="1400" dirty="0" smtClean="0">
                <a:solidFill>
                  <a:srgbClr val="FF0000"/>
                </a:solidFill>
              </a:rPr>
              <a:t>10</a:t>
            </a:r>
            <a:r>
              <a:rPr kumimoji="1" lang="ja-JP" altLang="en-US" sz="1400" dirty="0" smtClean="0">
                <a:solidFill>
                  <a:srgbClr val="FF0000"/>
                </a:solidFill>
              </a:rPr>
              <a:t>から始まる</a:t>
            </a:r>
          </a:p>
        </p:txBody>
      </p:sp>
      <p:cxnSp>
        <p:nvCxnSpPr>
          <p:cNvPr id="67" name="直線矢印コネクタ 66"/>
          <p:cNvCxnSpPr/>
          <p:nvPr/>
        </p:nvCxnSpPr>
        <p:spPr>
          <a:xfrm flipV="1">
            <a:off x="2051720" y="6093296"/>
            <a:ext cx="648072" cy="252028"/>
          </a:xfrm>
          <a:prstGeom prst="straightConnector1">
            <a:avLst/>
          </a:prstGeom>
          <a:ln w="63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1151620" y="6309320"/>
            <a:ext cx="1277914" cy="307777"/>
          </a:xfrm>
          <a:prstGeom prst="rect">
            <a:avLst/>
          </a:prstGeom>
          <a:noFill/>
        </p:spPr>
        <p:txBody>
          <a:bodyPr wrap="none" rtlCol="0">
            <a:spAutoFit/>
          </a:bodyPr>
          <a:lstStyle/>
          <a:p>
            <a:r>
              <a:rPr kumimoji="1" lang="en-US" altLang="ja-JP" sz="1400" dirty="0" smtClean="0">
                <a:solidFill>
                  <a:srgbClr val="FF0000"/>
                </a:solidFill>
              </a:rPr>
              <a:t>110</a:t>
            </a:r>
            <a:r>
              <a:rPr kumimoji="1" lang="ja-JP" altLang="en-US" sz="1400" dirty="0" smtClean="0">
                <a:solidFill>
                  <a:srgbClr val="FF0000"/>
                </a:solidFill>
              </a:rPr>
              <a:t>から始まる</a:t>
            </a:r>
          </a:p>
        </p:txBody>
      </p:sp>
      <p:sp>
        <p:nvSpPr>
          <p:cNvPr id="60" name="テキスト ボックス 59"/>
          <p:cNvSpPr txBox="1"/>
          <p:nvPr/>
        </p:nvSpPr>
        <p:spPr>
          <a:xfrm>
            <a:off x="348247" y="2977207"/>
            <a:ext cx="2135521" cy="307777"/>
          </a:xfrm>
          <a:prstGeom prst="rect">
            <a:avLst/>
          </a:prstGeom>
          <a:noFill/>
        </p:spPr>
        <p:txBody>
          <a:bodyPr wrap="none" rtlCol="0">
            <a:spAutoFit/>
          </a:bodyPr>
          <a:lstStyle/>
          <a:p>
            <a:r>
              <a:rPr lang="ja-JP" altLang="ja-JP" sz="1400" dirty="0" smtClean="0"/>
              <a:t>0.0.0.0</a:t>
            </a:r>
            <a:r>
              <a:rPr lang="ja-JP" altLang="en-US" sz="1400" dirty="0" smtClean="0"/>
              <a:t>～</a:t>
            </a:r>
            <a:r>
              <a:rPr lang="ja-JP" altLang="ja-JP" sz="1400" dirty="0" smtClean="0"/>
              <a:t>127.255.255.255</a:t>
            </a:r>
            <a:endParaRPr kumimoji="1" lang="ja-JP" altLang="en-US" sz="1400" dirty="0" smtClean="0"/>
          </a:p>
        </p:txBody>
      </p:sp>
      <p:sp>
        <p:nvSpPr>
          <p:cNvPr id="62" name="テキスト ボックス 61"/>
          <p:cNvSpPr txBox="1"/>
          <p:nvPr/>
        </p:nvSpPr>
        <p:spPr>
          <a:xfrm>
            <a:off x="179512" y="4381363"/>
            <a:ext cx="2358338" cy="307777"/>
          </a:xfrm>
          <a:prstGeom prst="rect">
            <a:avLst/>
          </a:prstGeom>
          <a:noFill/>
        </p:spPr>
        <p:txBody>
          <a:bodyPr wrap="none" rtlCol="0">
            <a:spAutoFit/>
          </a:bodyPr>
          <a:lstStyle/>
          <a:p>
            <a:r>
              <a:rPr lang="ja-JP" altLang="ja-JP" sz="1400" dirty="0" smtClean="0"/>
              <a:t>128.0.0.0</a:t>
            </a:r>
            <a:r>
              <a:rPr lang="ja-JP" altLang="en-US" sz="1400" dirty="0" smtClean="0"/>
              <a:t>～</a:t>
            </a:r>
            <a:r>
              <a:rPr lang="ja-JP" altLang="ja-JP" sz="1400" dirty="0" smtClean="0"/>
              <a:t>191.255.255.255</a:t>
            </a:r>
            <a:endParaRPr kumimoji="1" lang="ja-JP" altLang="en-US" sz="1400" dirty="0" smtClean="0"/>
          </a:p>
        </p:txBody>
      </p:sp>
      <p:sp>
        <p:nvSpPr>
          <p:cNvPr id="64" name="テキスト ボックス 63"/>
          <p:cNvSpPr txBox="1"/>
          <p:nvPr/>
        </p:nvSpPr>
        <p:spPr>
          <a:xfrm>
            <a:off x="215516" y="5805264"/>
            <a:ext cx="2318263" cy="307777"/>
          </a:xfrm>
          <a:prstGeom prst="rect">
            <a:avLst/>
          </a:prstGeom>
          <a:noFill/>
        </p:spPr>
        <p:txBody>
          <a:bodyPr wrap="none" rtlCol="0">
            <a:spAutoFit/>
          </a:bodyPr>
          <a:lstStyle/>
          <a:p>
            <a:r>
              <a:rPr lang="ja-JP" altLang="ja-JP" sz="1400" dirty="0" smtClean="0"/>
              <a:t>192.0.0.0</a:t>
            </a:r>
            <a:r>
              <a:rPr lang="ja-JP" altLang="en-US" sz="1400" dirty="0" smtClean="0"/>
              <a:t>～</a:t>
            </a:r>
            <a:r>
              <a:rPr lang="ja-JP" altLang="ja-JP" sz="1400" dirty="0" smtClean="0"/>
              <a:t> 223.255.255.255</a:t>
            </a:r>
            <a:endParaRPr kumimoji="1" lang="ja-JP" altLang="en-US" sz="14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90004" y="272262"/>
            <a:ext cx="5363968" cy="523220"/>
          </a:xfrm>
        </p:spPr>
        <p:txBody>
          <a:bodyPr wrap="none">
            <a:spAutoFit/>
          </a:bodyPr>
          <a:lstStyle/>
          <a:p>
            <a:r>
              <a:rPr lang="en-US" altLang="ja-JP" sz="2800" dirty="0" smtClean="0"/>
              <a:t>IP</a:t>
            </a:r>
            <a:r>
              <a:rPr lang="ja-JP" altLang="en-US" sz="2800" dirty="0" smtClean="0"/>
              <a:t>アドレスとネットワーククラス分類</a:t>
            </a:r>
            <a:endParaRPr kumimoji="1" lang="ja-JP" altLang="en-US" sz="2800" dirty="0"/>
          </a:p>
        </p:txBody>
      </p:sp>
      <p:sp>
        <p:nvSpPr>
          <p:cNvPr id="17" name="テキスト ボックス 16"/>
          <p:cNvSpPr txBox="1"/>
          <p:nvPr/>
        </p:nvSpPr>
        <p:spPr>
          <a:xfrm>
            <a:off x="511979" y="1268760"/>
            <a:ext cx="7948453" cy="646331"/>
          </a:xfrm>
          <a:prstGeom prst="rect">
            <a:avLst/>
          </a:prstGeom>
          <a:noFill/>
        </p:spPr>
        <p:txBody>
          <a:bodyPr wrap="square" rtlCol="0">
            <a:spAutoFit/>
          </a:bodyPr>
          <a:lstStyle/>
          <a:p>
            <a:r>
              <a:rPr lang="en-US" altLang="ja-JP" dirty="0" smtClean="0">
                <a:solidFill>
                  <a:srgbClr val="0000FF"/>
                </a:solidFill>
              </a:rPr>
              <a:t>NTT</a:t>
            </a:r>
            <a:r>
              <a:rPr lang="ja-JP" altLang="en-US" dirty="0" smtClean="0">
                <a:solidFill>
                  <a:srgbClr val="0000FF"/>
                </a:solidFill>
              </a:rPr>
              <a:t>グループ</a:t>
            </a:r>
            <a:r>
              <a:rPr lang="ja-JP" altLang="en-US" dirty="0" smtClean="0"/>
              <a:t>の</a:t>
            </a:r>
            <a:r>
              <a:rPr lang="en-US" altLang="ja-JP" dirty="0" smtClean="0"/>
              <a:t>Web</a:t>
            </a:r>
            <a:r>
              <a:rPr lang="ja-JP" altLang="en-US" dirty="0" smtClean="0"/>
              <a:t>サーバー</a:t>
            </a:r>
            <a:r>
              <a:rPr lang="en-US" altLang="ja-JP" dirty="0" smtClean="0"/>
              <a:t>(www.ntt.co.jp)</a:t>
            </a:r>
            <a:r>
              <a:rPr lang="ja-JP" altLang="en-US" dirty="0" smtClean="0"/>
              <a:t>のグローバル</a:t>
            </a:r>
            <a:r>
              <a:rPr lang="en-US" altLang="ja-JP" dirty="0" smtClean="0"/>
              <a:t>IP</a:t>
            </a:r>
            <a:r>
              <a:rPr lang="ja-JP" altLang="en-US" dirty="0" smtClean="0"/>
              <a:t>アドレスは </a:t>
            </a:r>
            <a:r>
              <a:rPr lang="en-US" altLang="ja-JP" dirty="0" smtClean="0"/>
              <a:t>45.64.64.95</a:t>
            </a:r>
            <a:r>
              <a:rPr lang="ja-JP" altLang="en-US" dirty="0" smtClean="0"/>
              <a:t>であり、</a:t>
            </a:r>
            <a:r>
              <a:rPr lang="ja-JP" altLang="en-US" dirty="0" smtClean="0">
                <a:solidFill>
                  <a:srgbClr val="0000FF"/>
                </a:solidFill>
              </a:rPr>
              <a:t>クラス</a:t>
            </a:r>
            <a:r>
              <a:rPr lang="en-US" altLang="ja-JP" dirty="0" smtClean="0">
                <a:solidFill>
                  <a:srgbClr val="0000FF"/>
                </a:solidFill>
              </a:rPr>
              <a:t>A</a:t>
            </a:r>
            <a:r>
              <a:rPr lang="ja-JP" altLang="en-US" dirty="0" smtClean="0"/>
              <a:t>のアドレス</a:t>
            </a:r>
            <a:endParaRPr kumimoji="1" lang="ja-JP" altLang="en-US" dirty="0" smtClean="0"/>
          </a:p>
        </p:txBody>
      </p:sp>
      <p:sp>
        <p:nvSpPr>
          <p:cNvPr id="21" name="テキスト ボックス 20"/>
          <p:cNvSpPr txBox="1"/>
          <p:nvPr/>
        </p:nvSpPr>
        <p:spPr>
          <a:xfrm>
            <a:off x="496654" y="2096852"/>
            <a:ext cx="8150691" cy="646331"/>
          </a:xfrm>
          <a:prstGeom prst="rect">
            <a:avLst/>
          </a:prstGeom>
          <a:noFill/>
        </p:spPr>
        <p:txBody>
          <a:bodyPr wrap="square" rtlCol="0">
            <a:spAutoFit/>
          </a:bodyPr>
          <a:lstStyle/>
          <a:p>
            <a:r>
              <a:rPr lang="ja-JP" altLang="en-US" dirty="0" smtClean="0">
                <a:solidFill>
                  <a:srgbClr val="0000FF"/>
                </a:solidFill>
              </a:rPr>
              <a:t>東北大</a:t>
            </a:r>
            <a:r>
              <a:rPr lang="ja-JP" altLang="en-US" dirty="0" smtClean="0"/>
              <a:t>の</a:t>
            </a:r>
            <a:r>
              <a:rPr lang="en-US" altLang="ja-JP" dirty="0" smtClean="0"/>
              <a:t>Web</a:t>
            </a:r>
            <a:r>
              <a:rPr lang="ja-JP" altLang="en-US" dirty="0" smtClean="0"/>
              <a:t>サーバー</a:t>
            </a:r>
            <a:r>
              <a:rPr lang="en-US" altLang="ja-JP" dirty="0" smtClean="0"/>
              <a:t>(www.tohoku.ac.jp)</a:t>
            </a:r>
            <a:r>
              <a:rPr lang="ja-JP" altLang="en-US" dirty="0" smtClean="0"/>
              <a:t>のグローバル</a:t>
            </a:r>
            <a:r>
              <a:rPr lang="en-US" altLang="ja-JP" dirty="0" smtClean="0"/>
              <a:t>IP</a:t>
            </a:r>
            <a:r>
              <a:rPr lang="ja-JP" altLang="en-US" dirty="0" smtClean="0"/>
              <a:t>アドレスは </a:t>
            </a:r>
            <a:r>
              <a:rPr lang="en-US" altLang="ja-JP" dirty="0" smtClean="0"/>
              <a:t>130.34.41.135</a:t>
            </a:r>
            <a:r>
              <a:rPr lang="ja-JP" altLang="en-US" dirty="0" smtClean="0"/>
              <a:t>であり、</a:t>
            </a:r>
            <a:r>
              <a:rPr lang="ja-JP" altLang="en-US" dirty="0" smtClean="0">
                <a:solidFill>
                  <a:srgbClr val="0000FF"/>
                </a:solidFill>
              </a:rPr>
              <a:t>クラス</a:t>
            </a:r>
            <a:r>
              <a:rPr lang="en-US" altLang="ja-JP" dirty="0" smtClean="0">
                <a:solidFill>
                  <a:srgbClr val="0000FF"/>
                </a:solidFill>
              </a:rPr>
              <a:t>B</a:t>
            </a:r>
            <a:r>
              <a:rPr lang="ja-JP" altLang="en-US" dirty="0" smtClean="0"/>
              <a:t>のアドレス</a:t>
            </a:r>
            <a:endParaRPr kumimoji="1" lang="ja-JP" altLang="en-US" dirty="0" smtClean="0"/>
          </a:p>
        </p:txBody>
      </p:sp>
      <p:sp>
        <p:nvSpPr>
          <p:cNvPr id="23" name="テキスト ボックス 22"/>
          <p:cNvSpPr txBox="1"/>
          <p:nvPr/>
        </p:nvSpPr>
        <p:spPr>
          <a:xfrm>
            <a:off x="521550" y="2962689"/>
            <a:ext cx="8100900" cy="646331"/>
          </a:xfrm>
          <a:prstGeom prst="rect">
            <a:avLst/>
          </a:prstGeom>
          <a:noFill/>
        </p:spPr>
        <p:txBody>
          <a:bodyPr wrap="square" rtlCol="0">
            <a:spAutoFit/>
          </a:bodyPr>
          <a:lstStyle/>
          <a:p>
            <a:r>
              <a:rPr kumimoji="1" lang="ja-JP" altLang="en-US" dirty="0" smtClean="0"/>
              <a:t>東北大のグローバル</a:t>
            </a:r>
            <a:r>
              <a:rPr kumimoji="1" lang="en-US" altLang="ja-JP" dirty="0" smtClean="0"/>
              <a:t>IPv4</a:t>
            </a:r>
            <a:r>
              <a:rPr lang="ja-JP" altLang="en-US" dirty="0" smtClean="0"/>
              <a:t>ネットワークアドレスは </a:t>
            </a:r>
            <a:r>
              <a:rPr kumimoji="1" lang="en-US" altLang="ja-JP" dirty="0" smtClean="0"/>
              <a:t>130.34.0.0</a:t>
            </a:r>
            <a:r>
              <a:rPr kumimoji="1" lang="ja-JP" altLang="en-US" dirty="0" smtClean="0"/>
              <a:t>で</a:t>
            </a:r>
            <a:r>
              <a:rPr lang="ja-JP" altLang="en-US" dirty="0" smtClean="0"/>
              <a:t>クラス</a:t>
            </a:r>
            <a:r>
              <a:rPr lang="en-US" altLang="ja-JP" dirty="0" smtClean="0"/>
              <a:t>B</a:t>
            </a:r>
            <a:r>
              <a:rPr lang="ja-JP" altLang="en-US" dirty="0" smtClean="0"/>
              <a:t>で</a:t>
            </a:r>
            <a:r>
              <a:rPr kumimoji="1" lang="ja-JP" altLang="en-US" dirty="0" smtClean="0"/>
              <a:t>あり、従ってホスト部は</a:t>
            </a:r>
            <a:r>
              <a:rPr kumimoji="1" lang="en-US" altLang="ja-JP" dirty="0" smtClean="0"/>
              <a:t>16bit</a:t>
            </a:r>
            <a:r>
              <a:rPr kumimoji="1" lang="ja-JP" altLang="en-US" dirty="0" smtClean="0"/>
              <a:t>であるから、</a:t>
            </a:r>
            <a:r>
              <a:rPr kumimoji="1" lang="en-US" altLang="ja-JP" dirty="0" smtClean="0"/>
              <a:t>2</a:t>
            </a:r>
            <a:r>
              <a:rPr kumimoji="1" lang="en-US" altLang="ja-JP" baseline="30000" dirty="0" smtClean="0"/>
              <a:t>16</a:t>
            </a:r>
            <a:r>
              <a:rPr kumimoji="1" lang="en-US" altLang="ja-JP" dirty="0" smtClean="0"/>
              <a:t>-2 = 65,534</a:t>
            </a:r>
            <a:r>
              <a:rPr kumimoji="1" lang="ja-JP" altLang="en-US" dirty="0" smtClean="0"/>
              <a:t>台のホストを収容可能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0401" y="272262"/>
            <a:ext cx="3663183" cy="523220"/>
          </a:xfrm>
        </p:spPr>
        <p:txBody>
          <a:bodyPr wrap="none">
            <a:spAutoFit/>
          </a:bodyPr>
          <a:lstStyle/>
          <a:p>
            <a:r>
              <a:rPr lang="ja-JP" altLang="en-US" sz="2800" dirty="0" smtClean="0"/>
              <a:t>データ伝送は直列伝送</a:t>
            </a:r>
            <a:endParaRPr kumimoji="1" lang="ja-JP" altLang="en-US" sz="2800" dirty="0"/>
          </a:p>
        </p:txBody>
      </p:sp>
      <p:sp>
        <p:nvSpPr>
          <p:cNvPr id="9" name="テキスト ボックス 8"/>
          <p:cNvSpPr txBox="1"/>
          <p:nvPr/>
        </p:nvSpPr>
        <p:spPr>
          <a:xfrm>
            <a:off x="6012160" y="4005064"/>
            <a:ext cx="2108269" cy="338554"/>
          </a:xfrm>
          <a:prstGeom prst="rect">
            <a:avLst/>
          </a:prstGeom>
          <a:noFill/>
        </p:spPr>
        <p:txBody>
          <a:bodyPr wrap="none" rtlCol="0">
            <a:spAutoFit/>
          </a:bodyPr>
          <a:lstStyle/>
          <a:p>
            <a:r>
              <a:rPr lang="ja-JP" altLang="en-US" sz="1600" dirty="0" smtClean="0"/>
              <a:t>直並列</a:t>
            </a:r>
            <a:r>
              <a:rPr lang="en-US" altLang="ja-JP" sz="1600" dirty="0" smtClean="0"/>
              <a:t>(</a:t>
            </a:r>
            <a:r>
              <a:rPr lang="ja-JP" altLang="en-US" sz="1600" dirty="0" smtClean="0"/>
              <a:t>シリ</a:t>
            </a:r>
            <a:r>
              <a:rPr lang="en-US" altLang="ja-JP" sz="1600" dirty="0" smtClean="0"/>
              <a:t>-</a:t>
            </a:r>
            <a:r>
              <a:rPr lang="ja-JP" altLang="en-US" sz="1600" dirty="0" smtClean="0"/>
              <a:t>パラ</a:t>
            </a:r>
            <a:r>
              <a:rPr lang="en-US" altLang="ja-JP" sz="1600" dirty="0" smtClean="0"/>
              <a:t>)</a:t>
            </a:r>
            <a:r>
              <a:rPr lang="ja-JP" altLang="en-US" sz="1600" dirty="0" smtClean="0"/>
              <a:t>変換</a:t>
            </a:r>
            <a:endParaRPr kumimoji="1" lang="ja-JP" altLang="en-US" sz="1600" dirty="0"/>
          </a:p>
        </p:txBody>
      </p:sp>
      <p:sp>
        <p:nvSpPr>
          <p:cNvPr id="6" name="テキスト ボックス 5"/>
          <p:cNvSpPr txBox="1"/>
          <p:nvPr/>
        </p:nvSpPr>
        <p:spPr>
          <a:xfrm>
            <a:off x="719572" y="1088740"/>
            <a:ext cx="7669087" cy="369332"/>
          </a:xfrm>
          <a:prstGeom prst="rect">
            <a:avLst/>
          </a:prstGeom>
          <a:noFill/>
        </p:spPr>
        <p:txBody>
          <a:bodyPr wrap="none" rtlCol="0">
            <a:spAutoFit/>
          </a:bodyPr>
          <a:lstStyle/>
          <a:p>
            <a:r>
              <a:rPr lang="ja-JP" altLang="en-US" dirty="0" smtClean="0"/>
              <a:t>コンピュータ内部では、</a:t>
            </a:r>
            <a:r>
              <a:rPr lang="en-US" altLang="ja-JP" dirty="0" smtClean="0"/>
              <a:t>32</a:t>
            </a:r>
            <a:r>
              <a:rPr lang="ja-JP" altLang="en-US" dirty="0" smtClean="0"/>
              <a:t>ビット </a:t>
            </a:r>
            <a:r>
              <a:rPr lang="en-US" altLang="ja-JP" dirty="0" smtClean="0"/>
              <a:t>or 64</a:t>
            </a:r>
            <a:r>
              <a:rPr lang="ja-JP" altLang="en-US" dirty="0" smtClean="0"/>
              <a:t>ビットといった並列</a:t>
            </a:r>
            <a:r>
              <a:rPr lang="en-US" altLang="ja-JP" dirty="0" smtClean="0"/>
              <a:t>(</a:t>
            </a:r>
            <a:r>
              <a:rPr lang="ja-JP" altLang="en-US" dirty="0" smtClean="0"/>
              <a:t>パラレル</a:t>
            </a:r>
            <a:r>
              <a:rPr lang="en-US" altLang="ja-JP" dirty="0" smtClean="0"/>
              <a:t>)</a:t>
            </a:r>
            <a:r>
              <a:rPr lang="ja-JP" altLang="en-US" dirty="0" smtClean="0"/>
              <a:t>データを扱う</a:t>
            </a:r>
            <a:endParaRPr lang="en-US" altLang="ja-JP" dirty="0" smtClean="0"/>
          </a:p>
        </p:txBody>
      </p:sp>
      <p:pic>
        <p:nvPicPr>
          <p:cNvPr id="15362" name="Picture 2" descr="「パソコン」の画像検索結果"/>
          <p:cNvPicPr>
            <a:picLocks noChangeAspect="1" noChangeArrowheads="1"/>
          </p:cNvPicPr>
          <p:nvPr/>
        </p:nvPicPr>
        <p:blipFill>
          <a:blip r:embed="rId2" cstate="print"/>
          <a:srcRect/>
          <a:stretch>
            <a:fillRect/>
          </a:stretch>
        </p:blipFill>
        <p:spPr bwMode="auto">
          <a:xfrm>
            <a:off x="1403648" y="2276872"/>
            <a:ext cx="1333500" cy="1333500"/>
          </a:xfrm>
          <a:prstGeom prst="rect">
            <a:avLst/>
          </a:prstGeom>
          <a:noFill/>
        </p:spPr>
      </p:pic>
      <p:pic>
        <p:nvPicPr>
          <p:cNvPr id="7" name="Picture 2" descr="「パソコン」の画像検索結果"/>
          <p:cNvPicPr>
            <a:picLocks noChangeAspect="1" noChangeArrowheads="1"/>
          </p:cNvPicPr>
          <p:nvPr/>
        </p:nvPicPr>
        <p:blipFill>
          <a:blip r:embed="rId2" cstate="print"/>
          <a:srcRect/>
          <a:stretch>
            <a:fillRect/>
          </a:stretch>
        </p:blipFill>
        <p:spPr bwMode="auto">
          <a:xfrm>
            <a:off x="6406852" y="2276872"/>
            <a:ext cx="1333500" cy="1333500"/>
          </a:xfrm>
          <a:prstGeom prst="rect">
            <a:avLst/>
          </a:prstGeom>
          <a:noFill/>
        </p:spPr>
      </p:pic>
      <p:sp>
        <p:nvSpPr>
          <p:cNvPr id="10" name="角丸四角形 9"/>
          <p:cNvSpPr/>
          <p:nvPr/>
        </p:nvSpPr>
        <p:spPr>
          <a:xfrm>
            <a:off x="6032197" y="4005064"/>
            <a:ext cx="2088232" cy="3600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51563" y="4005064"/>
            <a:ext cx="2108269" cy="338554"/>
          </a:xfrm>
          <a:prstGeom prst="rect">
            <a:avLst/>
          </a:prstGeom>
          <a:noFill/>
        </p:spPr>
        <p:txBody>
          <a:bodyPr wrap="none" rtlCol="0">
            <a:spAutoFit/>
          </a:bodyPr>
          <a:lstStyle/>
          <a:p>
            <a:r>
              <a:rPr lang="ja-JP" altLang="en-US" sz="1600" dirty="0" smtClean="0"/>
              <a:t>並直列</a:t>
            </a:r>
            <a:r>
              <a:rPr lang="en-US" altLang="ja-JP" sz="1600" dirty="0" smtClean="0"/>
              <a:t>(</a:t>
            </a:r>
            <a:r>
              <a:rPr lang="ja-JP" altLang="en-US" sz="1600" dirty="0" smtClean="0"/>
              <a:t>パラ</a:t>
            </a:r>
            <a:r>
              <a:rPr lang="en-US" altLang="ja-JP" sz="1600" dirty="0" smtClean="0"/>
              <a:t>-</a:t>
            </a:r>
            <a:r>
              <a:rPr lang="ja-JP" altLang="en-US" sz="1600" dirty="0" smtClean="0"/>
              <a:t>シリ</a:t>
            </a:r>
            <a:r>
              <a:rPr lang="en-US" altLang="ja-JP" sz="1600" dirty="0" smtClean="0"/>
              <a:t>)</a:t>
            </a:r>
            <a:r>
              <a:rPr lang="ja-JP" altLang="en-US" sz="1600" dirty="0" smtClean="0"/>
              <a:t>変換</a:t>
            </a:r>
            <a:endParaRPr kumimoji="1" lang="ja-JP" altLang="en-US" sz="1600" dirty="0"/>
          </a:p>
        </p:txBody>
      </p:sp>
      <p:sp>
        <p:nvSpPr>
          <p:cNvPr id="12" name="角丸四角形 11"/>
          <p:cNvSpPr/>
          <p:nvPr/>
        </p:nvSpPr>
        <p:spPr>
          <a:xfrm>
            <a:off x="971600" y="4005064"/>
            <a:ext cx="2088232" cy="3600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a:off x="2051720"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12372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9573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26774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76368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3569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90770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979712"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092280"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16428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23629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30830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804248"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876256"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948264"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020272" y="364502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051720" y="436510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092280" y="4365104"/>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051720" y="4725144"/>
            <a:ext cx="50405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820202" y="4365104"/>
            <a:ext cx="1471878" cy="369332"/>
          </a:xfrm>
          <a:prstGeom prst="rect">
            <a:avLst/>
          </a:prstGeom>
          <a:noFill/>
        </p:spPr>
        <p:txBody>
          <a:bodyPr wrap="none" rtlCol="0">
            <a:spAutoFit/>
          </a:bodyPr>
          <a:lstStyle/>
          <a:p>
            <a:r>
              <a:rPr kumimoji="1" lang="en-US" altLang="ja-JP" dirty="0" smtClean="0"/>
              <a:t>10110010101</a:t>
            </a:r>
            <a:endParaRPr kumimoji="1" lang="ja-JP" altLang="en-US" dirty="0"/>
          </a:p>
        </p:txBody>
      </p:sp>
      <p:sp>
        <p:nvSpPr>
          <p:cNvPr id="37" name="テキスト ボックス 36"/>
          <p:cNvSpPr txBox="1"/>
          <p:nvPr/>
        </p:nvSpPr>
        <p:spPr>
          <a:xfrm>
            <a:off x="2195736" y="3645024"/>
            <a:ext cx="1500732" cy="338554"/>
          </a:xfrm>
          <a:prstGeom prst="rect">
            <a:avLst/>
          </a:prstGeom>
          <a:noFill/>
        </p:spPr>
        <p:txBody>
          <a:bodyPr wrap="none" rtlCol="0">
            <a:spAutoFit/>
          </a:bodyPr>
          <a:lstStyle/>
          <a:p>
            <a:r>
              <a:rPr lang="ja-JP" altLang="en-US" sz="1600" dirty="0" smtClean="0"/>
              <a:t>ビット・パラレル</a:t>
            </a:r>
            <a:endParaRPr kumimoji="1" lang="ja-JP" altLang="en-US" sz="1600" dirty="0"/>
          </a:p>
        </p:txBody>
      </p:sp>
      <p:sp>
        <p:nvSpPr>
          <p:cNvPr id="38" name="テキスト ボックス 37"/>
          <p:cNvSpPr txBox="1"/>
          <p:nvPr/>
        </p:nvSpPr>
        <p:spPr>
          <a:xfrm>
            <a:off x="7236296" y="3666510"/>
            <a:ext cx="1500732" cy="338554"/>
          </a:xfrm>
          <a:prstGeom prst="rect">
            <a:avLst/>
          </a:prstGeom>
          <a:noFill/>
        </p:spPr>
        <p:txBody>
          <a:bodyPr wrap="none" rtlCol="0">
            <a:spAutoFit/>
          </a:bodyPr>
          <a:lstStyle/>
          <a:p>
            <a:r>
              <a:rPr lang="ja-JP" altLang="en-US" sz="1600" dirty="0" smtClean="0"/>
              <a:t>ビット・パラレル</a:t>
            </a:r>
            <a:endParaRPr kumimoji="1" lang="ja-JP" altLang="en-US" sz="1600" dirty="0"/>
          </a:p>
        </p:txBody>
      </p:sp>
      <p:sp>
        <p:nvSpPr>
          <p:cNvPr id="39" name="テキスト ボックス 38"/>
          <p:cNvSpPr txBox="1"/>
          <p:nvPr/>
        </p:nvSpPr>
        <p:spPr>
          <a:xfrm>
            <a:off x="3347864" y="4098558"/>
            <a:ext cx="2422458" cy="338554"/>
          </a:xfrm>
          <a:prstGeom prst="rect">
            <a:avLst/>
          </a:prstGeom>
          <a:noFill/>
        </p:spPr>
        <p:txBody>
          <a:bodyPr wrap="none" rtlCol="0">
            <a:spAutoFit/>
          </a:bodyPr>
          <a:lstStyle/>
          <a:p>
            <a:r>
              <a:rPr kumimoji="1" lang="ja-JP" altLang="en-US" sz="1600" dirty="0" smtClean="0"/>
              <a:t>ビット・シリアル</a:t>
            </a:r>
            <a:r>
              <a:rPr kumimoji="1" lang="en-US" altLang="ja-JP" sz="1600" dirty="0" smtClean="0"/>
              <a:t>(</a:t>
            </a:r>
            <a:r>
              <a:rPr kumimoji="1" lang="ja-JP" altLang="en-US" sz="1600" dirty="0" smtClean="0"/>
              <a:t>直列</a:t>
            </a:r>
            <a:r>
              <a:rPr kumimoji="1" lang="en-US" altLang="ja-JP" sz="1600" dirty="0" smtClean="0"/>
              <a:t>)</a:t>
            </a:r>
            <a:r>
              <a:rPr kumimoji="1" lang="ja-JP" altLang="en-US" sz="1600" dirty="0" smtClean="0"/>
              <a:t>伝送</a:t>
            </a:r>
            <a:endParaRPr kumimoji="1" lang="ja-JP" altLang="en-US" sz="1600" dirty="0"/>
          </a:p>
        </p:txBody>
      </p:sp>
      <p:sp>
        <p:nvSpPr>
          <p:cNvPr id="45" name="テキスト ボックス 44"/>
          <p:cNvSpPr txBox="1"/>
          <p:nvPr/>
        </p:nvSpPr>
        <p:spPr>
          <a:xfrm>
            <a:off x="827584" y="1484784"/>
            <a:ext cx="7488832" cy="369332"/>
          </a:xfrm>
          <a:prstGeom prst="rect">
            <a:avLst/>
          </a:prstGeom>
          <a:noFill/>
        </p:spPr>
        <p:txBody>
          <a:bodyPr wrap="square" rtlCol="0">
            <a:spAutoFit/>
          </a:bodyPr>
          <a:lstStyle/>
          <a:p>
            <a:r>
              <a:rPr lang="ja-JP" altLang="en-US" dirty="0" smtClean="0"/>
              <a:t>パラレルデータをそのまま並列伝送するためには、複数の回線が必要となる</a:t>
            </a:r>
            <a:endParaRPr lang="en-US" altLang="ja-JP" dirty="0" smtClean="0"/>
          </a:p>
        </p:txBody>
      </p:sp>
      <p:sp>
        <p:nvSpPr>
          <p:cNvPr id="46" name="テキスト ボックス 45"/>
          <p:cNvSpPr txBox="1"/>
          <p:nvPr/>
        </p:nvSpPr>
        <p:spPr>
          <a:xfrm>
            <a:off x="1187624" y="1844824"/>
            <a:ext cx="6829114" cy="369332"/>
          </a:xfrm>
          <a:prstGeom prst="rect">
            <a:avLst/>
          </a:prstGeom>
          <a:noFill/>
        </p:spPr>
        <p:txBody>
          <a:bodyPr wrap="none" rtlCol="0">
            <a:spAutoFit/>
          </a:bodyPr>
          <a:lstStyle/>
          <a:p>
            <a:r>
              <a:rPr lang="ja-JP" altLang="en-US" dirty="0" smtClean="0"/>
              <a:t>そこで、単一回線で伝送するために</a:t>
            </a:r>
            <a:r>
              <a:rPr lang="ja-JP" altLang="en-US" dirty="0" smtClean="0">
                <a:solidFill>
                  <a:srgbClr val="0000FF"/>
                </a:solidFill>
              </a:rPr>
              <a:t>直並列変換</a:t>
            </a:r>
            <a:r>
              <a:rPr lang="en-US" altLang="ja-JP" dirty="0" smtClean="0">
                <a:solidFill>
                  <a:srgbClr val="0000FF"/>
                </a:solidFill>
              </a:rPr>
              <a:t>(</a:t>
            </a:r>
            <a:r>
              <a:rPr lang="ja-JP" altLang="en-US" dirty="0" smtClean="0">
                <a:solidFill>
                  <a:srgbClr val="0000FF"/>
                </a:solidFill>
              </a:rPr>
              <a:t>シリ</a:t>
            </a:r>
            <a:r>
              <a:rPr lang="en-US" altLang="ja-JP" dirty="0" smtClean="0">
                <a:solidFill>
                  <a:srgbClr val="0000FF"/>
                </a:solidFill>
              </a:rPr>
              <a:t>-</a:t>
            </a:r>
            <a:r>
              <a:rPr lang="ja-JP" altLang="en-US" dirty="0" smtClean="0">
                <a:solidFill>
                  <a:srgbClr val="0000FF"/>
                </a:solidFill>
              </a:rPr>
              <a:t>パラ変換</a:t>
            </a:r>
            <a:r>
              <a:rPr lang="en-US" altLang="ja-JP" dirty="0" smtClean="0">
                <a:solidFill>
                  <a:srgbClr val="0000FF"/>
                </a:solidFill>
              </a:rPr>
              <a:t>)</a:t>
            </a:r>
            <a:r>
              <a:rPr lang="ja-JP" altLang="en-US" dirty="0" smtClean="0"/>
              <a:t>を行う</a:t>
            </a:r>
            <a:endParaRPr lang="en-US" altLang="ja-JP" dirty="0" smtClean="0"/>
          </a:p>
        </p:txBody>
      </p:sp>
      <p:sp>
        <p:nvSpPr>
          <p:cNvPr id="47" name="テキスト ボックス 46"/>
          <p:cNvSpPr txBox="1"/>
          <p:nvPr/>
        </p:nvSpPr>
        <p:spPr>
          <a:xfrm>
            <a:off x="539552" y="5589240"/>
            <a:ext cx="6244979" cy="369332"/>
          </a:xfrm>
          <a:prstGeom prst="rect">
            <a:avLst/>
          </a:prstGeom>
          <a:noFill/>
        </p:spPr>
        <p:txBody>
          <a:bodyPr wrap="none" rtlCol="0">
            <a:spAutoFit/>
          </a:bodyPr>
          <a:lstStyle/>
          <a:p>
            <a:r>
              <a:rPr lang="ja-JP" altLang="en-US" dirty="0" smtClean="0"/>
              <a:t>・ </a:t>
            </a:r>
            <a:r>
              <a:rPr kumimoji="1" lang="ja-JP" altLang="en-US" dirty="0" smtClean="0"/>
              <a:t>パラレルバス</a:t>
            </a:r>
            <a:r>
              <a:rPr kumimoji="1" lang="en-US" altLang="ja-JP" dirty="0" smtClean="0"/>
              <a:t>: GPIB</a:t>
            </a:r>
            <a:r>
              <a:rPr lang="en-US" altLang="ja-JP" dirty="0" smtClean="0"/>
              <a:t>, IDE, ATA(</a:t>
            </a:r>
            <a:r>
              <a:rPr lang="ja-JP" altLang="en-US" dirty="0" smtClean="0"/>
              <a:t>パラレル</a:t>
            </a:r>
            <a:r>
              <a:rPr lang="en-US" altLang="ja-JP" dirty="0" smtClean="0"/>
              <a:t>ATA), ATAPI, </a:t>
            </a:r>
            <a:r>
              <a:rPr lang="en-US" altLang="ja-JP" dirty="0" smtClean="0"/>
              <a:t>SCSI</a:t>
            </a:r>
            <a:r>
              <a:rPr lang="en-US" altLang="ja-JP" dirty="0" smtClean="0"/>
              <a:t>, PCI</a:t>
            </a:r>
            <a:r>
              <a:rPr lang="ja-JP" altLang="en-US" dirty="0" smtClean="0"/>
              <a:t>等</a:t>
            </a:r>
            <a:endParaRPr kumimoji="1" lang="ja-JP" altLang="en-US" dirty="0"/>
          </a:p>
        </p:txBody>
      </p:sp>
      <p:sp>
        <p:nvSpPr>
          <p:cNvPr id="48" name="テキスト ボックス 47"/>
          <p:cNvSpPr txBox="1"/>
          <p:nvPr/>
        </p:nvSpPr>
        <p:spPr>
          <a:xfrm>
            <a:off x="539552" y="6011996"/>
            <a:ext cx="7219862" cy="646331"/>
          </a:xfrm>
          <a:prstGeom prst="rect">
            <a:avLst/>
          </a:prstGeom>
          <a:noFill/>
        </p:spPr>
        <p:txBody>
          <a:bodyPr wrap="none" rtlCol="0">
            <a:spAutoFit/>
          </a:bodyPr>
          <a:lstStyle/>
          <a:p>
            <a:r>
              <a:rPr kumimoji="1" lang="ja-JP" altLang="en-US" dirty="0" smtClean="0"/>
              <a:t>・ シリアルバス</a:t>
            </a:r>
            <a:r>
              <a:rPr kumimoji="1" lang="en-US" altLang="ja-JP" dirty="0" smtClean="0"/>
              <a:t>: RS-232C, RS-485, IEEE1394, USB, Thunderbolt, PCI Express,</a:t>
            </a:r>
            <a:endParaRPr kumimoji="1" lang="ja-JP" altLang="en-US" dirty="0" smtClean="0"/>
          </a:p>
          <a:p>
            <a:r>
              <a:rPr kumimoji="1" lang="en-US" altLang="ja-JP" dirty="0" smtClean="0"/>
              <a:t>	</a:t>
            </a:r>
            <a:r>
              <a:rPr kumimoji="1" lang="ja-JP" altLang="en-US" dirty="0" smtClean="0"/>
              <a:t>　　　　シリアル</a:t>
            </a:r>
            <a:r>
              <a:rPr kumimoji="1" lang="en-US" altLang="ja-JP" dirty="0" smtClean="0"/>
              <a:t>ATA(SATA)</a:t>
            </a:r>
            <a:r>
              <a:rPr kumimoji="1" lang="ja-JP" altLang="en-US" dirty="0" smtClean="0"/>
              <a:t>等</a:t>
            </a:r>
            <a:endParaRPr kumimoji="1" lang="ja-JP" altLang="en-US" dirty="0"/>
          </a:p>
        </p:txBody>
      </p:sp>
      <p:sp>
        <p:nvSpPr>
          <p:cNvPr id="49" name="テキスト ボックス 48"/>
          <p:cNvSpPr txBox="1"/>
          <p:nvPr/>
        </p:nvSpPr>
        <p:spPr>
          <a:xfrm>
            <a:off x="467544" y="5157192"/>
            <a:ext cx="6151043" cy="369332"/>
          </a:xfrm>
          <a:prstGeom prst="rect">
            <a:avLst/>
          </a:prstGeom>
          <a:noFill/>
        </p:spPr>
        <p:txBody>
          <a:bodyPr wrap="none" rtlCol="0">
            <a:spAutoFit/>
          </a:bodyPr>
          <a:lstStyle/>
          <a:p>
            <a:r>
              <a:rPr kumimoji="1" lang="ja-JP" altLang="en-US" dirty="0" smtClean="0"/>
              <a:t>パソコン等の</a:t>
            </a:r>
            <a:r>
              <a:rPr kumimoji="1" lang="en-US" altLang="ja-JP" dirty="0" smtClean="0"/>
              <a:t>I/O</a:t>
            </a:r>
            <a:r>
              <a:rPr kumimoji="1" lang="ja-JP" altLang="en-US" dirty="0" smtClean="0"/>
              <a:t>バスにも、パラレルとシリアルの両者がある</a:t>
            </a:r>
            <a:endParaRPr kumimoji="1" lang="ja-JP"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20926" y="272262"/>
            <a:ext cx="3102131" cy="523220"/>
          </a:xfrm>
        </p:spPr>
        <p:txBody>
          <a:bodyPr wrap="none">
            <a:spAutoFit/>
          </a:bodyPr>
          <a:lstStyle/>
          <a:p>
            <a:r>
              <a:rPr lang="en-US" altLang="ja-JP" sz="2800" dirty="0" smtClean="0"/>
              <a:t>IP</a:t>
            </a:r>
            <a:r>
              <a:rPr lang="ja-JP" altLang="en-US" sz="2800" dirty="0" smtClean="0"/>
              <a:t>アドレスの仕組み</a:t>
            </a:r>
            <a:endParaRPr kumimoji="1" lang="ja-JP" altLang="en-US" sz="2800" dirty="0"/>
          </a:p>
        </p:txBody>
      </p:sp>
      <p:sp>
        <p:nvSpPr>
          <p:cNvPr id="6" name="テキスト ボックス 5"/>
          <p:cNvSpPr txBox="1"/>
          <p:nvPr/>
        </p:nvSpPr>
        <p:spPr>
          <a:xfrm>
            <a:off x="575556" y="1808820"/>
            <a:ext cx="7996100" cy="369332"/>
          </a:xfrm>
          <a:prstGeom prst="rect">
            <a:avLst/>
          </a:prstGeom>
          <a:noFill/>
        </p:spPr>
        <p:txBody>
          <a:bodyPr wrap="none" rtlCol="0">
            <a:spAutoFit/>
          </a:bodyPr>
          <a:lstStyle/>
          <a:p>
            <a:r>
              <a:rPr lang="ja-JP" altLang="en-US" dirty="0" smtClean="0"/>
              <a:t>ホスト部の</a:t>
            </a:r>
            <a:r>
              <a:rPr lang="en-US" altLang="ja-JP" dirty="0" smtClean="0"/>
              <a:t>bit </a:t>
            </a:r>
            <a:r>
              <a:rPr lang="ja-JP" altLang="en-US" dirty="0" smtClean="0"/>
              <a:t>が全て </a:t>
            </a:r>
            <a:r>
              <a:rPr lang="en-US" altLang="ja-JP" dirty="0" smtClean="0"/>
              <a:t>0</a:t>
            </a:r>
            <a:r>
              <a:rPr lang="ja-JP" altLang="en-US" dirty="0" smtClean="0"/>
              <a:t> の場合</a:t>
            </a:r>
            <a:r>
              <a:rPr lang="en-US" altLang="ja-JP" dirty="0" smtClean="0"/>
              <a:t>:</a:t>
            </a:r>
            <a:r>
              <a:rPr lang="ja-JP" altLang="en-US" dirty="0" smtClean="0"/>
              <a:t>それはネットワーク自体を指すネットワークアドレス</a:t>
            </a:r>
            <a:endParaRPr kumimoji="1" lang="ja-JP" altLang="en-US" dirty="0" smtClean="0"/>
          </a:p>
        </p:txBody>
      </p:sp>
      <p:sp>
        <p:nvSpPr>
          <p:cNvPr id="17" name="テキスト ボックス 16"/>
          <p:cNvSpPr txBox="1"/>
          <p:nvPr/>
        </p:nvSpPr>
        <p:spPr>
          <a:xfrm>
            <a:off x="575556" y="2276872"/>
            <a:ext cx="8244916" cy="646331"/>
          </a:xfrm>
          <a:prstGeom prst="rect">
            <a:avLst/>
          </a:prstGeom>
          <a:noFill/>
        </p:spPr>
        <p:txBody>
          <a:bodyPr wrap="square" rtlCol="0">
            <a:spAutoFit/>
          </a:bodyPr>
          <a:lstStyle/>
          <a:p>
            <a:r>
              <a:rPr lang="ja-JP" altLang="en-US" dirty="0" smtClean="0"/>
              <a:t>ホスト部の</a:t>
            </a:r>
            <a:r>
              <a:rPr lang="en-US" altLang="ja-JP" dirty="0" smtClean="0"/>
              <a:t>bit </a:t>
            </a:r>
            <a:r>
              <a:rPr lang="ja-JP" altLang="en-US" dirty="0" smtClean="0"/>
              <a:t>が全て </a:t>
            </a:r>
            <a:r>
              <a:rPr lang="en-US" altLang="ja-JP" dirty="0" smtClean="0"/>
              <a:t>1 </a:t>
            </a:r>
            <a:r>
              <a:rPr lang="ja-JP" altLang="en-US" dirty="0" smtClean="0"/>
              <a:t>の場合</a:t>
            </a:r>
            <a:r>
              <a:rPr lang="en-US" altLang="ja-JP" dirty="0" smtClean="0"/>
              <a:t>: </a:t>
            </a:r>
            <a:r>
              <a:rPr lang="ja-JP" altLang="en-US" dirty="0" smtClean="0"/>
              <a:t>その</a:t>
            </a:r>
            <a:r>
              <a:rPr lang="ja-JP" altLang="en-US" smtClean="0"/>
              <a:t>ネットワーク内の全ての</a:t>
            </a:r>
            <a:r>
              <a:rPr lang="ja-JP" altLang="en-US" dirty="0" smtClean="0"/>
              <a:t>ホスト</a:t>
            </a:r>
            <a:r>
              <a:rPr lang="ja-JP" altLang="en-US" smtClean="0"/>
              <a:t>にブロードキャストを行うためのブロードキャストアドレス</a:t>
            </a:r>
            <a:endParaRPr kumimoji="1" lang="ja-JP" altLang="en-US" dirty="0" smtClean="0"/>
          </a:p>
        </p:txBody>
      </p:sp>
      <p:sp>
        <p:nvSpPr>
          <p:cNvPr id="22" name="テキスト ボックス 21"/>
          <p:cNvSpPr txBox="1"/>
          <p:nvPr/>
        </p:nvSpPr>
        <p:spPr>
          <a:xfrm>
            <a:off x="575556" y="3032956"/>
            <a:ext cx="8172908" cy="646331"/>
          </a:xfrm>
          <a:prstGeom prst="rect">
            <a:avLst/>
          </a:prstGeom>
          <a:noFill/>
        </p:spPr>
        <p:txBody>
          <a:bodyPr wrap="square" rtlCol="0">
            <a:spAutoFit/>
          </a:bodyPr>
          <a:lstStyle/>
          <a:p>
            <a:r>
              <a:rPr lang="ja-JP" altLang="en-US" dirty="0" smtClean="0"/>
              <a:t>ホスト部が</a:t>
            </a:r>
            <a:r>
              <a:rPr lang="en-US" altLang="ja-JP" dirty="0" smtClean="0"/>
              <a:t>1</a:t>
            </a:r>
            <a:r>
              <a:rPr lang="ja-JP" altLang="en-US" dirty="0" smtClean="0"/>
              <a:t>の場合</a:t>
            </a:r>
            <a:r>
              <a:rPr lang="en-US" altLang="ja-JP" dirty="0" smtClean="0"/>
              <a:t>: </a:t>
            </a:r>
            <a:r>
              <a:rPr lang="ja-JP" altLang="en-US" dirty="0" smtClean="0"/>
              <a:t>ネットワーク内にルータがある場合、基本的にルータのアドレスとして用いる</a:t>
            </a:r>
            <a:endParaRPr kumimoji="1" lang="ja-JP" altLang="en-US" dirty="0" smtClean="0"/>
          </a:p>
        </p:txBody>
      </p:sp>
      <p:sp>
        <p:nvSpPr>
          <p:cNvPr id="23" name="テキスト ボックス 22"/>
          <p:cNvSpPr txBox="1"/>
          <p:nvPr/>
        </p:nvSpPr>
        <p:spPr>
          <a:xfrm>
            <a:off x="1187624" y="1088740"/>
            <a:ext cx="6755375" cy="369332"/>
          </a:xfrm>
          <a:prstGeom prst="rect">
            <a:avLst/>
          </a:prstGeom>
          <a:noFill/>
        </p:spPr>
        <p:txBody>
          <a:bodyPr wrap="none" rtlCol="0">
            <a:spAutoFit/>
          </a:bodyPr>
          <a:lstStyle/>
          <a:p>
            <a:r>
              <a:rPr kumimoji="1" lang="ja-JP" altLang="en-US" dirty="0" smtClean="0"/>
              <a:t>以下のアドレスは保留されており、ホストに割り当てることができない</a:t>
            </a:r>
          </a:p>
        </p:txBody>
      </p:sp>
      <p:sp>
        <p:nvSpPr>
          <p:cNvPr id="7" name="テキスト ボックス 6"/>
          <p:cNvSpPr txBox="1"/>
          <p:nvPr/>
        </p:nvSpPr>
        <p:spPr>
          <a:xfrm>
            <a:off x="521550" y="3897052"/>
            <a:ext cx="8100900" cy="923330"/>
          </a:xfrm>
          <a:prstGeom prst="rect">
            <a:avLst/>
          </a:prstGeom>
          <a:noFill/>
        </p:spPr>
        <p:txBody>
          <a:bodyPr wrap="square" rtlCol="0">
            <a:spAutoFit/>
          </a:bodyPr>
          <a:lstStyle/>
          <a:p>
            <a:r>
              <a:rPr lang="en-US" altLang="ja-JP" dirty="0" smtClean="0">
                <a:latin typeface="+mn-ea"/>
              </a:rPr>
              <a:t>IP</a:t>
            </a:r>
            <a:r>
              <a:rPr lang="ja-JP" altLang="en-US" dirty="0" smtClean="0">
                <a:latin typeface="+mn-ea"/>
              </a:rPr>
              <a:t>アドレスには、</a:t>
            </a:r>
            <a:r>
              <a:rPr lang="en-US" altLang="ja-JP" dirty="0" smtClean="0">
                <a:latin typeface="+mn-ea"/>
              </a:rPr>
              <a:t>(</a:t>
            </a:r>
            <a:r>
              <a:rPr lang="ja-JP" altLang="en-US" dirty="0" smtClean="0">
                <a:latin typeface="+mn-ea"/>
              </a:rPr>
              <a:t>世界で唯一の</a:t>
            </a:r>
            <a:r>
              <a:rPr lang="en-US" altLang="ja-JP" dirty="0" smtClean="0">
                <a:latin typeface="+mn-ea"/>
              </a:rPr>
              <a:t>)</a:t>
            </a:r>
            <a:r>
              <a:rPr lang="ja-JP" altLang="en-US" dirty="0" smtClean="0">
                <a:latin typeface="+mn-ea"/>
              </a:rPr>
              <a:t>グローバルアドレスと、ローカルなネットワーク</a:t>
            </a:r>
            <a:r>
              <a:rPr lang="en-US" altLang="ja-JP" dirty="0" smtClean="0">
                <a:latin typeface="+mn-ea"/>
              </a:rPr>
              <a:t>(LAN</a:t>
            </a:r>
            <a:r>
              <a:rPr lang="ja-JP" altLang="en-US" dirty="0" smtClean="0">
                <a:latin typeface="+mn-ea"/>
              </a:rPr>
              <a:t>など</a:t>
            </a:r>
            <a:r>
              <a:rPr lang="en-US" altLang="ja-JP" dirty="0" smtClean="0">
                <a:latin typeface="+mn-ea"/>
              </a:rPr>
              <a:t>)</a:t>
            </a:r>
            <a:r>
              <a:rPr lang="ja-JP" altLang="en-US" dirty="0" smtClean="0">
                <a:latin typeface="+mn-ea"/>
              </a:rPr>
              <a:t>内に閉じていれば自由に割り当てることのできるプライベート</a:t>
            </a:r>
            <a:r>
              <a:rPr lang="en-US" altLang="ja-JP" dirty="0" smtClean="0">
                <a:latin typeface="+mn-ea"/>
              </a:rPr>
              <a:t>IP</a:t>
            </a:r>
            <a:r>
              <a:rPr lang="ja-JP" altLang="en-US" dirty="0" smtClean="0">
                <a:latin typeface="+mn-ea"/>
              </a:rPr>
              <a:t>アドレス</a:t>
            </a:r>
            <a:r>
              <a:rPr lang="en-US" altLang="ja-JP" dirty="0" smtClean="0">
                <a:latin typeface="+mn-ea"/>
              </a:rPr>
              <a:t>(</a:t>
            </a:r>
            <a:r>
              <a:rPr lang="ja-JP" altLang="en-US" dirty="0" smtClean="0">
                <a:latin typeface="+mn-ea"/>
              </a:rPr>
              <a:t>ローカル</a:t>
            </a:r>
            <a:r>
              <a:rPr lang="en-US" altLang="ja-JP" dirty="0" smtClean="0">
                <a:latin typeface="+mn-ea"/>
              </a:rPr>
              <a:t>IP</a:t>
            </a:r>
            <a:r>
              <a:rPr lang="ja-JP" altLang="en-US" dirty="0" smtClean="0">
                <a:latin typeface="+mn-ea"/>
              </a:rPr>
              <a:t>アドレスとも言う</a:t>
            </a:r>
            <a:r>
              <a:rPr lang="en-US" altLang="ja-JP" dirty="0" smtClean="0">
                <a:latin typeface="+mn-ea"/>
              </a:rPr>
              <a:t>)</a:t>
            </a:r>
            <a:r>
              <a:rPr lang="ja-JP" altLang="en-US" dirty="0" smtClean="0">
                <a:latin typeface="+mn-ea"/>
              </a:rPr>
              <a:t>がある。</a:t>
            </a:r>
            <a:endParaRPr kumimoji="1" lang="ja-JP" altLang="en-US" dirty="0" smtClean="0">
              <a:latin typeface="+mn-ea"/>
            </a:endParaRPr>
          </a:p>
        </p:txBody>
      </p:sp>
      <p:sp>
        <p:nvSpPr>
          <p:cNvPr id="8" name="テキスト ボックス 7"/>
          <p:cNvSpPr txBox="1"/>
          <p:nvPr/>
        </p:nvSpPr>
        <p:spPr>
          <a:xfrm>
            <a:off x="539552" y="5085184"/>
            <a:ext cx="8244916" cy="923330"/>
          </a:xfrm>
          <a:prstGeom prst="rect">
            <a:avLst/>
          </a:prstGeom>
          <a:noFill/>
        </p:spPr>
        <p:txBody>
          <a:bodyPr wrap="square" rtlCol="0">
            <a:spAutoFit/>
          </a:bodyPr>
          <a:lstStyle/>
          <a:p>
            <a:r>
              <a:rPr kumimoji="1" lang="ja-JP" altLang="en-US" dirty="0" smtClean="0"/>
              <a:t>グローバル</a:t>
            </a:r>
            <a:r>
              <a:rPr kumimoji="1" lang="en-US" altLang="ja-JP" dirty="0" smtClean="0"/>
              <a:t>IP</a:t>
            </a:r>
            <a:r>
              <a:rPr kumimoji="1" lang="ja-JP" altLang="en-US" dirty="0" smtClean="0"/>
              <a:t>アドレスは、</a:t>
            </a:r>
            <a:r>
              <a:rPr lang="ja-JP" altLang="en-US" dirty="0" smtClean="0"/>
              <a:t>重複が許されないので、世界規模では</a:t>
            </a:r>
            <a:r>
              <a:rPr lang="en-US" altLang="ja-JP" dirty="0" smtClean="0"/>
              <a:t>ICANN</a:t>
            </a:r>
            <a:r>
              <a:rPr lang="ja-JP" altLang="en-US" dirty="0" smtClean="0"/>
              <a:t> </a:t>
            </a:r>
            <a:r>
              <a:rPr lang="en-US" altLang="ja-JP" dirty="0" smtClean="0"/>
              <a:t>(The Internet Corporation for Assigned and Number)</a:t>
            </a:r>
            <a:r>
              <a:rPr lang="ja-JP" altLang="en-US" dirty="0" smtClean="0"/>
              <a:t>が、国内では</a:t>
            </a:r>
            <a:r>
              <a:rPr kumimoji="1" lang="en-US" altLang="ja-JP" dirty="0" smtClean="0"/>
              <a:t>JPNIC</a:t>
            </a:r>
            <a:r>
              <a:rPr kumimoji="1" lang="ja-JP" altLang="en-US" dirty="0" smtClean="0"/>
              <a:t> </a:t>
            </a:r>
            <a:r>
              <a:rPr kumimoji="1" lang="en-US" altLang="ja-JP" dirty="0" smtClean="0"/>
              <a:t>(Japan Network Information Center)</a:t>
            </a:r>
            <a:r>
              <a:rPr kumimoji="1" lang="ja-JP" altLang="en-US" dirty="0" smtClean="0"/>
              <a:t>が管理しており、新たに取得するには</a:t>
            </a:r>
            <a:r>
              <a:rPr lang="en-US" altLang="ja-JP" dirty="0" smtClean="0"/>
              <a:t>JPNIC</a:t>
            </a:r>
            <a:r>
              <a:rPr lang="ja-JP" altLang="en-US" dirty="0" smtClean="0"/>
              <a:t>に</a:t>
            </a:r>
            <a:r>
              <a:rPr kumimoji="1" lang="ja-JP" altLang="en-US" dirty="0" smtClean="0"/>
              <a:t>申請が必要</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p:cNvCxnSpPr/>
          <p:nvPr/>
        </p:nvCxnSpPr>
        <p:spPr>
          <a:xfrm>
            <a:off x="2421619" y="2852936"/>
            <a:ext cx="0" cy="25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3726246" y="272262"/>
            <a:ext cx="1691489" cy="523220"/>
          </a:xfrm>
        </p:spPr>
        <p:txBody>
          <a:bodyPr wrap="none">
            <a:spAutoFit/>
          </a:bodyPr>
          <a:lstStyle/>
          <a:p>
            <a:r>
              <a:rPr lang="ja-JP" altLang="en-US" sz="2800" dirty="0" smtClean="0"/>
              <a:t>サブネット</a:t>
            </a:r>
            <a:endParaRPr kumimoji="1" lang="ja-JP" altLang="en-US" sz="2800" dirty="0"/>
          </a:p>
        </p:txBody>
      </p:sp>
      <p:sp>
        <p:nvSpPr>
          <p:cNvPr id="17" name="テキスト ボックス 16"/>
          <p:cNvSpPr txBox="1"/>
          <p:nvPr/>
        </p:nvSpPr>
        <p:spPr>
          <a:xfrm>
            <a:off x="443112" y="980728"/>
            <a:ext cx="8233344" cy="646331"/>
          </a:xfrm>
          <a:prstGeom prst="rect">
            <a:avLst/>
          </a:prstGeom>
          <a:noFill/>
        </p:spPr>
        <p:txBody>
          <a:bodyPr wrap="none" rtlCol="0">
            <a:spAutoFit/>
          </a:bodyPr>
          <a:lstStyle/>
          <a:p>
            <a:r>
              <a:rPr kumimoji="1" lang="ja-JP" altLang="en-US" dirty="0" smtClean="0"/>
              <a:t>東北大に割り当てられた</a:t>
            </a:r>
            <a:r>
              <a:rPr kumimoji="1" lang="en-US" altLang="ja-JP" dirty="0" smtClean="0"/>
              <a:t>IP</a:t>
            </a:r>
            <a:r>
              <a:rPr kumimoji="1" lang="ja-JP" altLang="en-US" dirty="0" smtClean="0"/>
              <a:t>アドレスはクラス</a:t>
            </a:r>
            <a:r>
              <a:rPr kumimoji="1" lang="en-US" altLang="ja-JP" dirty="0" smtClean="0"/>
              <a:t>B</a:t>
            </a:r>
            <a:r>
              <a:rPr kumimoji="1" lang="ja-JP" altLang="en-US" dirty="0" smtClean="0"/>
              <a:t>であり、理論上</a:t>
            </a:r>
            <a:r>
              <a:rPr kumimoji="1" lang="en-US" altLang="ja-JP" dirty="0" smtClean="0"/>
              <a:t>65,000</a:t>
            </a:r>
            <a:r>
              <a:rPr kumimoji="1" lang="ja-JP" altLang="en-US" dirty="0" smtClean="0"/>
              <a:t>台以上のホストを</a:t>
            </a:r>
          </a:p>
          <a:p>
            <a:r>
              <a:rPr lang="ja-JP" altLang="en-US" dirty="0" smtClean="0"/>
              <a:t>収容できるが、これを一つのネットワークとして運用するのは様々な問題が有る。</a:t>
            </a:r>
            <a:endParaRPr kumimoji="1" lang="ja-JP" altLang="en-US" dirty="0" smtClean="0"/>
          </a:p>
        </p:txBody>
      </p:sp>
      <p:sp>
        <p:nvSpPr>
          <p:cNvPr id="18" name="テキスト ボックス 17"/>
          <p:cNvSpPr txBox="1"/>
          <p:nvPr/>
        </p:nvSpPr>
        <p:spPr>
          <a:xfrm>
            <a:off x="431540" y="1664804"/>
            <a:ext cx="8352928" cy="646331"/>
          </a:xfrm>
          <a:prstGeom prst="rect">
            <a:avLst/>
          </a:prstGeom>
          <a:noFill/>
        </p:spPr>
        <p:txBody>
          <a:bodyPr wrap="square" rtlCol="0">
            <a:spAutoFit/>
          </a:bodyPr>
          <a:lstStyle/>
          <a:p>
            <a:r>
              <a:rPr lang="ja-JP" altLang="en-US" dirty="0" smtClean="0"/>
              <a:t>そこでネットワークを、例えば部局ごとの</a:t>
            </a:r>
            <a:r>
              <a:rPr lang="ja-JP" altLang="en-US" dirty="0" smtClean="0">
                <a:solidFill>
                  <a:srgbClr val="0000FF"/>
                </a:solidFill>
              </a:rPr>
              <a:t>サブネット</a:t>
            </a:r>
            <a:r>
              <a:rPr lang="ja-JP" altLang="en-US" dirty="0" smtClean="0"/>
              <a:t>に分割し、部局ごとに管理する方が都合のいい場合があるし、アドレスの有効活用にもなる。</a:t>
            </a:r>
            <a:endParaRPr kumimoji="1" lang="ja-JP" altLang="en-US" dirty="0" smtClean="0"/>
          </a:p>
        </p:txBody>
      </p:sp>
      <p:pic>
        <p:nvPicPr>
          <p:cNvPr id="79876" name="Picture 4" descr="ルーター に対する画像結果"/>
          <p:cNvPicPr>
            <a:picLocks noChangeAspect="1" noChangeArrowheads="1"/>
          </p:cNvPicPr>
          <p:nvPr/>
        </p:nvPicPr>
        <p:blipFill>
          <a:blip r:embed="rId2" cstate="print"/>
          <a:srcRect/>
          <a:stretch>
            <a:fillRect/>
          </a:stretch>
        </p:blipFill>
        <p:spPr bwMode="auto">
          <a:xfrm>
            <a:off x="7875804" y="3903647"/>
            <a:ext cx="531496" cy="353445"/>
          </a:xfrm>
          <a:prstGeom prst="rect">
            <a:avLst/>
          </a:prstGeom>
          <a:noFill/>
        </p:spPr>
      </p:pic>
      <p:pic>
        <p:nvPicPr>
          <p:cNvPr id="20" name="Picture 2" descr="「パソコン」の画像検索結果"/>
          <p:cNvPicPr>
            <a:picLocks noChangeAspect="1" noChangeArrowheads="1"/>
          </p:cNvPicPr>
          <p:nvPr/>
        </p:nvPicPr>
        <p:blipFill>
          <a:blip r:embed="rId3" cstate="print"/>
          <a:srcRect/>
          <a:stretch>
            <a:fillRect/>
          </a:stretch>
        </p:blipFill>
        <p:spPr bwMode="auto">
          <a:xfrm>
            <a:off x="179512" y="4689140"/>
            <a:ext cx="533703" cy="533703"/>
          </a:xfrm>
          <a:prstGeom prst="rect">
            <a:avLst/>
          </a:prstGeom>
          <a:noFill/>
        </p:spPr>
      </p:pic>
      <p:pic>
        <p:nvPicPr>
          <p:cNvPr id="21" name="Picture 2" descr="「パソコン」の画像検索結果"/>
          <p:cNvPicPr>
            <a:picLocks noChangeAspect="1" noChangeArrowheads="1"/>
          </p:cNvPicPr>
          <p:nvPr/>
        </p:nvPicPr>
        <p:blipFill>
          <a:blip r:embed="rId3" cstate="print"/>
          <a:srcRect/>
          <a:stretch>
            <a:fillRect/>
          </a:stretch>
        </p:blipFill>
        <p:spPr bwMode="auto">
          <a:xfrm>
            <a:off x="647564" y="5445224"/>
            <a:ext cx="533703" cy="533703"/>
          </a:xfrm>
          <a:prstGeom prst="rect">
            <a:avLst/>
          </a:prstGeom>
          <a:noFill/>
        </p:spPr>
      </p:pic>
      <p:pic>
        <p:nvPicPr>
          <p:cNvPr id="22" name="Picture 2" descr="「パソコン」の画像検索結果"/>
          <p:cNvPicPr>
            <a:picLocks noChangeAspect="1" noChangeArrowheads="1"/>
          </p:cNvPicPr>
          <p:nvPr/>
        </p:nvPicPr>
        <p:blipFill>
          <a:blip r:embed="rId3" cstate="print"/>
          <a:srcRect/>
          <a:stretch>
            <a:fillRect/>
          </a:stretch>
        </p:blipFill>
        <p:spPr bwMode="auto">
          <a:xfrm>
            <a:off x="2771800" y="5193196"/>
            <a:ext cx="533703" cy="533703"/>
          </a:xfrm>
          <a:prstGeom prst="rect">
            <a:avLst/>
          </a:prstGeom>
          <a:noFill/>
        </p:spPr>
      </p:pic>
      <p:pic>
        <p:nvPicPr>
          <p:cNvPr id="23" name="Picture 2" descr="「パソコン」の画像検索結果"/>
          <p:cNvPicPr>
            <a:picLocks noChangeAspect="1" noChangeArrowheads="1"/>
          </p:cNvPicPr>
          <p:nvPr/>
        </p:nvPicPr>
        <p:blipFill>
          <a:blip r:embed="rId3" cstate="print"/>
          <a:srcRect/>
          <a:stretch>
            <a:fillRect/>
          </a:stretch>
        </p:blipFill>
        <p:spPr bwMode="auto">
          <a:xfrm>
            <a:off x="3419872" y="5445224"/>
            <a:ext cx="533703" cy="533703"/>
          </a:xfrm>
          <a:prstGeom prst="rect">
            <a:avLst/>
          </a:prstGeom>
          <a:noFill/>
        </p:spPr>
      </p:pic>
      <p:pic>
        <p:nvPicPr>
          <p:cNvPr id="24" name="Picture 2" descr="「パソコン」の画像検索結果"/>
          <p:cNvPicPr>
            <a:picLocks noChangeAspect="1" noChangeArrowheads="1"/>
          </p:cNvPicPr>
          <p:nvPr/>
        </p:nvPicPr>
        <p:blipFill>
          <a:blip r:embed="rId3" cstate="print"/>
          <a:srcRect/>
          <a:stretch>
            <a:fillRect/>
          </a:stretch>
        </p:blipFill>
        <p:spPr bwMode="auto">
          <a:xfrm>
            <a:off x="2123728" y="4689140"/>
            <a:ext cx="533703" cy="533703"/>
          </a:xfrm>
          <a:prstGeom prst="rect">
            <a:avLst/>
          </a:prstGeom>
          <a:noFill/>
        </p:spPr>
      </p:pic>
      <p:pic>
        <p:nvPicPr>
          <p:cNvPr id="25" name="Picture 2" descr="「パソコン」の画像検索結果"/>
          <p:cNvPicPr>
            <a:picLocks noChangeAspect="1" noChangeArrowheads="1"/>
          </p:cNvPicPr>
          <p:nvPr/>
        </p:nvPicPr>
        <p:blipFill>
          <a:blip r:embed="rId3" cstate="print"/>
          <a:srcRect/>
          <a:stretch>
            <a:fillRect/>
          </a:stretch>
        </p:blipFill>
        <p:spPr bwMode="auto">
          <a:xfrm>
            <a:off x="3851920" y="4689140"/>
            <a:ext cx="533703" cy="533703"/>
          </a:xfrm>
          <a:prstGeom prst="rect">
            <a:avLst/>
          </a:prstGeom>
          <a:noFill/>
        </p:spPr>
      </p:pic>
      <p:pic>
        <p:nvPicPr>
          <p:cNvPr id="79878" name="Picture 6" descr="「クラウド」の画像検索結果"/>
          <p:cNvPicPr>
            <a:picLocks noChangeAspect="1" noChangeArrowheads="1"/>
          </p:cNvPicPr>
          <p:nvPr/>
        </p:nvPicPr>
        <p:blipFill>
          <a:blip r:embed="rId4" cstate="print"/>
          <a:srcRect/>
          <a:stretch>
            <a:fillRect/>
          </a:stretch>
        </p:blipFill>
        <p:spPr bwMode="auto">
          <a:xfrm>
            <a:off x="1917563" y="2204864"/>
            <a:ext cx="1057275" cy="857250"/>
          </a:xfrm>
          <a:prstGeom prst="rect">
            <a:avLst/>
          </a:prstGeom>
          <a:noFill/>
        </p:spPr>
      </p:pic>
      <p:sp>
        <p:nvSpPr>
          <p:cNvPr id="26" name="テキスト ボックス 25"/>
          <p:cNvSpPr txBox="1"/>
          <p:nvPr/>
        </p:nvSpPr>
        <p:spPr>
          <a:xfrm>
            <a:off x="899592" y="6474822"/>
            <a:ext cx="3052439" cy="338554"/>
          </a:xfrm>
          <a:prstGeom prst="rect">
            <a:avLst/>
          </a:prstGeom>
          <a:noFill/>
        </p:spPr>
        <p:txBody>
          <a:bodyPr wrap="none" rtlCol="0">
            <a:spAutoFit/>
          </a:bodyPr>
          <a:lstStyle/>
          <a:p>
            <a:r>
              <a:rPr kumimoji="1" lang="ja-JP" altLang="en-US" sz="1600" dirty="0" smtClean="0"/>
              <a:t>全学が一つのネットワークの場合</a:t>
            </a:r>
          </a:p>
        </p:txBody>
      </p:sp>
      <p:sp>
        <p:nvSpPr>
          <p:cNvPr id="27" name="テキスト ボックス 26"/>
          <p:cNvSpPr txBox="1"/>
          <p:nvPr/>
        </p:nvSpPr>
        <p:spPr>
          <a:xfrm>
            <a:off x="5053857" y="6474822"/>
            <a:ext cx="3334567" cy="338554"/>
          </a:xfrm>
          <a:prstGeom prst="rect">
            <a:avLst/>
          </a:prstGeom>
          <a:noFill/>
        </p:spPr>
        <p:txBody>
          <a:bodyPr wrap="none" rtlCol="0">
            <a:spAutoFit/>
          </a:bodyPr>
          <a:lstStyle/>
          <a:p>
            <a:r>
              <a:rPr kumimoji="1" lang="ja-JP" altLang="en-US" sz="1600" dirty="0" smtClean="0"/>
              <a:t>部局ごとにサブネットを構成した場合</a:t>
            </a:r>
          </a:p>
        </p:txBody>
      </p:sp>
      <p:sp>
        <p:nvSpPr>
          <p:cNvPr id="28" name="テキスト ボックス 27"/>
          <p:cNvSpPr txBox="1"/>
          <p:nvPr/>
        </p:nvSpPr>
        <p:spPr>
          <a:xfrm>
            <a:off x="1907063" y="2509155"/>
            <a:ext cx="1090620" cy="307777"/>
          </a:xfrm>
          <a:prstGeom prst="rect">
            <a:avLst/>
          </a:prstGeom>
          <a:noFill/>
        </p:spPr>
        <p:txBody>
          <a:bodyPr wrap="none" rtlCol="0">
            <a:spAutoFit/>
          </a:bodyPr>
          <a:lstStyle/>
          <a:p>
            <a:r>
              <a:rPr kumimoji="1" lang="en-US" altLang="ja-JP" sz="1400" dirty="0" smtClean="0"/>
              <a:t>The Internet</a:t>
            </a:r>
            <a:endParaRPr kumimoji="1" lang="ja-JP" altLang="en-US" sz="1400" dirty="0" smtClean="0"/>
          </a:p>
        </p:txBody>
      </p:sp>
      <p:pic>
        <p:nvPicPr>
          <p:cNvPr id="19" name="Picture 4" descr="ルーター に対する画像結果"/>
          <p:cNvPicPr>
            <a:picLocks noChangeAspect="1" noChangeArrowheads="1"/>
          </p:cNvPicPr>
          <p:nvPr/>
        </p:nvPicPr>
        <p:blipFill>
          <a:blip r:embed="rId2" cstate="print"/>
          <a:srcRect/>
          <a:stretch>
            <a:fillRect/>
          </a:stretch>
        </p:blipFill>
        <p:spPr bwMode="auto">
          <a:xfrm>
            <a:off x="2133587" y="3075555"/>
            <a:ext cx="531496" cy="353445"/>
          </a:xfrm>
          <a:prstGeom prst="rect">
            <a:avLst/>
          </a:prstGeom>
          <a:noFill/>
        </p:spPr>
      </p:pic>
      <p:sp>
        <p:nvSpPr>
          <p:cNvPr id="34" name="テキスト ボックス 33"/>
          <p:cNvSpPr txBox="1"/>
          <p:nvPr/>
        </p:nvSpPr>
        <p:spPr>
          <a:xfrm>
            <a:off x="2771800" y="3059087"/>
            <a:ext cx="675185" cy="307777"/>
          </a:xfrm>
          <a:prstGeom prst="rect">
            <a:avLst/>
          </a:prstGeom>
          <a:noFill/>
        </p:spPr>
        <p:txBody>
          <a:bodyPr wrap="none" rtlCol="0">
            <a:spAutoFit/>
          </a:bodyPr>
          <a:lstStyle/>
          <a:p>
            <a:r>
              <a:rPr lang="ja-JP" altLang="en-US" sz="1400" dirty="0" smtClean="0"/>
              <a:t>ルータ</a:t>
            </a:r>
            <a:endParaRPr kumimoji="1" lang="ja-JP" altLang="en-US" sz="1400" dirty="0" smtClean="0"/>
          </a:p>
        </p:txBody>
      </p:sp>
      <p:pic>
        <p:nvPicPr>
          <p:cNvPr id="79879" name="Picture 7"/>
          <p:cNvPicPr>
            <a:picLocks noChangeAspect="1" noChangeArrowheads="1"/>
          </p:cNvPicPr>
          <p:nvPr/>
        </p:nvPicPr>
        <p:blipFill>
          <a:blip r:embed="rId5" cstate="print"/>
          <a:srcRect/>
          <a:stretch>
            <a:fillRect/>
          </a:stretch>
        </p:blipFill>
        <p:spPr bwMode="auto">
          <a:xfrm>
            <a:off x="3347864" y="3897052"/>
            <a:ext cx="782955" cy="305753"/>
          </a:xfrm>
          <a:prstGeom prst="rect">
            <a:avLst/>
          </a:prstGeom>
          <a:noFill/>
          <a:ln w="9525">
            <a:noFill/>
            <a:miter lim="800000"/>
            <a:headEnd/>
            <a:tailEnd/>
          </a:ln>
        </p:spPr>
      </p:pic>
      <p:cxnSp>
        <p:nvCxnSpPr>
          <p:cNvPr id="36" name="直線コネクタ 35"/>
          <p:cNvCxnSpPr/>
          <p:nvPr/>
        </p:nvCxnSpPr>
        <p:spPr>
          <a:xfrm>
            <a:off x="3779912" y="4221088"/>
            <a:ext cx="19484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7"/>
          <p:cNvPicPr>
            <a:picLocks noChangeAspect="1" noChangeArrowheads="1"/>
          </p:cNvPicPr>
          <p:nvPr/>
        </p:nvPicPr>
        <p:blipFill>
          <a:blip r:embed="rId5" cstate="print"/>
          <a:srcRect/>
          <a:stretch>
            <a:fillRect/>
          </a:stretch>
        </p:blipFill>
        <p:spPr bwMode="auto">
          <a:xfrm>
            <a:off x="1871700" y="3897052"/>
            <a:ext cx="782955" cy="305753"/>
          </a:xfrm>
          <a:prstGeom prst="rect">
            <a:avLst/>
          </a:prstGeom>
          <a:noFill/>
          <a:ln w="9525">
            <a:noFill/>
            <a:miter lim="800000"/>
            <a:headEnd/>
            <a:tailEnd/>
          </a:ln>
        </p:spPr>
      </p:pic>
      <p:pic>
        <p:nvPicPr>
          <p:cNvPr id="39" name="Picture 7"/>
          <p:cNvPicPr>
            <a:picLocks noChangeAspect="1" noChangeArrowheads="1"/>
          </p:cNvPicPr>
          <p:nvPr/>
        </p:nvPicPr>
        <p:blipFill>
          <a:blip r:embed="rId5" cstate="print"/>
          <a:srcRect/>
          <a:stretch>
            <a:fillRect/>
          </a:stretch>
        </p:blipFill>
        <p:spPr bwMode="auto">
          <a:xfrm>
            <a:off x="395536" y="3897052"/>
            <a:ext cx="782955" cy="305753"/>
          </a:xfrm>
          <a:prstGeom prst="rect">
            <a:avLst/>
          </a:prstGeom>
          <a:noFill/>
          <a:ln w="9525">
            <a:noFill/>
            <a:miter lim="800000"/>
            <a:headEnd/>
            <a:tailEnd/>
          </a:ln>
        </p:spPr>
      </p:pic>
      <p:cxnSp>
        <p:nvCxnSpPr>
          <p:cNvPr id="42" name="直線コネクタ 41"/>
          <p:cNvCxnSpPr/>
          <p:nvPr/>
        </p:nvCxnSpPr>
        <p:spPr>
          <a:xfrm>
            <a:off x="2411760" y="3356992"/>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55776" y="3320988"/>
            <a:ext cx="936104"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151620" y="3284984"/>
            <a:ext cx="1044116" cy="6840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2" descr="「パソコン」の画像検索結果"/>
          <p:cNvPicPr>
            <a:picLocks noChangeAspect="1" noChangeArrowheads="1"/>
          </p:cNvPicPr>
          <p:nvPr/>
        </p:nvPicPr>
        <p:blipFill>
          <a:blip r:embed="rId3" cstate="print"/>
          <a:srcRect/>
          <a:stretch>
            <a:fillRect/>
          </a:stretch>
        </p:blipFill>
        <p:spPr bwMode="auto">
          <a:xfrm>
            <a:off x="3095836" y="4437112"/>
            <a:ext cx="533703" cy="533703"/>
          </a:xfrm>
          <a:prstGeom prst="rect">
            <a:avLst/>
          </a:prstGeom>
          <a:noFill/>
        </p:spPr>
      </p:pic>
      <p:pic>
        <p:nvPicPr>
          <p:cNvPr id="50" name="Picture 2" descr="「パソコン」の画像検索結果"/>
          <p:cNvPicPr>
            <a:picLocks noChangeAspect="1" noChangeArrowheads="1"/>
          </p:cNvPicPr>
          <p:nvPr/>
        </p:nvPicPr>
        <p:blipFill>
          <a:blip r:embed="rId3" cstate="print"/>
          <a:srcRect/>
          <a:stretch>
            <a:fillRect/>
          </a:stretch>
        </p:blipFill>
        <p:spPr bwMode="auto">
          <a:xfrm>
            <a:off x="1043608" y="4617132"/>
            <a:ext cx="533703" cy="533703"/>
          </a:xfrm>
          <a:prstGeom prst="rect">
            <a:avLst/>
          </a:prstGeom>
          <a:noFill/>
        </p:spPr>
      </p:pic>
      <p:pic>
        <p:nvPicPr>
          <p:cNvPr id="51" name="Picture 2" descr="「パソコン」の画像検索結果"/>
          <p:cNvPicPr>
            <a:picLocks noChangeAspect="1" noChangeArrowheads="1"/>
          </p:cNvPicPr>
          <p:nvPr/>
        </p:nvPicPr>
        <p:blipFill>
          <a:blip r:embed="rId3" cstate="print"/>
          <a:srcRect/>
          <a:stretch>
            <a:fillRect/>
          </a:stretch>
        </p:blipFill>
        <p:spPr bwMode="auto">
          <a:xfrm>
            <a:off x="1691680" y="5409220"/>
            <a:ext cx="533703" cy="533703"/>
          </a:xfrm>
          <a:prstGeom prst="rect">
            <a:avLst/>
          </a:prstGeom>
          <a:noFill/>
        </p:spPr>
      </p:pic>
      <p:cxnSp>
        <p:nvCxnSpPr>
          <p:cNvPr id="57" name="直線コネクタ 56"/>
          <p:cNvCxnSpPr/>
          <p:nvPr/>
        </p:nvCxnSpPr>
        <p:spPr>
          <a:xfrm>
            <a:off x="6742740" y="2852936"/>
            <a:ext cx="0" cy="25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8" name="Picture 6" descr="「クラウド」の画像検索結果"/>
          <p:cNvPicPr>
            <a:picLocks noChangeAspect="1" noChangeArrowheads="1"/>
          </p:cNvPicPr>
          <p:nvPr/>
        </p:nvPicPr>
        <p:blipFill>
          <a:blip r:embed="rId4" cstate="print"/>
          <a:srcRect/>
          <a:stretch>
            <a:fillRect/>
          </a:stretch>
        </p:blipFill>
        <p:spPr bwMode="auto">
          <a:xfrm>
            <a:off x="6238684" y="2204864"/>
            <a:ext cx="1057275" cy="857250"/>
          </a:xfrm>
          <a:prstGeom prst="rect">
            <a:avLst/>
          </a:prstGeom>
          <a:noFill/>
        </p:spPr>
      </p:pic>
      <p:sp>
        <p:nvSpPr>
          <p:cNvPr id="59" name="テキスト ボックス 58"/>
          <p:cNvSpPr txBox="1"/>
          <p:nvPr/>
        </p:nvSpPr>
        <p:spPr>
          <a:xfrm>
            <a:off x="6228184" y="2509155"/>
            <a:ext cx="1090620" cy="307777"/>
          </a:xfrm>
          <a:prstGeom prst="rect">
            <a:avLst/>
          </a:prstGeom>
          <a:noFill/>
        </p:spPr>
        <p:txBody>
          <a:bodyPr wrap="none" rtlCol="0">
            <a:spAutoFit/>
          </a:bodyPr>
          <a:lstStyle/>
          <a:p>
            <a:r>
              <a:rPr kumimoji="1" lang="en-US" altLang="ja-JP" sz="1400" dirty="0" smtClean="0"/>
              <a:t>The Internet</a:t>
            </a:r>
            <a:endParaRPr kumimoji="1" lang="ja-JP" altLang="en-US" sz="1400" dirty="0" smtClean="0"/>
          </a:p>
        </p:txBody>
      </p:sp>
      <p:pic>
        <p:nvPicPr>
          <p:cNvPr id="60" name="Picture 4" descr="ルーター に対する画像結果"/>
          <p:cNvPicPr>
            <a:picLocks noChangeAspect="1" noChangeArrowheads="1"/>
          </p:cNvPicPr>
          <p:nvPr/>
        </p:nvPicPr>
        <p:blipFill>
          <a:blip r:embed="rId2" cstate="print"/>
          <a:srcRect/>
          <a:stretch>
            <a:fillRect/>
          </a:stretch>
        </p:blipFill>
        <p:spPr bwMode="auto">
          <a:xfrm>
            <a:off x="6454708" y="3075555"/>
            <a:ext cx="531496" cy="353445"/>
          </a:xfrm>
          <a:prstGeom prst="rect">
            <a:avLst/>
          </a:prstGeom>
          <a:noFill/>
        </p:spPr>
      </p:pic>
      <p:sp>
        <p:nvSpPr>
          <p:cNvPr id="61" name="テキスト ボックス 60"/>
          <p:cNvSpPr txBox="1"/>
          <p:nvPr/>
        </p:nvSpPr>
        <p:spPr>
          <a:xfrm>
            <a:off x="6912260" y="3049215"/>
            <a:ext cx="979755" cy="307777"/>
          </a:xfrm>
          <a:prstGeom prst="rect">
            <a:avLst/>
          </a:prstGeom>
          <a:noFill/>
        </p:spPr>
        <p:txBody>
          <a:bodyPr wrap="none" rtlCol="0">
            <a:spAutoFit/>
          </a:bodyPr>
          <a:lstStyle/>
          <a:p>
            <a:r>
              <a:rPr lang="ja-JP" altLang="en-US" sz="1400" dirty="0" smtClean="0"/>
              <a:t>コアルータ</a:t>
            </a:r>
            <a:endParaRPr kumimoji="1" lang="ja-JP" altLang="en-US" sz="1400" dirty="0" smtClean="0"/>
          </a:p>
        </p:txBody>
      </p:sp>
      <p:sp>
        <p:nvSpPr>
          <p:cNvPr id="62" name="テキスト ボックス 61"/>
          <p:cNvSpPr txBox="1"/>
          <p:nvPr/>
        </p:nvSpPr>
        <p:spPr>
          <a:xfrm>
            <a:off x="4061924" y="3897052"/>
            <a:ext cx="510076" cy="307777"/>
          </a:xfrm>
          <a:prstGeom prst="rect">
            <a:avLst/>
          </a:prstGeom>
          <a:noFill/>
        </p:spPr>
        <p:txBody>
          <a:bodyPr wrap="none" rtlCol="0">
            <a:spAutoFit/>
          </a:bodyPr>
          <a:lstStyle/>
          <a:p>
            <a:r>
              <a:rPr lang="en-US" altLang="ja-JP" sz="1400" dirty="0" smtClean="0"/>
              <a:t>HUB</a:t>
            </a:r>
            <a:endParaRPr kumimoji="1" lang="ja-JP" altLang="en-US" sz="1400" dirty="0" smtClean="0"/>
          </a:p>
        </p:txBody>
      </p:sp>
      <p:sp>
        <p:nvSpPr>
          <p:cNvPr id="63" name="テキスト ボックス 62"/>
          <p:cNvSpPr txBox="1"/>
          <p:nvPr/>
        </p:nvSpPr>
        <p:spPr>
          <a:xfrm>
            <a:off x="2555776" y="3933056"/>
            <a:ext cx="510076" cy="307777"/>
          </a:xfrm>
          <a:prstGeom prst="rect">
            <a:avLst/>
          </a:prstGeom>
          <a:noFill/>
        </p:spPr>
        <p:txBody>
          <a:bodyPr wrap="none" rtlCol="0">
            <a:spAutoFit/>
          </a:bodyPr>
          <a:lstStyle/>
          <a:p>
            <a:r>
              <a:rPr lang="en-US" altLang="ja-JP" sz="1400" dirty="0" smtClean="0"/>
              <a:t>HUB</a:t>
            </a:r>
            <a:endParaRPr kumimoji="1" lang="ja-JP" altLang="en-US" sz="1400" dirty="0" smtClean="0"/>
          </a:p>
        </p:txBody>
      </p:sp>
      <p:sp>
        <p:nvSpPr>
          <p:cNvPr id="64" name="テキスト ボックス 63"/>
          <p:cNvSpPr txBox="1"/>
          <p:nvPr/>
        </p:nvSpPr>
        <p:spPr>
          <a:xfrm>
            <a:off x="1073592" y="3969060"/>
            <a:ext cx="510076" cy="307777"/>
          </a:xfrm>
          <a:prstGeom prst="rect">
            <a:avLst/>
          </a:prstGeom>
          <a:noFill/>
        </p:spPr>
        <p:txBody>
          <a:bodyPr wrap="none" rtlCol="0">
            <a:spAutoFit/>
          </a:bodyPr>
          <a:lstStyle/>
          <a:p>
            <a:r>
              <a:rPr lang="en-US" altLang="ja-JP" sz="1400" dirty="0" smtClean="0"/>
              <a:t>HUB</a:t>
            </a:r>
            <a:endParaRPr kumimoji="1" lang="ja-JP" altLang="en-US" sz="1400" dirty="0" smtClean="0"/>
          </a:p>
        </p:txBody>
      </p:sp>
      <p:pic>
        <p:nvPicPr>
          <p:cNvPr id="65" name="Picture 2" descr="「パソコン」の画像検索結果"/>
          <p:cNvPicPr>
            <a:picLocks noChangeAspect="1" noChangeArrowheads="1"/>
          </p:cNvPicPr>
          <p:nvPr/>
        </p:nvPicPr>
        <p:blipFill>
          <a:blip r:embed="rId3" cstate="print"/>
          <a:srcRect/>
          <a:stretch>
            <a:fillRect/>
          </a:stretch>
        </p:blipFill>
        <p:spPr bwMode="auto">
          <a:xfrm>
            <a:off x="719572" y="2946124"/>
            <a:ext cx="533703" cy="533703"/>
          </a:xfrm>
          <a:prstGeom prst="rect">
            <a:avLst/>
          </a:prstGeom>
          <a:noFill/>
        </p:spPr>
      </p:pic>
      <p:cxnSp>
        <p:nvCxnSpPr>
          <p:cNvPr id="66" name="直線コネクタ 65"/>
          <p:cNvCxnSpPr>
            <a:stCxn id="65" idx="3"/>
          </p:cNvCxnSpPr>
          <p:nvPr/>
        </p:nvCxnSpPr>
        <p:spPr>
          <a:xfrm>
            <a:off x="1253275" y="3212976"/>
            <a:ext cx="9212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a:endCxn id="49" idx="0"/>
          </p:cNvCxnSpPr>
          <p:nvPr/>
        </p:nvCxnSpPr>
        <p:spPr>
          <a:xfrm flipH="1">
            <a:off x="3362688" y="4185084"/>
            <a:ext cx="237204"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a:endCxn id="23" idx="0"/>
          </p:cNvCxnSpPr>
          <p:nvPr/>
        </p:nvCxnSpPr>
        <p:spPr>
          <a:xfrm>
            <a:off x="3667334" y="4202805"/>
            <a:ext cx="19390" cy="124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a:endCxn id="22" idx="0"/>
          </p:cNvCxnSpPr>
          <p:nvPr/>
        </p:nvCxnSpPr>
        <p:spPr>
          <a:xfrm>
            <a:off x="2447764" y="4185084"/>
            <a:ext cx="590888"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51" idx="0"/>
          </p:cNvCxnSpPr>
          <p:nvPr/>
        </p:nvCxnSpPr>
        <p:spPr>
          <a:xfrm flipH="1">
            <a:off x="1958532" y="4185084"/>
            <a:ext cx="201200" cy="122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375756" y="4185084"/>
            <a:ext cx="1482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3812721" y="5193196"/>
            <a:ext cx="723275" cy="307777"/>
          </a:xfrm>
          <a:prstGeom prst="rect">
            <a:avLst/>
          </a:prstGeom>
          <a:noFill/>
        </p:spPr>
        <p:txBody>
          <a:bodyPr wrap="none" rtlCol="0">
            <a:spAutoFit/>
          </a:bodyPr>
          <a:lstStyle/>
          <a:p>
            <a:r>
              <a:rPr lang="ja-JP" altLang="en-US" sz="1400" dirty="0" smtClean="0"/>
              <a:t>工学部</a:t>
            </a:r>
            <a:endParaRPr kumimoji="1" lang="ja-JP" altLang="en-US" sz="1400" dirty="0" smtClean="0"/>
          </a:p>
        </p:txBody>
      </p:sp>
      <p:sp>
        <p:nvSpPr>
          <p:cNvPr id="81" name="テキスト ボックス 80"/>
          <p:cNvSpPr txBox="1"/>
          <p:nvPr/>
        </p:nvSpPr>
        <p:spPr>
          <a:xfrm>
            <a:off x="2519772" y="5733256"/>
            <a:ext cx="902811" cy="307777"/>
          </a:xfrm>
          <a:prstGeom prst="rect">
            <a:avLst/>
          </a:prstGeom>
          <a:noFill/>
        </p:spPr>
        <p:txBody>
          <a:bodyPr wrap="none" rtlCol="0">
            <a:spAutoFit/>
          </a:bodyPr>
          <a:lstStyle/>
          <a:p>
            <a:r>
              <a:rPr lang="ja-JP" altLang="en-US" sz="1400" dirty="0" smtClean="0"/>
              <a:t>大学病院</a:t>
            </a:r>
            <a:endParaRPr kumimoji="1" lang="ja-JP" altLang="en-US" sz="1400" dirty="0" smtClean="0"/>
          </a:p>
        </p:txBody>
      </p:sp>
      <p:sp>
        <p:nvSpPr>
          <p:cNvPr id="82" name="テキスト ボックス 81"/>
          <p:cNvSpPr txBox="1"/>
          <p:nvPr/>
        </p:nvSpPr>
        <p:spPr>
          <a:xfrm>
            <a:off x="683568" y="3429000"/>
            <a:ext cx="543739" cy="307777"/>
          </a:xfrm>
          <a:prstGeom prst="rect">
            <a:avLst/>
          </a:prstGeom>
          <a:noFill/>
        </p:spPr>
        <p:txBody>
          <a:bodyPr wrap="none" rtlCol="0">
            <a:spAutoFit/>
          </a:bodyPr>
          <a:lstStyle/>
          <a:p>
            <a:r>
              <a:rPr lang="ja-JP" altLang="en-US" sz="1400" dirty="0" smtClean="0"/>
              <a:t>本部</a:t>
            </a:r>
            <a:endParaRPr kumimoji="1" lang="ja-JP" altLang="en-US" sz="1400" dirty="0" smtClean="0"/>
          </a:p>
        </p:txBody>
      </p:sp>
      <p:sp>
        <p:nvSpPr>
          <p:cNvPr id="83" name="テキスト ボックス 82"/>
          <p:cNvSpPr txBox="1"/>
          <p:nvPr/>
        </p:nvSpPr>
        <p:spPr>
          <a:xfrm>
            <a:off x="35496" y="5229200"/>
            <a:ext cx="723275" cy="307777"/>
          </a:xfrm>
          <a:prstGeom prst="rect">
            <a:avLst/>
          </a:prstGeom>
          <a:noFill/>
        </p:spPr>
        <p:txBody>
          <a:bodyPr wrap="none" rtlCol="0">
            <a:spAutoFit/>
          </a:bodyPr>
          <a:lstStyle/>
          <a:p>
            <a:r>
              <a:rPr lang="ja-JP" altLang="en-US" sz="1400" dirty="0" smtClean="0"/>
              <a:t>文学部</a:t>
            </a:r>
            <a:endParaRPr kumimoji="1" lang="ja-JP" altLang="en-US" sz="1400" dirty="0" smtClean="0"/>
          </a:p>
        </p:txBody>
      </p:sp>
      <p:sp>
        <p:nvSpPr>
          <p:cNvPr id="84" name="テキスト ボックス 83"/>
          <p:cNvSpPr txBox="1"/>
          <p:nvPr/>
        </p:nvSpPr>
        <p:spPr>
          <a:xfrm>
            <a:off x="2519772" y="5949280"/>
            <a:ext cx="853119" cy="276999"/>
          </a:xfrm>
          <a:prstGeom prst="rect">
            <a:avLst/>
          </a:prstGeom>
          <a:noFill/>
        </p:spPr>
        <p:txBody>
          <a:bodyPr wrap="none" rtlCol="0">
            <a:spAutoFit/>
          </a:bodyPr>
          <a:lstStyle/>
          <a:p>
            <a:r>
              <a:rPr kumimoji="1" lang="en-US" altLang="ja-JP" sz="1200" dirty="0" smtClean="0"/>
              <a:t>130.34.b.b</a:t>
            </a:r>
            <a:endParaRPr kumimoji="1" lang="ja-JP" altLang="en-US" sz="1200" dirty="0" smtClean="0"/>
          </a:p>
        </p:txBody>
      </p:sp>
      <p:sp>
        <p:nvSpPr>
          <p:cNvPr id="85" name="テキスト ボックス 84"/>
          <p:cNvSpPr txBox="1"/>
          <p:nvPr/>
        </p:nvSpPr>
        <p:spPr>
          <a:xfrm>
            <a:off x="2699792" y="3248980"/>
            <a:ext cx="849913" cy="276999"/>
          </a:xfrm>
          <a:prstGeom prst="rect">
            <a:avLst/>
          </a:prstGeom>
          <a:noFill/>
        </p:spPr>
        <p:txBody>
          <a:bodyPr wrap="none" rtlCol="0">
            <a:spAutoFit/>
          </a:bodyPr>
          <a:lstStyle/>
          <a:p>
            <a:r>
              <a:rPr kumimoji="1" lang="en-US" altLang="ja-JP" sz="1200" dirty="0" smtClean="0"/>
              <a:t>130.34.0.1</a:t>
            </a:r>
            <a:endParaRPr kumimoji="1" lang="ja-JP" altLang="en-US" sz="1200" dirty="0" smtClean="0"/>
          </a:p>
        </p:txBody>
      </p:sp>
      <p:cxnSp>
        <p:nvCxnSpPr>
          <p:cNvPr id="86" name="直線コネクタ 85"/>
          <p:cNvCxnSpPr/>
          <p:nvPr/>
        </p:nvCxnSpPr>
        <p:spPr>
          <a:xfrm>
            <a:off x="1007604" y="4221088"/>
            <a:ext cx="324036"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endCxn id="21" idx="0"/>
          </p:cNvCxnSpPr>
          <p:nvPr/>
        </p:nvCxnSpPr>
        <p:spPr>
          <a:xfrm>
            <a:off x="791580" y="4185084"/>
            <a:ext cx="122836" cy="12601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a:endCxn id="20" idx="0"/>
          </p:cNvCxnSpPr>
          <p:nvPr/>
        </p:nvCxnSpPr>
        <p:spPr>
          <a:xfrm flipH="1">
            <a:off x="446364" y="4185084"/>
            <a:ext cx="201200"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36512" y="5420253"/>
            <a:ext cx="846707" cy="276999"/>
          </a:xfrm>
          <a:prstGeom prst="rect">
            <a:avLst/>
          </a:prstGeom>
          <a:noFill/>
        </p:spPr>
        <p:txBody>
          <a:bodyPr wrap="none" rtlCol="0">
            <a:spAutoFit/>
          </a:bodyPr>
          <a:lstStyle/>
          <a:p>
            <a:r>
              <a:rPr kumimoji="1" lang="en-US" altLang="ja-JP" sz="1200" dirty="0" smtClean="0"/>
              <a:t>130.34.a.b</a:t>
            </a:r>
            <a:endParaRPr kumimoji="1" lang="ja-JP" altLang="en-US" sz="1200" dirty="0" smtClean="0"/>
          </a:p>
        </p:txBody>
      </p:sp>
      <p:sp>
        <p:nvSpPr>
          <p:cNvPr id="93" name="テキスト ボックス 92"/>
          <p:cNvSpPr txBox="1"/>
          <p:nvPr/>
        </p:nvSpPr>
        <p:spPr>
          <a:xfrm>
            <a:off x="463357" y="3573016"/>
            <a:ext cx="840295" cy="276999"/>
          </a:xfrm>
          <a:prstGeom prst="rect">
            <a:avLst/>
          </a:prstGeom>
          <a:noFill/>
        </p:spPr>
        <p:txBody>
          <a:bodyPr wrap="none" rtlCol="0">
            <a:spAutoFit/>
          </a:bodyPr>
          <a:lstStyle/>
          <a:p>
            <a:r>
              <a:rPr kumimoji="1" lang="en-US" altLang="ja-JP" sz="1200" dirty="0" smtClean="0"/>
              <a:t>130.34.a.a</a:t>
            </a:r>
            <a:endParaRPr kumimoji="1" lang="ja-JP" altLang="en-US" sz="1200" dirty="0" smtClean="0"/>
          </a:p>
        </p:txBody>
      </p:sp>
      <p:sp>
        <p:nvSpPr>
          <p:cNvPr id="94" name="テキスト ボックス 93"/>
          <p:cNvSpPr txBox="1"/>
          <p:nvPr/>
        </p:nvSpPr>
        <p:spPr>
          <a:xfrm>
            <a:off x="467544" y="5985284"/>
            <a:ext cx="832279" cy="276999"/>
          </a:xfrm>
          <a:prstGeom prst="rect">
            <a:avLst/>
          </a:prstGeom>
          <a:noFill/>
        </p:spPr>
        <p:txBody>
          <a:bodyPr wrap="none" rtlCol="0">
            <a:spAutoFit/>
          </a:bodyPr>
          <a:lstStyle/>
          <a:p>
            <a:r>
              <a:rPr kumimoji="1" lang="en-US" altLang="ja-JP" sz="1200" dirty="0" smtClean="0"/>
              <a:t>130.34.a.c</a:t>
            </a:r>
            <a:endParaRPr kumimoji="1" lang="ja-JP" altLang="en-US" sz="1200" dirty="0" smtClean="0"/>
          </a:p>
        </p:txBody>
      </p:sp>
      <p:sp>
        <p:nvSpPr>
          <p:cNvPr id="95" name="テキスト ボックス 94"/>
          <p:cNvSpPr txBox="1"/>
          <p:nvPr/>
        </p:nvSpPr>
        <p:spPr>
          <a:xfrm>
            <a:off x="3779912" y="5373216"/>
            <a:ext cx="853119" cy="276999"/>
          </a:xfrm>
          <a:prstGeom prst="rect">
            <a:avLst/>
          </a:prstGeom>
          <a:noFill/>
        </p:spPr>
        <p:txBody>
          <a:bodyPr wrap="none" rtlCol="0">
            <a:spAutoFit/>
          </a:bodyPr>
          <a:lstStyle/>
          <a:p>
            <a:r>
              <a:rPr kumimoji="1" lang="en-US" altLang="ja-JP" sz="1200" dirty="0" smtClean="0"/>
              <a:t>130.34.b.b</a:t>
            </a:r>
            <a:endParaRPr kumimoji="1" lang="ja-JP" altLang="en-US" sz="1200" dirty="0" smtClean="0"/>
          </a:p>
        </p:txBody>
      </p:sp>
      <p:pic>
        <p:nvPicPr>
          <p:cNvPr id="96" name="Picture 4" descr="ルーター に対する画像結果"/>
          <p:cNvPicPr>
            <a:picLocks noChangeAspect="1" noChangeArrowheads="1"/>
          </p:cNvPicPr>
          <p:nvPr/>
        </p:nvPicPr>
        <p:blipFill>
          <a:blip r:embed="rId2" cstate="print"/>
          <a:srcRect/>
          <a:stretch>
            <a:fillRect/>
          </a:stretch>
        </p:blipFill>
        <p:spPr bwMode="auto">
          <a:xfrm>
            <a:off x="6507652" y="3897052"/>
            <a:ext cx="531496" cy="353445"/>
          </a:xfrm>
          <a:prstGeom prst="rect">
            <a:avLst/>
          </a:prstGeom>
          <a:noFill/>
        </p:spPr>
      </p:pic>
      <p:pic>
        <p:nvPicPr>
          <p:cNvPr id="97" name="Picture 4" descr="ルーター に対する画像結果"/>
          <p:cNvPicPr>
            <a:picLocks noChangeAspect="1" noChangeArrowheads="1"/>
          </p:cNvPicPr>
          <p:nvPr/>
        </p:nvPicPr>
        <p:blipFill>
          <a:blip r:embed="rId2" cstate="print"/>
          <a:srcRect/>
          <a:stretch>
            <a:fillRect/>
          </a:stretch>
        </p:blipFill>
        <p:spPr bwMode="auto">
          <a:xfrm>
            <a:off x="5040052" y="3903647"/>
            <a:ext cx="531496" cy="353445"/>
          </a:xfrm>
          <a:prstGeom prst="rect">
            <a:avLst/>
          </a:prstGeom>
          <a:noFill/>
        </p:spPr>
      </p:pic>
      <p:sp>
        <p:nvSpPr>
          <p:cNvPr id="98" name="テキスト ボックス 97"/>
          <p:cNvSpPr txBox="1"/>
          <p:nvPr/>
        </p:nvSpPr>
        <p:spPr>
          <a:xfrm>
            <a:off x="5463536" y="3861048"/>
            <a:ext cx="1128835" cy="307777"/>
          </a:xfrm>
          <a:prstGeom prst="rect">
            <a:avLst/>
          </a:prstGeom>
          <a:noFill/>
        </p:spPr>
        <p:txBody>
          <a:bodyPr wrap="none" rtlCol="0">
            <a:spAutoFit/>
          </a:bodyPr>
          <a:lstStyle/>
          <a:p>
            <a:r>
              <a:rPr lang="ja-JP" altLang="en-US" sz="1400" dirty="0" smtClean="0"/>
              <a:t>エッジルータ</a:t>
            </a:r>
            <a:endParaRPr kumimoji="1" lang="ja-JP" altLang="en-US" sz="1400" dirty="0" smtClean="0"/>
          </a:p>
        </p:txBody>
      </p:sp>
      <p:sp>
        <p:nvSpPr>
          <p:cNvPr id="99" name="テキスト ボックス 98"/>
          <p:cNvSpPr txBox="1"/>
          <p:nvPr/>
        </p:nvSpPr>
        <p:spPr>
          <a:xfrm>
            <a:off x="6998451" y="3248980"/>
            <a:ext cx="849913" cy="276999"/>
          </a:xfrm>
          <a:prstGeom prst="rect">
            <a:avLst/>
          </a:prstGeom>
          <a:noFill/>
        </p:spPr>
        <p:txBody>
          <a:bodyPr wrap="none" rtlCol="0">
            <a:spAutoFit/>
          </a:bodyPr>
          <a:lstStyle/>
          <a:p>
            <a:r>
              <a:rPr kumimoji="1" lang="en-US" altLang="ja-JP" sz="1200" dirty="0" smtClean="0"/>
              <a:t>130.34.0.1</a:t>
            </a:r>
            <a:endParaRPr kumimoji="1" lang="ja-JP" altLang="en-US" sz="1200" dirty="0" smtClean="0"/>
          </a:p>
        </p:txBody>
      </p:sp>
      <p:sp>
        <p:nvSpPr>
          <p:cNvPr id="100" name="テキスト ボックス 99"/>
          <p:cNvSpPr txBox="1"/>
          <p:nvPr/>
        </p:nvSpPr>
        <p:spPr>
          <a:xfrm>
            <a:off x="182530" y="6201308"/>
            <a:ext cx="4461478" cy="307777"/>
          </a:xfrm>
          <a:prstGeom prst="rect">
            <a:avLst/>
          </a:prstGeom>
          <a:noFill/>
        </p:spPr>
        <p:txBody>
          <a:bodyPr wrap="none" rtlCol="0">
            <a:spAutoFit/>
          </a:bodyPr>
          <a:lstStyle/>
          <a:p>
            <a:r>
              <a:rPr kumimoji="1" lang="ja-JP" altLang="en-US" sz="1400" dirty="0" smtClean="0">
                <a:solidFill>
                  <a:srgbClr val="FF0000"/>
                </a:solidFill>
              </a:rPr>
              <a:t>あるホストが送った</a:t>
            </a:r>
            <a:r>
              <a:rPr kumimoji="1" lang="en-US" altLang="ja-JP" sz="1400" dirty="0" smtClean="0">
                <a:solidFill>
                  <a:srgbClr val="FF0000"/>
                </a:solidFill>
              </a:rPr>
              <a:t>IP</a:t>
            </a:r>
            <a:r>
              <a:rPr kumimoji="1" lang="ja-JP" altLang="en-US" sz="1400" dirty="0" smtClean="0">
                <a:solidFill>
                  <a:srgbClr val="FF0000"/>
                </a:solidFill>
              </a:rPr>
              <a:t>パケットは、全学のホストに送られる</a:t>
            </a:r>
          </a:p>
        </p:txBody>
      </p:sp>
      <p:sp>
        <p:nvSpPr>
          <p:cNvPr id="101" name="テキスト ボックス 100"/>
          <p:cNvSpPr txBox="1"/>
          <p:nvPr/>
        </p:nvSpPr>
        <p:spPr>
          <a:xfrm>
            <a:off x="4968044" y="6021288"/>
            <a:ext cx="3492388" cy="523220"/>
          </a:xfrm>
          <a:prstGeom prst="rect">
            <a:avLst/>
          </a:prstGeom>
          <a:noFill/>
        </p:spPr>
        <p:txBody>
          <a:bodyPr wrap="square" rtlCol="0">
            <a:spAutoFit/>
          </a:bodyPr>
          <a:lstStyle/>
          <a:p>
            <a:r>
              <a:rPr kumimoji="1" lang="ja-JP" altLang="en-US" sz="1400" dirty="0" smtClean="0">
                <a:solidFill>
                  <a:srgbClr val="FF0000"/>
                </a:solidFill>
              </a:rPr>
              <a:t>サブネット内のホストに向けた</a:t>
            </a:r>
            <a:r>
              <a:rPr kumimoji="1" lang="en-US" altLang="ja-JP" sz="1400" dirty="0" smtClean="0">
                <a:solidFill>
                  <a:srgbClr val="FF0000"/>
                </a:solidFill>
              </a:rPr>
              <a:t>IP</a:t>
            </a:r>
            <a:r>
              <a:rPr kumimoji="1" lang="ja-JP" altLang="en-US" sz="1400" dirty="0" smtClean="0">
                <a:solidFill>
                  <a:srgbClr val="FF0000"/>
                </a:solidFill>
              </a:rPr>
              <a:t>パケットは、サブネット内に限られる</a:t>
            </a:r>
          </a:p>
        </p:txBody>
      </p:sp>
      <p:pic>
        <p:nvPicPr>
          <p:cNvPr id="102" name="Picture 2" descr="「パソコン」の画像検索結果"/>
          <p:cNvPicPr>
            <a:picLocks noChangeAspect="1" noChangeArrowheads="1"/>
          </p:cNvPicPr>
          <p:nvPr/>
        </p:nvPicPr>
        <p:blipFill>
          <a:blip r:embed="rId3" cstate="print"/>
          <a:srcRect/>
          <a:stretch>
            <a:fillRect/>
          </a:stretch>
        </p:blipFill>
        <p:spPr bwMode="auto">
          <a:xfrm>
            <a:off x="4716016" y="4689140"/>
            <a:ext cx="533703" cy="533703"/>
          </a:xfrm>
          <a:prstGeom prst="rect">
            <a:avLst/>
          </a:prstGeom>
          <a:noFill/>
        </p:spPr>
      </p:pic>
      <p:pic>
        <p:nvPicPr>
          <p:cNvPr id="103" name="Picture 2" descr="「パソコン」の画像検索結果"/>
          <p:cNvPicPr>
            <a:picLocks noChangeAspect="1" noChangeArrowheads="1"/>
          </p:cNvPicPr>
          <p:nvPr/>
        </p:nvPicPr>
        <p:blipFill>
          <a:blip r:embed="rId3" cstate="print"/>
          <a:srcRect/>
          <a:stretch>
            <a:fillRect/>
          </a:stretch>
        </p:blipFill>
        <p:spPr bwMode="auto">
          <a:xfrm>
            <a:off x="5184068" y="5445224"/>
            <a:ext cx="533703" cy="533703"/>
          </a:xfrm>
          <a:prstGeom prst="rect">
            <a:avLst/>
          </a:prstGeom>
          <a:noFill/>
        </p:spPr>
      </p:pic>
      <p:pic>
        <p:nvPicPr>
          <p:cNvPr id="104" name="Picture 2" descr="「パソコン」の画像検索結果"/>
          <p:cNvPicPr>
            <a:picLocks noChangeAspect="1" noChangeArrowheads="1"/>
          </p:cNvPicPr>
          <p:nvPr/>
        </p:nvPicPr>
        <p:blipFill>
          <a:blip r:embed="rId3" cstate="print"/>
          <a:srcRect/>
          <a:stretch>
            <a:fillRect/>
          </a:stretch>
        </p:blipFill>
        <p:spPr bwMode="auto">
          <a:xfrm>
            <a:off x="7308304" y="5193196"/>
            <a:ext cx="533703" cy="533703"/>
          </a:xfrm>
          <a:prstGeom prst="rect">
            <a:avLst/>
          </a:prstGeom>
          <a:noFill/>
        </p:spPr>
      </p:pic>
      <p:pic>
        <p:nvPicPr>
          <p:cNvPr id="105" name="Picture 2" descr="「パソコン」の画像検索結果"/>
          <p:cNvPicPr>
            <a:picLocks noChangeAspect="1" noChangeArrowheads="1"/>
          </p:cNvPicPr>
          <p:nvPr/>
        </p:nvPicPr>
        <p:blipFill>
          <a:blip r:embed="rId3" cstate="print"/>
          <a:srcRect/>
          <a:stretch>
            <a:fillRect/>
          </a:stretch>
        </p:blipFill>
        <p:spPr bwMode="auto">
          <a:xfrm>
            <a:off x="7956376" y="5445224"/>
            <a:ext cx="533703" cy="533703"/>
          </a:xfrm>
          <a:prstGeom prst="rect">
            <a:avLst/>
          </a:prstGeom>
          <a:noFill/>
        </p:spPr>
      </p:pic>
      <p:pic>
        <p:nvPicPr>
          <p:cNvPr id="106" name="Picture 2" descr="「パソコン」の画像検索結果"/>
          <p:cNvPicPr>
            <a:picLocks noChangeAspect="1" noChangeArrowheads="1"/>
          </p:cNvPicPr>
          <p:nvPr/>
        </p:nvPicPr>
        <p:blipFill>
          <a:blip r:embed="rId3" cstate="print"/>
          <a:srcRect/>
          <a:stretch>
            <a:fillRect/>
          </a:stretch>
        </p:blipFill>
        <p:spPr bwMode="auto">
          <a:xfrm>
            <a:off x="6588224" y="4689140"/>
            <a:ext cx="533703" cy="533703"/>
          </a:xfrm>
          <a:prstGeom prst="rect">
            <a:avLst/>
          </a:prstGeom>
          <a:noFill/>
        </p:spPr>
      </p:pic>
      <p:pic>
        <p:nvPicPr>
          <p:cNvPr id="107" name="Picture 2" descr="「パソコン」の画像検索結果"/>
          <p:cNvPicPr>
            <a:picLocks noChangeAspect="1" noChangeArrowheads="1"/>
          </p:cNvPicPr>
          <p:nvPr/>
        </p:nvPicPr>
        <p:blipFill>
          <a:blip r:embed="rId3" cstate="print"/>
          <a:srcRect/>
          <a:stretch>
            <a:fillRect/>
          </a:stretch>
        </p:blipFill>
        <p:spPr bwMode="auto">
          <a:xfrm>
            <a:off x="8388424" y="4689140"/>
            <a:ext cx="533703" cy="533703"/>
          </a:xfrm>
          <a:prstGeom prst="rect">
            <a:avLst/>
          </a:prstGeom>
          <a:noFill/>
        </p:spPr>
      </p:pic>
      <p:cxnSp>
        <p:nvCxnSpPr>
          <p:cNvPr id="108" name="直線コネクタ 107"/>
          <p:cNvCxnSpPr/>
          <p:nvPr/>
        </p:nvCxnSpPr>
        <p:spPr>
          <a:xfrm>
            <a:off x="8280412" y="4185084"/>
            <a:ext cx="230848"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Picture 2" descr="「パソコン」の画像検索結果"/>
          <p:cNvPicPr>
            <a:picLocks noChangeAspect="1" noChangeArrowheads="1"/>
          </p:cNvPicPr>
          <p:nvPr/>
        </p:nvPicPr>
        <p:blipFill>
          <a:blip r:embed="rId3" cstate="print"/>
          <a:srcRect/>
          <a:stretch>
            <a:fillRect/>
          </a:stretch>
        </p:blipFill>
        <p:spPr bwMode="auto">
          <a:xfrm>
            <a:off x="7632340" y="4437112"/>
            <a:ext cx="533703" cy="533703"/>
          </a:xfrm>
          <a:prstGeom prst="rect">
            <a:avLst/>
          </a:prstGeom>
          <a:noFill/>
        </p:spPr>
      </p:pic>
      <p:pic>
        <p:nvPicPr>
          <p:cNvPr id="110" name="Picture 2" descr="「パソコン」の画像検索結果"/>
          <p:cNvPicPr>
            <a:picLocks noChangeAspect="1" noChangeArrowheads="1"/>
          </p:cNvPicPr>
          <p:nvPr/>
        </p:nvPicPr>
        <p:blipFill>
          <a:blip r:embed="rId3" cstate="print"/>
          <a:srcRect/>
          <a:stretch>
            <a:fillRect/>
          </a:stretch>
        </p:blipFill>
        <p:spPr bwMode="auto">
          <a:xfrm>
            <a:off x="5580112" y="4617132"/>
            <a:ext cx="533703" cy="533703"/>
          </a:xfrm>
          <a:prstGeom prst="rect">
            <a:avLst/>
          </a:prstGeom>
          <a:noFill/>
        </p:spPr>
      </p:pic>
      <p:pic>
        <p:nvPicPr>
          <p:cNvPr id="111" name="Picture 2" descr="「パソコン」の画像検索結果"/>
          <p:cNvPicPr>
            <a:picLocks noChangeAspect="1" noChangeArrowheads="1"/>
          </p:cNvPicPr>
          <p:nvPr/>
        </p:nvPicPr>
        <p:blipFill>
          <a:blip r:embed="rId3" cstate="print"/>
          <a:srcRect/>
          <a:stretch>
            <a:fillRect/>
          </a:stretch>
        </p:blipFill>
        <p:spPr bwMode="auto">
          <a:xfrm>
            <a:off x="6228184" y="5409220"/>
            <a:ext cx="533703" cy="533703"/>
          </a:xfrm>
          <a:prstGeom prst="rect">
            <a:avLst/>
          </a:prstGeom>
          <a:noFill/>
        </p:spPr>
      </p:pic>
      <p:cxnSp>
        <p:nvCxnSpPr>
          <p:cNvPr id="112" name="直線コネクタ 111"/>
          <p:cNvCxnSpPr/>
          <p:nvPr/>
        </p:nvCxnSpPr>
        <p:spPr>
          <a:xfrm flipH="1">
            <a:off x="7863188" y="4185084"/>
            <a:ext cx="237204" cy="2520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a:endCxn id="105" idx="0"/>
          </p:cNvCxnSpPr>
          <p:nvPr/>
        </p:nvCxnSpPr>
        <p:spPr>
          <a:xfrm>
            <a:off x="8203838" y="4202805"/>
            <a:ext cx="19390" cy="12424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6912260" y="4185084"/>
            <a:ext cx="590888" cy="1008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a:endCxn id="111" idx="0"/>
          </p:cNvCxnSpPr>
          <p:nvPr/>
        </p:nvCxnSpPr>
        <p:spPr>
          <a:xfrm flipH="1">
            <a:off x="6495036" y="4185084"/>
            <a:ext cx="201200" cy="12241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6804248" y="4185084"/>
            <a:ext cx="1482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テキスト ボックス 116"/>
          <p:cNvSpPr txBox="1"/>
          <p:nvPr/>
        </p:nvSpPr>
        <p:spPr>
          <a:xfrm>
            <a:off x="8349225" y="5193196"/>
            <a:ext cx="723275" cy="307777"/>
          </a:xfrm>
          <a:prstGeom prst="rect">
            <a:avLst/>
          </a:prstGeom>
          <a:noFill/>
        </p:spPr>
        <p:txBody>
          <a:bodyPr wrap="none" rtlCol="0">
            <a:spAutoFit/>
          </a:bodyPr>
          <a:lstStyle/>
          <a:p>
            <a:r>
              <a:rPr lang="ja-JP" altLang="en-US" sz="1400" dirty="0" smtClean="0"/>
              <a:t>工学部</a:t>
            </a:r>
            <a:endParaRPr kumimoji="1" lang="ja-JP" altLang="en-US" sz="1400" dirty="0" smtClean="0"/>
          </a:p>
        </p:txBody>
      </p:sp>
      <p:sp>
        <p:nvSpPr>
          <p:cNvPr id="118" name="テキスト ボックス 117"/>
          <p:cNvSpPr txBox="1"/>
          <p:nvPr/>
        </p:nvSpPr>
        <p:spPr>
          <a:xfrm>
            <a:off x="7056276" y="5661248"/>
            <a:ext cx="902811" cy="307777"/>
          </a:xfrm>
          <a:prstGeom prst="rect">
            <a:avLst/>
          </a:prstGeom>
          <a:noFill/>
        </p:spPr>
        <p:txBody>
          <a:bodyPr wrap="none" rtlCol="0">
            <a:spAutoFit/>
          </a:bodyPr>
          <a:lstStyle/>
          <a:p>
            <a:r>
              <a:rPr lang="ja-JP" altLang="en-US" sz="1400" dirty="0" smtClean="0"/>
              <a:t>大学病院</a:t>
            </a:r>
            <a:endParaRPr kumimoji="1" lang="ja-JP" altLang="en-US" sz="1400" dirty="0" smtClean="0"/>
          </a:p>
        </p:txBody>
      </p:sp>
      <p:sp>
        <p:nvSpPr>
          <p:cNvPr id="119" name="テキスト ボックス 118"/>
          <p:cNvSpPr txBox="1"/>
          <p:nvPr/>
        </p:nvSpPr>
        <p:spPr>
          <a:xfrm>
            <a:off x="4608004" y="5193196"/>
            <a:ext cx="723275" cy="307777"/>
          </a:xfrm>
          <a:prstGeom prst="rect">
            <a:avLst/>
          </a:prstGeom>
          <a:noFill/>
        </p:spPr>
        <p:txBody>
          <a:bodyPr wrap="none" rtlCol="0">
            <a:spAutoFit/>
          </a:bodyPr>
          <a:lstStyle/>
          <a:p>
            <a:r>
              <a:rPr lang="ja-JP" altLang="en-US" sz="1400" dirty="0" smtClean="0"/>
              <a:t>文学部</a:t>
            </a:r>
            <a:endParaRPr kumimoji="1" lang="ja-JP" altLang="en-US" sz="1400" dirty="0" smtClean="0"/>
          </a:p>
        </p:txBody>
      </p:sp>
      <p:sp>
        <p:nvSpPr>
          <p:cNvPr id="120" name="テキスト ボックス 119"/>
          <p:cNvSpPr txBox="1"/>
          <p:nvPr/>
        </p:nvSpPr>
        <p:spPr>
          <a:xfrm>
            <a:off x="7056276" y="5841268"/>
            <a:ext cx="853119" cy="276999"/>
          </a:xfrm>
          <a:prstGeom prst="rect">
            <a:avLst/>
          </a:prstGeom>
          <a:noFill/>
        </p:spPr>
        <p:txBody>
          <a:bodyPr wrap="none" rtlCol="0">
            <a:spAutoFit/>
          </a:bodyPr>
          <a:lstStyle/>
          <a:p>
            <a:r>
              <a:rPr kumimoji="1" lang="en-US" altLang="ja-JP" sz="1200" dirty="0" smtClean="0"/>
              <a:t>130.34.b.b</a:t>
            </a:r>
            <a:endParaRPr kumimoji="1" lang="ja-JP" altLang="en-US" sz="1200" dirty="0" smtClean="0"/>
          </a:p>
        </p:txBody>
      </p:sp>
      <p:cxnSp>
        <p:nvCxnSpPr>
          <p:cNvPr id="121" name="直線コネクタ 120"/>
          <p:cNvCxnSpPr/>
          <p:nvPr/>
        </p:nvCxnSpPr>
        <p:spPr>
          <a:xfrm>
            <a:off x="5436096" y="4149080"/>
            <a:ext cx="396044"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a:endCxn id="103" idx="0"/>
          </p:cNvCxnSpPr>
          <p:nvPr/>
        </p:nvCxnSpPr>
        <p:spPr>
          <a:xfrm>
            <a:off x="5328084" y="4185084"/>
            <a:ext cx="122836" cy="12601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a:off x="4982868" y="4185084"/>
            <a:ext cx="201200"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8316416" y="5373216"/>
            <a:ext cx="832279" cy="276999"/>
          </a:xfrm>
          <a:prstGeom prst="rect">
            <a:avLst/>
          </a:prstGeom>
          <a:noFill/>
        </p:spPr>
        <p:txBody>
          <a:bodyPr wrap="none" rtlCol="0">
            <a:spAutoFit/>
          </a:bodyPr>
          <a:lstStyle/>
          <a:p>
            <a:r>
              <a:rPr kumimoji="1" lang="en-US" altLang="ja-JP" sz="1200" dirty="0" smtClean="0"/>
              <a:t>130.34.c.a</a:t>
            </a:r>
            <a:endParaRPr kumimoji="1" lang="ja-JP" altLang="en-US" sz="1200" dirty="0" smtClean="0"/>
          </a:p>
        </p:txBody>
      </p:sp>
      <p:sp>
        <p:nvSpPr>
          <p:cNvPr id="127" name="テキスト ボックス 126"/>
          <p:cNvSpPr txBox="1"/>
          <p:nvPr/>
        </p:nvSpPr>
        <p:spPr>
          <a:xfrm>
            <a:off x="5491093" y="4052101"/>
            <a:ext cx="845103" cy="276999"/>
          </a:xfrm>
          <a:prstGeom prst="rect">
            <a:avLst/>
          </a:prstGeom>
          <a:noFill/>
        </p:spPr>
        <p:txBody>
          <a:bodyPr wrap="none" rtlCol="0">
            <a:spAutoFit/>
          </a:bodyPr>
          <a:lstStyle/>
          <a:p>
            <a:r>
              <a:rPr kumimoji="1" lang="en-US" altLang="ja-JP" sz="1200" dirty="0" smtClean="0"/>
              <a:t>130.34.a.1</a:t>
            </a:r>
            <a:endParaRPr kumimoji="1" lang="ja-JP" altLang="en-US" sz="1200" dirty="0" smtClean="0"/>
          </a:p>
        </p:txBody>
      </p:sp>
      <p:sp>
        <p:nvSpPr>
          <p:cNvPr id="128" name="テキスト ボックス 127"/>
          <p:cNvSpPr txBox="1"/>
          <p:nvPr/>
        </p:nvSpPr>
        <p:spPr>
          <a:xfrm>
            <a:off x="6903696" y="4077072"/>
            <a:ext cx="851515" cy="276999"/>
          </a:xfrm>
          <a:prstGeom prst="rect">
            <a:avLst/>
          </a:prstGeom>
          <a:noFill/>
        </p:spPr>
        <p:txBody>
          <a:bodyPr wrap="none" rtlCol="0">
            <a:spAutoFit/>
          </a:bodyPr>
          <a:lstStyle/>
          <a:p>
            <a:r>
              <a:rPr kumimoji="1" lang="en-US" altLang="ja-JP" sz="1200" dirty="0" smtClean="0"/>
              <a:t>130.34.b.1</a:t>
            </a:r>
            <a:endParaRPr kumimoji="1" lang="ja-JP" altLang="en-US" sz="1200" dirty="0" smtClean="0"/>
          </a:p>
        </p:txBody>
      </p:sp>
      <p:sp>
        <p:nvSpPr>
          <p:cNvPr id="129" name="テキスト ボックス 128"/>
          <p:cNvSpPr txBox="1"/>
          <p:nvPr/>
        </p:nvSpPr>
        <p:spPr>
          <a:xfrm>
            <a:off x="8226847" y="4088105"/>
            <a:ext cx="837089" cy="276999"/>
          </a:xfrm>
          <a:prstGeom prst="rect">
            <a:avLst/>
          </a:prstGeom>
          <a:noFill/>
        </p:spPr>
        <p:txBody>
          <a:bodyPr wrap="none" rtlCol="0">
            <a:spAutoFit/>
          </a:bodyPr>
          <a:lstStyle/>
          <a:p>
            <a:r>
              <a:rPr kumimoji="1" lang="en-US" altLang="ja-JP" sz="1200" dirty="0" smtClean="0"/>
              <a:t>130.34.c.1</a:t>
            </a:r>
            <a:endParaRPr kumimoji="1" lang="ja-JP" altLang="en-US" sz="1200" dirty="0" smtClean="0"/>
          </a:p>
        </p:txBody>
      </p:sp>
      <p:cxnSp>
        <p:nvCxnSpPr>
          <p:cNvPr id="131" name="直線コネクタ 130"/>
          <p:cNvCxnSpPr/>
          <p:nvPr/>
        </p:nvCxnSpPr>
        <p:spPr>
          <a:xfrm>
            <a:off x="6732240" y="3356992"/>
            <a:ext cx="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テキスト ボックス 131"/>
          <p:cNvSpPr txBox="1"/>
          <p:nvPr/>
        </p:nvSpPr>
        <p:spPr>
          <a:xfrm>
            <a:off x="4535996" y="5373216"/>
            <a:ext cx="840295" cy="276999"/>
          </a:xfrm>
          <a:prstGeom prst="rect">
            <a:avLst/>
          </a:prstGeom>
          <a:noFill/>
        </p:spPr>
        <p:txBody>
          <a:bodyPr wrap="none" rtlCol="0">
            <a:spAutoFit/>
          </a:bodyPr>
          <a:lstStyle/>
          <a:p>
            <a:r>
              <a:rPr kumimoji="1" lang="en-US" altLang="ja-JP" sz="1200" dirty="0" smtClean="0"/>
              <a:t>130.34.a.a</a:t>
            </a:r>
            <a:endParaRPr kumimoji="1" lang="ja-JP" altLang="en-US" sz="1200" dirty="0" smtClean="0"/>
          </a:p>
        </p:txBody>
      </p:sp>
      <p:cxnSp>
        <p:nvCxnSpPr>
          <p:cNvPr id="137" name="直線コネクタ 136"/>
          <p:cNvCxnSpPr/>
          <p:nvPr/>
        </p:nvCxnSpPr>
        <p:spPr>
          <a:xfrm flipH="1">
            <a:off x="5436096" y="3320988"/>
            <a:ext cx="1116124"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flipV="1">
            <a:off x="6876256" y="3320988"/>
            <a:ext cx="1080120"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6513021" y="5157192"/>
            <a:ext cx="723275" cy="307777"/>
          </a:xfrm>
          <a:prstGeom prst="rect">
            <a:avLst/>
          </a:prstGeom>
          <a:noFill/>
        </p:spPr>
        <p:txBody>
          <a:bodyPr wrap="none" rtlCol="0">
            <a:spAutoFit/>
          </a:bodyPr>
          <a:lstStyle/>
          <a:p>
            <a:r>
              <a:rPr lang="ja-JP" altLang="en-US" sz="1400" dirty="0" smtClean="0"/>
              <a:t>医学部</a:t>
            </a:r>
            <a:endParaRPr kumimoji="1" lang="ja-JP" altLang="en-US" sz="1400" dirty="0" smtClean="0"/>
          </a:p>
        </p:txBody>
      </p:sp>
      <p:sp>
        <p:nvSpPr>
          <p:cNvPr id="144" name="テキスト ボックス 143"/>
          <p:cNvSpPr txBox="1"/>
          <p:nvPr/>
        </p:nvSpPr>
        <p:spPr>
          <a:xfrm>
            <a:off x="6599201" y="5312241"/>
            <a:ext cx="846707" cy="276999"/>
          </a:xfrm>
          <a:prstGeom prst="rect">
            <a:avLst/>
          </a:prstGeom>
          <a:noFill/>
        </p:spPr>
        <p:txBody>
          <a:bodyPr wrap="none" rtlCol="0">
            <a:spAutoFit/>
          </a:bodyPr>
          <a:lstStyle/>
          <a:p>
            <a:r>
              <a:rPr kumimoji="1" lang="en-US" altLang="ja-JP" sz="1200" dirty="0" smtClean="0"/>
              <a:t>130.34.b.a</a:t>
            </a:r>
            <a:endParaRPr kumimoji="1" lang="ja-JP" altLang="en-US" sz="1200" dirty="0" smtClean="0"/>
          </a:p>
        </p:txBody>
      </p:sp>
      <p:sp>
        <p:nvSpPr>
          <p:cNvPr id="145" name="テキスト ボックス 144"/>
          <p:cNvSpPr txBox="1"/>
          <p:nvPr/>
        </p:nvSpPr>
        <p:spPr>
          <a:xfrm>
            <a:off x="2015716" y="5193196"/>
            <a:ext cx="723275" cy="307777"/>
          </a:xfrm>
          <a:prstGeom prst="rect">
            <a:avLst/>
          </a:prstGeom>
          <a:noFill/>
        </p:spPr>
        <p:txBody>
          <a:bodyPr wrap="none" rtlCol="0">
            <a:spAutoFit/>
          </a:bodyPr>
          <a:lstStyle/>
          <a:p>
            <a:r>
              <a:rPr lang="ja-JP" altLang="en-US" sz="1400" dirty="0" smtClean="0"/>
              <a:t>医学部</a:t>
            </a:r>
            <a:endParaRPr kumimoji="1" lang="ja-JP" altLang="en-US" sz="1400" dirty="0" smtClean="0"/>
          </a:p>
        </p:txBody>
      </p:sp>
      <p:sp>
        <p:nvSpPr>
          <p:cNvPr id="146" name="テキスト ボックス 145"/>
          <p:cNvSpPr txBox="1"/>
          <p:nvPr/>
        </p:nvSpPr>
        <p:spPr>
          <a:xfrm>
            <a:off x="2069109" y="5373216"/>
            <a:ext cx="846707" cy="276999"/>
          </a:xfrm>
          <a:prstGeom prst="rect">
            <a:avLst/>
          </a:prstGeom>
          <a:noFill/>
        </p:spPr>
        <p:txBody>
          <a:bodyPr wrap="none" rtlCol="0">
            <a:spAutoFit/>
          </a:bodyPr>
          <a:lstStyle/>
          <a:p>
            <a:r>
              <a:rPr kumimoji="1" lang="en-US" altLang="ja-JP" sz="1200" dirty="0" smtClean="0"/>
              <a:t>130.34.b.a</a:t>
            </a:r>
            <a:endParaRPr kumimoji="1" lang="ja-JP" altLang="en-US" sz="12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08101" y="272262"/>
            <a:ext cx="3127779" cy="523220"/>
          </a:xfrm>
        </p:spPr>
        <p:txBody>
          <a:bodyPr wrap="none">
            <a:spAutoFit/>
          </a:bodyPr>
          <a:lstStyle/>
          <a:p>
            <a:r>
              <a:rPr lang="ja-JP" altLang="en-US" sz="2800" dirty="0" smtClean="0"/>
              <a:t>サブネットの具体例</a:t>
            </a:r>
            <a:endParaRPr kumimoji="1" lang="ja-JP" altLang="en-US" sz="2800" dirty="0"/>
          </a:p>
        </p:txBody>
      </p:sp>
      <p:sp>
        <p:nvSpPr>
          <p:cNvPr id="6" name="テキスト ボックス 5"/>
          <p:cNvSpPr txBox="1"/>
          <p:nvPr/>
        </p:nvSpPr>
        <p:spPr>
          <a:xfrm>
            <a:off x="251520" y="4041068"/>
            <a:ext cx="2448106" cy="369332"/>
          </a:xfrm>
          <a:prstGeom prst="rect">
            <a:avLst/>
          </a:prstGeom>
          <a:noFill/>
        </p:spPr>
        <p:txBody>
          <a:bodyPr wrap="none" rtlCol="0">
            <a:spAutoFit/>
          </a:bodyPr>
          <a:lstStyle/>
          <a:p>
            <a:r>
              <a:rPr lang="ja-JP" altLang="en-US" u="sng" dirty="0" smtClean="0"/>
              <a:t>サブネットマスクの役割</a:t>
            </a:r>
            <a:endParaRPr kumimoji="1" lang="ja-JP" altLang="en-US" u="sng" dirty="0" smtClean="0"/>
          </a:p>
        </p:txBody>
      </p:sp>
      <p:sp>
        <p:nvSpPr>
          <p:cNvPr id="10" name="テキスト ボックス 9"/>
          <p:cNvSpPr txBox="1"/>
          <p:nvPr/>
        </p:nvSpPr>
        <p:spPr>
          <a:xfrm>
            <a:off x="415706" y="6120680"/>
            <a:ext cx="6532558" cy="369332"/>
          </a:xfrm>
          <a:prstGeom prst="rect">
            <a:avLst/>
          </a:prstGeom>
          <a:noFill/>
        </p:spPr>
        <p:txBody>
          <a:bodyPr wrap="none" rtlCol="0">
            <a:spAutoFit/>
          </a:bodyPr>
          <a:lstStyle/>
          <a:p>
            <a:r>
              <a:rPr lang="ja-JP" altLang="en-US" dirty="0" smtClean="0"/>
              <a:t>私の</a:t>
            </a:r>
            <a:r>
              <a:rPr lang="en-US" altLang="ja-JP" dirty="0" smtClean="0"/>
              <a:t>PC</a:t>
            </a:r>
            <a:r>
              <a:rPr lang="ja-JP" altLang="en-US" dirty="0" smtClean="0"/>
              <a:t>の</a:t>
            </a:r>
            <a:r>
              <a:rPr lang="en-US" altLang="ja-JP" dirty="0" smtClean="0"/>
              <a:t>IP</a:t>
            </a:r>
            <a:r>
              <a:rPr lang="ja-JP" altLang="en-US" dirty="0" smtClean="0"/>
              <a:t>アドレスは、</a:t>
            </a:r>
            <a:r>
              <a:rPr lang="ja-JP" altLang="en-US" dirty="0" smtClean="0">
                <a:solidFill>
                  <a:srgbClr val="0000FF"/>
                </a:solidFill>
              </a:rPr>
              <a:t>プレフィックス表記</a:t>
            </a:r>
            <a:r>
              <a:rPr lang="ja-JP" altLang="en-US" dirty="0" smtClean="0"/>
              <a:t>では</a:t>
            </a:r>
            <a:r>
              <a:rPr lang="en-US" altLang="ja-JP" dirty="0" smtClean="0"/>
              <a:t> 130.34.193.57</a:t>
            </a:r>
            <a:r>
              <a:rPr lang="en-US" altLang="ja-JP" dirty="0" smtClean="0">
                <a:solidFill>
                  <a:srgbClr val="0000FF"/>
                </a:solidFill>
              </a:rPr>
              <a:t>/27</a:t>
            </a:r>
            <a:endParaRPr kumimoji="1" lang="ja-JP" altLang="en-US" dirty="0" smtClean="0">
              <a:solidFill>
                <a:srgbClr val="0000FF"/>
              </a:solidFill>
            </a:endParaRPr>
          </a:p>
        </p:txBody>
      </p:sp>
      <p:sp>
        <p:nvSpPr>
          <p:cNvPr id="11" name="テキスト ボックス 10"/>
          <p:cNvSpPr txBox="1"/>
          <p:nvPr/>
        </p:nvSpPr>
        <p:spPr>
          <a:xfrm>
            <a:off x="243516" y="1700808"/>
            <a:ext cx="3448380" cy="369332"/>
          </a:xfrm>
          <a:prstGeom prst="rect">
            <a:avLst/>
          </a:prstGeom>
          <a:noFill/>
        </p:spPr>
        <p:txBody>
          <a:bodyPr wrap="none" rtlCol="0">
            <a:spAutoFit/>
          </a:bodyPr>
          <a:lstStyle/>
          <a:p>
            <a:r>
              <a:rPr lang="ja-JP" altLang="en-US" dirty="0" smtClean="0"/>
              <a:t>サブネットマスク</a:t>
            </a:r>
            <a:r>
              <a:rPr lang="en-US" altLang="ja-JP" dirty="0" smtClean="0"/>
              <a:t>: 255.255.255.224</a:t>
            </a:r>
            <a:endParaRPr kumimoji="1" lang="ja-JP" altLang="en-US" dirty="0" smtClean="0"/>
          </a:p>
        </p:txBody>
      </p:sp>
      <p:sp>
        <p:nvSpPr>
          <p:cNvPr id="12" name="テキスト ボックス 11"/>
          <p:cNvSpPr txBox="1"/>
          <p:nvPr/>
        </p:nvSpPr>
        <p:spPr>
          <a:xfrm>
            <a:off x="251520" y="1124744"/>
            <a:ext cx="4472699" cy="369332"/>
          </a:xfrm>
          <a:prstGeom prst="rect">
            <a:avLst/>
          </a:prstGeom>
          <a:noFill/>
        </p:spPr>
        <p:txBody>
          <a:bodyPr wrap="none" rtlCol="0">
            <a:spAutoFit/>
          </a:bodyPr>
          <a:lstStyle/>
          <a:p>
            <a:r>
              <a:rPr lang="ja-JP" altLang="en-US" dirty="0" smtClean="0"/>
              <a:t>私の</a:t>
            </a:r>
            <a:r>
              <a:rPr lang="en-US" altLang="ja-JP" dirty="0" smtClean="0"/>
              <a:t>PC(</a:t>
            </a:r>
            <a:r>
              <a:rPr lang="ja-JP" altLang="en-US" dirty="0" smtClean="0"/>
              <a:t>ホスト</a:t>
            </a:r>
            <a:r>
              <a:rPr lang="en-US" altLang="ja-JP" dirty="0" smtClean="0"/>
              <a:t>)</a:t>
            </a:r>
            <a:r>
              <a:rPr lang="ja-JP" altLang="en-US" dirty="0" smtClean="0"/>
              <a:t>の</a:t>
            </a:r>
            <a:r>
              <a:rPr lang="ja-JP" altLang="en-US" dirty="0" smtClean="0">
                <a:solidFill>
                  <a:srgbClr val="FF0000"/>
                </a:solidFill>
              </a:rPr>
              <a:t>旧</a:t>
            </a:r>
            <a:r>
              <a:rPr lang="en-US" altLang="ja-JP" dirty="0" smtClean="0"/>
              <a:t>IP</a:t>
            </a:r>
            <a:r>
              <a:rPr lang="ja-JP" altLang="en-US" dirty="0" smtClean="0"/>
              <a:t>アドレス</a:t>
            </a:r>
            <a:r>
              <a:rPr lang="en-US" altLang="ja-JP" dirty="0" smtClean="0"/>
              <a:t>: 130.34.193.57</a:t>
            </a:r>
            <a:endParaRPr kumimoji="1" lang="ja-JP" altLang="en-US" dirty="0" smtClean="0"/>
          </a:p>
        </p:txBody>
      </p:sp>
      <p:sp>
        <p:nvSpPr>
          <p:cNvPr id="13" name="テキスト ボックス 12"/>
          <p:cNvSpPr txBox="1"/>
          <p:nvPr/>
        </p:nvSpPr>
        <p:spPr>
          <a:xfrm>
            <a:off x="251520" y="2672916"/>
            <a:ext cx="7967246" cy="369332"/>
          </a:xfrm>
          <a:prstGeom prst="rect">
            <a:avLst/>
          </a:prstGeom>
          <a:noFill/>
        </p:spPr>
        <p:txBody>
          <a:bodyPr wrap="none" rtlCol="0">
            <a:spAutoFit/>
          </a:bodyPr>
          <a:lstStyle/>
          <a:p>
            <a:r>
              <a:rPr lang="ja-JP" altLang="en-US" dirty="0" smtClean="0"/>
              <a:t>山田研で割り当て可能なホストのアドレス</a:t>
            </a:r>
            <a:r>
              <a:rPr lang="en-US" altLang="ja-JP" dirty="0" smtClean="0"/>
              <a:t>: 130.34.193.34</a:t>
            </a:r>
            <a:r>
              <a:rPr lang="ja-JP" altLang="en-US" dirty="0" smtClean="0"/>
              <a:t>～</a:t>
            </a:r>
            <a:r>
              <a:rPr lang="en-US" altLang="ja-JP" dirty="0" smtClean="0"/>
              <a:t>130.34.193.62</a:t>
            </a:r>
            <a:r>
              <a:rPr lang="ja-JP" altLang="en-US" dirty="0" smtClean="0"/>
              <a:t>　</a:t>
            </a:r>
            <a:r>
              <a:rPr lang="en-US" altLang="ja-JP" dirty="0" smtClean="0"/>
              <a:t>(29</a:t>
            </a:r>
            <a:r>
              <a:rPr lang="ja-JP" altLang="en-US" dirty="0" smtClean="0"/>
              <a:t>台</a:t>
            </a:r>
            <a:r>
              <a:rPr lang="en-US" altLang="ja-JP" dirty="0" smtClean="0"/>
              <a:t>)</a:t>
            </a:r>
            <a:endParaRPr kumimoji="1" lang="ja-JP" altLang="en-US" dirty="0" smtClean="0"/>
          </a:p>
        </p:txBody>
      </p:sp>
      <p:sp>
        <p:nvSpPr>
          <p:cNvPr id="14" name="テキスト ボックス 13"/>
          <p:cNvSpPr txBox="1"/>
          <p:nvPr/>
        </p:nvSpPr>
        <p:spPr>
          <a:xfrm>
            <a:off x="7252160" y="6138592"/>
            <a:ext cx="1712328" cy="369332"/>
          </a:xfrm>
          <a:prstGeom prst="rect">
            <a:avLst/>
          </a:prstGeom>
          <a:noFill/>
        </p:spPr>
        <p:txBody>
          <a:bodyPr wrap="none" rtlCol="0">
            <a:spAutoFit/>
          </a:bodyPr>
          <a:lstStyle/>
          <a:p>
            <a:r>
              <a:rPr kumimoji="1" lang="en-US" altLang="ja-JP" dirty="0" smtClean="0"/>
              <a:t>224=11100000B</a:t>
            </a:r>
            <a:endParaRPr kumimoji="1" lang="ja-JP" altLang="en-US" dirty="0" smtClean="0"/>
          </a:p>
        </p:txBody>
      </p:sp>
      <p:sp>
        <p:nvSpPr>
          <p:cNvPr id="15" name="テキスト ボックス 14"/>
          <p:cNvSpPr txBox="1"/>
          <p:nvPr/>
        </p:nvSpPr>
        <p:spPr>
          <a:xfrm>
            <a:off x="7344308" y="4410400"/>
            <a:ext cx="1595309" cy="369332"/>
          </a:xfrm>
          <a:prstGeom prst="rect">
            <a:avLst/>
          </a:prstGeom>
          <a:noFill/>
        </p:spPr>
        <p:txBody>
          <a:bodyPr wrap="none" rtlCol="0">
            <a:spAutoFit/>
          </a:bodyPr>
          <a:lstStyle/>
          <a:p>
            <a:r>
              <a:rPr kumimoji="1" lang="en-US" altLang="ja-JP" dirty="0" smtClean="0"/>
              <a:t>34=00100010B</a:t>
            </a:r>
            <a:endParaRPr kumimoji="1" lang="ja-JP" altLang="en-US" dirty="0" smtClean="0"/>
          </a:p>
        </p:txBody>
      </p:sp>
      <p:sp>
        <p:nvSpPr>
          <p:cNvPr id="16" name="テキスト ボックス 15"/>
          <p:cNvSpPr txBox="1"/>
          <p:nvPr/>
        </p:nvSpPr>
        <p:spPr>
          <a:xfrm>
            <a:off x="7344308" y="4986464"/>
            <a:ext cx="1595309" cy="369332"/>
          </a:xfrm>
          <a:prstGeom prst="rect">
            <a:avLst/>
          </a:prstGeom>
          <a:noFill/>
        </p:spPr>
        <p:txBody>
          <a:bodyPr wrap="none" rtlCol="0">
            <a:spAutoFit/>
          </a:bodyPr>
          <a:lstStyle/>
          <a:p>
            <a:r>
              <a:rPr kumimoji="1" lang="en-US" altLang="ja-JP" dirty="0" smtClean="0"/>
              <a:t>62=00111110B</a:t>
            </a:r>
            <a:endParaRPr kumimoji="1" lang="ja-JP" altLang="en-US" dirty="0" smtClean="0"/>
          </a:p>
        </p:txBody>
      </p:sp>
      <p:sp>
        <p:nvSpPr>
          <p:cNvPr id="19" name="テキスト ボックス 18"/>
          <p:cNvSpPr txBox="1"/>
          <p:nvPr/>
        </p:nvSpPr>
        <p:spPr>
          <a:xfrm>
            <a:off x="244638" y="2168860"/>
            <a:ext cx="3507692" cy="369332"/>
          </a:xfrm>
          <a:prstGeom prst="rect">
            <a:avLst/>
          </a:prstGeom>
          <a:noFill/>
        </p:spPr>
        <p:txBody>
          <a:bodyPr wrap="none" rtlCol="0">
            <a:spAutoFit/>
          </a:bodyPr>
          <a:lstStyle/>
          <a:p>
            <a:r>
              <a:rPr lang="ja-JP" altLang="en-US" dirty="0" smtClean="0"/>
              <a:t>山田研ゲートウェイ</a:t>
            </a:r>
            <a:r>
              <a:rPr lang="en-US" altLang="ja-JP" dirty="0" smtClean="0"/>
              <a:t>: 130.34.193.33</a:t>
            </a:r>
            <a:endParaRPr kumimoji="1" lang="ja-JP" altLang="en-US" dirty="0" smtClean="0"/>
          </a:p>
        </p:txBody>
      </p:sp>
      <p:sp>
        <p:nvSpPr>
          <p:cNvPr id="20" name="テキスト ボックス 19"/>
          <p:cNvSpPr txBox="1"/>
          <p:nvPr/>
        </p:nvSpPr>
        <p:spPr>
          <a:xfrm>
            <a:off x="7344308" y="4149080"/>
            <a:ext cx="1595309" cy="369332"/>
          </a:xfrm>
          <a:prstGeom prst="rect">
            <a:avLst/>
          </a:prstGeom>
          <a:noFill/>
        </p:spPr>
        <p:txBody>
          <a:bodyPr wrap="none" rtlCol="0">
            <a:spAutoFit/>
          </a:bodyPr>
          <a:lstStyle/>
          <a:p>
            <a:r>
              <a:rPr kumimoji="1" lang="en-US" altLang="ja-JP" dirty="0" smtClean="0"/>
              <a:t>33=00100001B</a:t>
            </a:r>
            <a:endParaRPr kumimoji="1" lang="ja-JP" altLang="en-US" dirty="0" smtClean="0"/>
          </a:p>
        </p:txBody>
      </p:sp>
      <p:sp>
        <p:nvSpPr>
          <p:cNvPr id="21" name="テキスト ボックス 20"/>
          <p:cNvSpPr txBox="1"/>
          <p:nvPr/>
        </p:nvSpPr>
        <p:spPr>
          <a:xfrm>
            <a:off x="7232020" y="5562528"/>
            <a:ext cx="1712328" cy="369332"/>
          </a:xfrm>
          <a:prstGeom prst="rect">
            <a:avLst/>
          </a:prstGeom>
          <a:noFill/>
        </p:spPr>
        <p:txBody>
          <a:bodyPr wrap="none" rtlCol="0">
            <a:spAutoFit/>
          </a:bodyPr>
          <a:lstStyle/>
          <a:p>
            <a:r>
              <a:rPr lang="en-US" altLang="ja-JP" dirty="0" smtClean="0"/>
              <a:t>130=10000010B</a:t>
            </a:r>
            <a:endParaRPr kumimoji="1" lang="ja-JP" altLang="en-US" dirty="0" smtClean="0"/>
          </a:p>
        </p:txBody>
      </p:sp>
      <p:sp>
        <p:nvSpPr>
          <p:cNvPr id="22" name="テキスト ボックス 21"/>
          <p:cNvSpPr txBox="1"/>
          <p:nvPr/>
        </p:nvSpPr>
        <p:spPr>
          <a:xfrm>
            <a:off x="7252160" y="5850560"/>
            <a:ext cx="1712328" cy="369332"/>
          </a:xfrm>
          <a:prstGeom prst="rect">
            <a:avLst/>
          </a:prstGeom>
          <a:noFill/>
        </p:spPr>
        <p:txBody>
          <a:bodyPr wrap="none" rtlCol="0">
            <a:spAutoFit/>
          </a:bodyPr>
          <a:lstStyle/>
          <a:p>
            <a:r>
              <a:rPr lang="en-US" altLang="ja-JP" dirty="0" smtClean="0"/>
              <a:t>193=11000001B</a:t>
            </a:r>
            <a:endParaRPr kumimoji="1" lang="ja-JP" altLang="en-US" dirty="0" smtClean="0"/>
          </a:p>
        </p:txBody>
      </p:sp>
      <p:sp>
        <p:nvSpPr>
          <p:cNvPr id="23" name="テキスト ボックス 22"/>
          <p:cNvSpPr txBox="1"/>
          <p:nvPr/>
        </p:nvSpPr>
        <p:spPr>
          <a:xfrm>
            <a:off x="4813509" y="1124744"/>
            <a:ext cx="4087979"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11001</a:t>
            </a:r>
            <a:endParaRPr kumimoji="1" lang="ja-JP" altLang="en-US" dirty="0" smtClean="0">
              <a:solidFill>
                <a:srgbClr val="008000"/>
              </a:solidFill>
            </a:endParaRPr>
          </a:p>
        </p:txBody>
      </p:sp>
      <p:sp>
        <p:nvSpPr>
          <p:cNvPr id="24" name="テキスト ボックス 23"/>
          <p:cNvSpPr txBox="1"/>
          <p:nvPr/>
        </p:nvSpPr>
        <p:spPr>
          <a:xfrm>
            <a:off x="7344308" y="4698432"/>
            <a:ext cx="1595309" cy="369332"/>
          </a:xfrm>
          <a:prstGeom prst="rect">
            <a:avLst/>
          </a:prstGeom>
          <a:noFill/>
        </p:spPr>
        <p:txBody>
          <a:bodyPr wrap="none" rtlCol="0">
            <a:spAutoFit/>
          </a:bodyPr>
          <a:lstStyle/>
          <a:p>
            <a:r>
              <a:rPr lang="en-US" altLang="ja-JP" dirty="0" smtClean="0"/>
              <a:t>57=00111001B</a:t>
            </a:r>
            <a:endParaRPr kumimoji="1" lang="ja-JP" altLang="en-US" dirty="0" smtClean="0"/>
          </a:p>
        </p:txBody>
      </p:sp>
      <p:sp>
        <p:nvSpPr>
          <p:cNvPr id="25" name="テキスト ボックス 24"/>
          <p:cNvSpPr txBox="1"/>
          <p:nvPr/>
        </p:nvSpPr>
        <p:spPr>
          <a:xfrm>
            <a:off x="6120172" y="872716"/>
            <a:ext cx="1225015" cy="369332"/>
          </a:xfrm>
          <a:prstGeom prst="rect">
            <a:avLst/>
          </a:prstGeom>
          <a:noFill/>
        </p:spPr>
        <p:txBody>
          <a:bodyPr wrap="none" rtlCol="0">
            <a:spAutoFit/>
          </a:bodyPr>
          <a:lstStyle/>
          <a:p>
            <a:r>
              <a:rPr kumimoji="1" lang="en-US" altLang="ja-JP" dirty="0" smtClean="0"/>
              <a:t>2</a:t>
            </a:r>
            <a:r>
              <a:rPr kumimoji="1" lang="ja-JP" altLang="en-US" dirty="0" smtClean="0"/>
              <a:t>進数表示</a:t>
            </a:r>
          </a:p>
        </p:txBody>
      </p:sp>
      <p:sp>
        <p:nvSpPr>
          <p:cNvPr id="26" name="テキスト ボックス 25"/>
          <p:cNvSpPr txBox="1"/>
          <p:nvPr/>
        </p:nvSpPr>
        <p:spPr>
          <a:xfrm>
            <a:off x="4824028" y="1700808"/>
            <a:ext cx="4087979" cy="369332"/>
          </a:xfrm>
          <a:prstGeom prst="rect">
            <a:avLst/>
          </a:prstGeom>
          <a:noFill/>
        </p:spPr>
        <p:txBody>
          <a:bodyPr wrap="none" rtlCol="0">
            <a:spAutoFit/>
          </a:bodyPr>
          <a:lstStyle/>
          <a:p>
            <a:r>
              <a:rPr lang="en-US" altLang="ja-JP" dirty="0" smtClean="0"/>
              <a:t>11111111 11111111 11111111 11100000</a:t>
            </a:r>
            <a:endParaRPr kumimoji="1" lang="ja-JP" altLang="en-US" dirty="0" smtClean="0"/>
          </a:p>
        </p:txBody>
      </p:sp>
      <p:sp>
        <p:nvSpPr>
          <p:cNvPr id="27" name="テキスト ボックス 26"/>
          <p:cNvSpPr txBox="1"/>
          <p:nvPr/>
        </p:nvSpPr>
        <p:spPr>
          <a:xfrm>
            <a:off x="7252160" y="6426624"/>
            <a:ext cx="1712328" cy="369332"/>
          </a:xfrm>
          <a:prstGeom prst="rect">
            <a:avLst/>
          </a:prstGeom>
          <a:noFill/>
        </p:spPr>
        <p:txBody>
          <a:bodyPr wrap="none" rtlCol="0">
            <a:spAutoFit/>
          </a:bodyPr>
          <a:lstStyle/>
          <a:p>
            <a:r>
              <a:rPr kumimoji="1" lang="en-US" altLang="ja-JP" dirty="0" smtClean="0"/>
              <a:t>255=11111111B</a:t>
            </a:r>
            <a:endParaRPr kumimoji="1" lang="ja-JP" altLang="en-US" dirty="0" smtClean="0"/>
          </a:p>
        </p:txBody>
      </p:sp>
      <p:sp>
        <p:nvSpPr>
          <p:cNvPr id="28" name="右中かっこ 27"/>
          <p:cNvSpPr/>
          <p:nvPr/>
        </p:nvSpPr>
        <p:spPr>
          <a:xfrm rot="5400000">
            <a:off x="6498214" y="-108102"/>
            <a:ext cx="108012" cy="3168352"/>
          </a:xfrm>
          <a:prstGeom prst="rightBrace">
            <a:avLst/>
          </a:prstGeom>
          <a:ln w="95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5580112" y="1484784"/>
            <a:ext cx="1906291" cy="338554"/>
          </a:xfrm>
          <a:prstGeom prst="rect">
            <a:avLst/>
          </a:prstGeom>
          <a:noFill/>
        </p:spPr>
        <p:txBody>
          <a:bodyPr wrap="none" rtlCol="0">
            <a:spAutoFit/>
          </a:bodyPr>
          <a:lstStyle/>
          <a:p>
            <a:r>
              <a:rPr lang="ja-JP" altLang="en-US" sz="1600" dirty="0" smtClean="0">
                <a:solidFill>
                  <a:srgbClr val="0000FF"/>
                </a:solidFill>
              </a:rPr>
              <a:t>ネットワークアドレス</a:t>
            </a:r>
            <a:endParaRPr kumimoji="1" lang="ja-JP" altLang="en-US" sz="1600" dirty="0" smtClean="0">
              <a:solidFill>
                <a:srgbClr val="0000FF"/>
              </a:solidFill>
            </a:endParaRPr>
          </a:p>
        </p:txBody>
      </p:sp>
      <p:sp>
        <p:nvSpPr>
          <p:cNvPr id="30" name="右中かっこ 29"/>
          <p:cNvSpPr/>
          <p:nvPr/>
        </p:nvSpPr>
        <p:spPr>
          <a:xfrm rot="5400000">
            <a:off x="8406404" y="1214776"/>
            <a:ext cx="108000" cy="504000"/>
          </a:xfrm>
          <a:prstGeom prst="rightBrace">
            <a:avLst/>
          </a:prstGeom>
          <a:ln w="9525">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31" name="テキスト ボックス 30"/>
          <p:cNvSpPr txBox="1"/>
          <p:nvPr/>
        </p:nvSpPr>
        <p:spPr>
          <a:xfrm>
            <a:off x="7740352" y="1484784"/>
            <a:ext cx="1383712" cy="338554"/>
          </a:xfrm>
          <a:prstGeom prst="rect">
            <a:avLst/>
          </a:prstGeom>
          <a:noFill/>
        </p:spPr>
        <p:txBody>
          <a:bodyPr wrap="none" rtlCol="0">
            <a:spAutoFit/>
          </a:bodyPr>
          <a:lstStyle/>
          <a:p>
            <a:r>
              <a:rPr lang="ja-JP" altLang="en-US" sz="1600" dirty="0" smtClean="0">
                <a:solidFill>
                  <a:srgbClr val="008000"/>
                </a:solidFill>
              </a:rPr>
              <a:t>ホストアドレス</a:t>
            </a:r>
            <a:endParaRPr kumimoji="1" lang="ja-JP" altLang="en-US" sz="1600" dirty="0" smtClean="0">
              <a:solidFill>
                <a:srgbClr val="008000"/>
              </a:solidFill>
            </a:endParaRPr>
          </a:p>
        </p:txBody>
      </p:sp>
      <p:sp>
        <p:nvSpPr>
          <p:cNvPr id="32" name="テキスト ボックス 31"/>
          <p:cNvSpPr txBox="1"/>
          <p:nvPr/>
        </p:nvSpPr>
        <p:spPr>
          <a:xfrm>
            <a:off x="4824028" y="2168860"/>
            <a:ext cx="4087979"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00001</a:t>
            </a:r>
            <a:endParaRPr kumimoji="1" lang="ja-JP" altLang="en-US" dirty="0" smtClean="0">
              <a:solidFill>
                <a:srgbClr val="008000"/>
              </a:solidFill>
            </a:endParaRPr>
          </a:p>
        </p:txBody>
      </p:sp>
      <p:sp>
        <p:nvSpPr>
          <p:cNvPr id="33" name="テキスト ボックス 32"/>
          <p:cNvSpPr txBox="1"/>
          <p:nvPr/>
        </p:nvSpPr>
        <p:spPr>
          <a:xfrm>
            <a:off x="575556" y="3032956"/>
            <a:ext cx="8327921"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00010</a:t>
            </a:r>
            <a:r>
              <a:rPr lang="ja-JP" altLang="en-US" dirty="0" smtClean="0"/>
              <a:t> ～ </a:t>
            </a:r>
            <a:r>
              <a:rPr lang="en-US" altLang="ja-JP" dirty="0" smtClean="0">
                <a:solidFill>
                  <a:srgbClr val="0000FF"/>
                </a:solidFill>
              </a:rPr>
              <a:t>10000010 00100010 11000001 001</a:t>
            </a:r>
            <a:r>
              <a:rPr lang="en-US" altLang="ja-JP" dirty="0" smtClean="0">
                <a:solidFill>
                  <a:srgbClr val="008000"/>
                </a:solidFill>
              </a:rPr>
              <a:t>11110</a:t>
            </a:r>
            <a:endParaRPr kumimoji="1" lang="ja-JP" altLang="en-US" dirty="0" smtClean="0">
              <a:solidFill>
                <a:srgbClr val="008000"/>
              </a:solidFill>
            </a:endParaRPr>
          </a:p>
        </p:txBody>
      </p:sp>
      <p:sp>
        <p:nvSpPr>
          <p:cNvPr id="34" name="テキスト ボックス 33"/>
          <p:cNvSpPr txBox="1"/>
          <p:nvPr/>
        </p:nvSpPr>
        <p:spPr>
          <a:xfrm>
            <a:off x="251520" y="3546304"/>
            <a:ext cx="3970959" cy="369332"/>
          </a:xfrm>
          <a:prstGeom prst="rect">
            <a:avLst/>
          </a:prstGeom>
          <a:noFill/>
        </p:spPr>
        <p:txBody>
          <a:bodyPr wrap="none" rtlCol="0">
            <a:spAutoFit/>
          </a:bodyPr>
          <a:lstStyle/>
          <a:p>
            <a:r>
              <a:rPr lang="ja-JP" altLang="en-US" dirty="0" smtClean="0"/>
              <a:t>ブロードキャストアドレス</a:t>
            </a:r>
            <a:r>
              <a:rPr lang="en-US" altLang="ja-JP" dirty="0" smtClean="0"/>
              <a:t>: 130.34.193.63</a:t>
            </a:r>
            <a:endParaRPr kumimoji="1" lang="ja-JP" altLang="en-US" dirty="0" smtClean="0"/>
          </a:p>
        </p:txBody>
      </p:sp>
      <p:sp>
        <p:nvSpPr>
          <p:cNvPr id="35" name="テキスト ボックス 34"/>
          <p:cNvSpPr txBox="1"/>
          <p:nvPr/>
        </p:nvSpPr>
        <p:spPr>
          <a:xfrm>
            <a:off x="7349039" y="5274496"/>
            <a:ext cx="1595309" cy="369332"/>
          </a:xfrm>
          <a:prstGeom prst="rect">
            <a:avLst/>
          </a:prstGeom>
          <a:noFill/>
        </p:spPr>
        <p:txBody>
          <a:bodyPr wrap="none" rtlCol="0">
            <a:spAutoFit/>
          </a:bodyPr>
          <a:lstStyle/>
          <a:p>
            <a:r>
              <a:rPr kumimoji="1" lang="en-US" altLang="ja-JP" dirty="0" smtClean="0"/>
              <a:t>63=00111111B</a:t>
            </a:r>
            <a:endParaRPr kumimoji="1" lang="ja-JP" altLang="en-US" dirty="0" smtClean="0"/>
          </a:p>
        </p:txBody>
      </p:sp>
      <p:sp>
        <p:nvSpPr>
          <p:cNvPr id="36" name="テキスト ボックス 35"/>
          <p:cNvSpPr txBox="1"/>
          <p:nvPr/>
        </p:nvSpPr>
        <p:spPr>
          <a:xfrm>
            <a:off x="4788024" y="3537012"/>
            <a:ext cx="4204997"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11111</a:t>
            </a:r>
            <a:endParaRPr kumimoji="1" lang="ja-JP" altLang="en-US" dirty="0" smtClean="0">
              <a:solidFill>
                <a:srgbClr val="008000"/>
              </a:solidFill>
            </a:endParaRPr>
          </a:p>
        </p:txBody>
      </p:sp>
      <p:sp>
        <p:nvSpPr>
          <p:cNvPr id="37" name="テキスト ボックス 36"/>
          <p:cNvSpPr txBox="1"/>
          <p:nvPr/>
        </p:nvSpPr>
        <p:spPr>
          <a:xfrm>
            <a:off x="2663788" y="4814572"/>
            <a:ext cx="4087979" cy="369332"/>
          </a:xfrm>
          <a:prstGeom prst="rect">
            <a:avLst/>
          </a:prstGeom>
          <a:noFill/>
        </p:spPr>
        <p:txBody>
          <a:bodyPr wrap="none" rtlCol="0">
            <a:spAutoFit/>
          </a:bodyPr>
          <a:lstStyle/>
          <a:p>
            <a:r>
              <a:rPr lang="en-US" altLang="ja-JP" dirty="0" smtClean="0">
                <a:solidFill>
                  <a:srgbClr val="0000FF"/>
                </a:solidFill>
              </a:rPr>
              <a:t>10000010 00100010 11000001 001</a:t>
            </a:r>
            <a:r>
              <a:rPr lang="en-US" altLang="ja-JP" dirty="0" smtClean="0">
                <a:solidFill>
                  <a:srgbClr val="008000"/>
                </a:solidFill>
              </a:rPr>
              <a:t>11001</a:t>
            </a:r>
            <a:endParaRPr kumimoji="1" lang="ja-JP" altLang="en-US" dirty="0" smtClean="0">
              <a:solidFill>
                <a:srgbClr val="008000"/>
              </a:solidFill>
            </a:endParaRPr>
          </a:p>
        </p:txBody>
      </p:sp>
      <p:sp>
        <p:nvSpPr>
          <p:cNvPr id="38" name="テキスト ボックス 37"/>
          <p:cNvSpPr txBox="1"/>
          <p:nvPr/>
        </p:nvSpPr>
        <p:spPr>
          <a:xfrm>
            <a:off x="410814" y="4797152"/>
            <a:ext cx="1136850" cy="369332"/>
          </a:xfrm>
          <a:prstGeom prst="rect">
            <a:avLst/>
          </a:prstGeom>
          <a:noFill/>
        </p:spPr>
        <p:txBody>
          <a:bodyPr wrap="none" rtlCol="0">
            <a:spAutoFit/>
          </a:bodyPr>
          <a:lstStyle/>
          <a:p>
            <a:r>
              <a:rPr kumimoji="1" lang="en-US" altLang="ja-JP" dirty="0" smtClean="0"/>
              <a:t>IP</a:t>
            </a:r>
            <a:r>
              <a:rPr kumimoji="1" lang="ja-JP" altLang="en-US" dirty="0" smtClean="0"/>
              <a:t>アドレス</a:t>
            </a:r>
          </a:p>
        </p:txBody>
      </p:sp>
      <p:sp>
        <p:nvSpPr>
          <p:cNvPr id="39" name="テキスト ボックス 38"/>
          <p:cNvSpPr txBox="1"/>
          <p:nvPr/>
        </p:nvSpPr>
        <p:spPr>
          <a:xfrm>
            <a:off x="2663788" y="5193196"/>
            <a:ext cx="4087979" cy="369332"/>
          </a:xfrm>
          <a:prstGeom prst="rect">
            <a:avLst/>
          </a:prstGeom>
          <a:noFill/>
        </p:spPr>
        <p:txBody>
          <a:bodyPr wrap="none" rtlCol="0">
            <a:spAutoFit/>
          </a:bodyPr>
          <a:lstStyle/>
          <a:p>
            <a:r>
              <a:rPr lang="en-US" altLang="ja-JP" dirty="0" smtClean="0"/>
              <a:t>11111111 11111111 11111111 11100000</a:t>
            </a:r>
            <a:endParaRPr kumimoji="1" lang="ja-JP" altLang="en-US" dirty="0" smtClean="0"/>
          </a:p>
        </p:txBody>
      </p:sp>
      <p:sp>
        <p:nvSpPr>
          <p:cNvPr id="40" name="テキスト ボックス 39"/>
          <p:cNvSpPr txBox="1"/>
          <p:nvPr/>
        </p:nvSpPr>
        <p:spPr>
          <a:xfrm>
            <a:off x="395536" y="5193196"/>
            <a:ext cx="1755609" cy="369332"/>
          </a:xfrm>
          <a:prstGeom prst="rect">
            <a:avLst/>
          </a:prstGeom>
          <a:noFill/>
        </p:spPr>
        <p:txBody>
          <a:bodyPr wrap="none" rtlCol="0">
            <a:spAutoFit/>
          </a:bodyPr>
          <a:lstStyle/>
          <a:p>
            <a:r>
              <a:rPr lang="ja-JP" altLang="en-US" dirty="0" smtClean="0"/>
              <a:t>サブネットマスク</a:t>
            </a:r>
            <a:endParaRPr kumimoji="1" lang="ja-JP" altLang="en-US" dirty="0" smtClean="0"/>
          </a:p>
        </p:txBody>
      </p:sp>
      <p:sp>
        <p:nvSpPr>
          <p:cNvPr id="41" name="テキスト ボックス 40"/>
          <p:cNvSpPr txBox="1"/>
          <p:nvPr/>
        </p:nvSpPr>
        <p:spPr>
          <a:xfrm>
            <a:off x="400281" y="5553236"/>
            <a:ext cx="2119491" cy="369332"/>
          </a:xfrm>
          <a:prstGeom prst="rect">
            <a:avLst/>
          </a:prstGeom>
          <a:noFill/>
        </p:spPr>
        <p:txBody>
          <a:bodyPr wrap="none" rtlCol="0">
            <a:spAutoFit/>
          </a:bodyPr>
          <a:lstStyle/>
          <a:p>
            <a:r>
              <a:rPr lang="ja-JP" altLang="en-US" dirty="0" smtClean="0"/>
              <a:t>ネットワークアドレス</a:t>
            </a:r>
            <a:endParaRPr kumimoji="1" lang="ja-JP" altLang="en-US" dirty="0" smtClean="0"/>
          </a:p>
        </p:txBody>
      </p:sp>
      <p:sp>
        <p:nvSpPr>
          <p:cNvPr id="42" name="テキスト ボックス 41"/>
          <p:cNvSpPr txBox="1"/>
          <p:nvPr/>
        </p:nvSpPr>
        <p:spPr>
          <a:xfrm>
            <a:off x="2644261" y="5553236"/>
            <a:ext cx="4087979" cy="369332"/>
          </a:xfrm>
          <a:prstGeom prst="rect">
            <a:avLst/>
          </a:prstGeom>
          <a:noFill/>
        </p:spPr>
        <p:txBody>
          <a:bodyPr wrap="none" rtlCol="0">
            <a:spAutoFit/>
          </a:bodyPr>
          <a:lstStyle/>
          <a:p>
            <a:r>
              <a:rPr lang="en-US" altLang="ja-JP" dirty="0" smtClean="0">
                <a:solidFill>
                  <a:srgbClr val="0000FF"/>
                </a:solidFill>
              </a:rPr>
              <a:t>10000010 00100010 11000001 00100000</a:t>
            </a:r>
            <a:endParaRPr kumimoji="1" lang="ja-JP" altLang="en-US" dirty="0" smtClean="0">
              <a:solidFill>
                <a:srgbClr val="008000"/>
              </a:solidFill>
            </a:endParaRPr>
          </a:p>
        </p:txBody>
      </p:sp>
      <p:sp>
        <p:nvSpPr>
          <p:cNvPr id="43" name="テキスト ボックス 42"/>
          <p:cNvSpPr txBox="1"/>
          <p:nvPr/>
        </p:nvSpPr>
        <p:spPr>
          <a:xfrm>
            <a:off x="412984" y="4437112"/>
            <a:ext cx="6715300" cy="369332"/>
          </a:xfrm>
          <a:prstGeom prst="rect">
            <a:avLst/>
          </a:prstGeom>
          <a:noFill/>
        </p:spPr>
        <p:txBody>
          <a:bodyPr wrap="none" rtlCol="0">
            <a:spAutoFit/>
          </a:bodyPr>
          <a:lstStyle/>
          <a:p>
            <a:r>
              <a:rPr kumimoji="1" lang="en-US" altLang="ja-JP" dirty="0" smtClean="0"/>
              <a:t>IP</a:t>
            </a:r>
            <a:r>
              <a:rPr kumimoji="1" lang="ja-JP" altLang="en-US" dirty="0" smtClean="0"/>
              <a:t>アドレスと</a:t>
            </a:r>
            <a:r>
              <a:rPr lang="ja-JP" altLang="en-US" dirty="0" smtClean="0"/>
              <a:t>サブネットマスクとの論理積</a:t>
            </a:r>
            <a:r>
              <a:rPr lang="en-US" altLang="ja-JP" dirty="0" smtClean="0"/>
              <a:t>(AND)</a:t>
            </a:r>
            <a:r>
              <a:rPr lang="ja-JP" altLang="en-US" dirty="0" smtClean="0"/>
              <a:t>がネットワークアドレス</a:t>
            </a:r>
          </a:p>
        </p:txBody>
      </p:sp>
      <p:sp>
        <p:nvSpPr>
          <p:cNvPr id="44" name="テキスト ボックス 43"/>
          <p:cNvSpPr txBox="1"/>
          <p:nvPr/>
        </p:nvSpPr>
        <p:spPr>
          <a:xfrm>
            <a:off x="2519772" y="6408040"/>
            <a:ext cx="4265911" cy="369332"/>
          </a:xfrm>
          <a:prstGeom prst="rect">
            <a:avLst/>
          </a:prstGeom>
          <a:noFill/>
        </p:spPr>
        <p:txBody>
          <a:bodyPr wrap="none" rtlCol="0">
            <a:spAutoFit/>
          </a:bodyPr>
          <a:lstStyle/>
          <a:p>
            <a:r>
              <a:rPr kumimoji="1" lang="ja-JP" altLang="en-US" dirty="0" smtClean="0"/>
              <a:t>つまり、</a:t>
            </a:r>
            <a:r>
              <a:rPr kumimoji="1" lang="en-US" altLang="ja-JP" dirty="0" smtClean="0"/>
              <a:t>27</a:t>
            </a:r>
            <a:r>
              <a:rPr kumimoji="1" lang="ja-JP" altLang="en-US" dirty="0" smtClean="0"/>
              <a:t>ビットまでが</a:t>
            </a:r>
            <a:r>
              <a:rPr lang="ja-JP" altLang="en-US" dirty="0" smtClean="0"/>
              <a:t>ネットワークアドレス</a:t>
            </a:r>
            <a:endParaRPr kumimoji="1" lang="ja-JP" altLang="en-US" dirty="0" smtClean="0"/>
          </a:p>
        </p:txBody>
      </p:sp>
      <p:sp>
        <p:nvSpPr>
          <p:cNvPr id="45" name="テキスト ボックス 44"/>
          <p:cNvSpPr txBox="1"/>
          <p:nvPr/>
        </p:nvSpPr>
        <p:spPr>
          <a:xfrm>
            <a:off x="7200292" y="3897052"/>
            <a:ext cx="716863" cy="369332"/>
          </a:xfrm>
          <a:prstGeom prst="rect">
            <a:avLst/>
          </a:prstGeom>
          <a:noFill/>
        </p:spPr>
        <p:txBody>
          <a:bodyPr wrap="none" rtlCol="0">
            <a:spAutoFit/>
          </a:bodyPr>
          <a:lstStyle/>
          <a:p>
            <a:r>
              <a:rPr kumimoji="1" lang="ja-JP" altLang="en-US" dirty="0" smtClean="0"/>
              <a:t>参考</a:t>
            </a:r>
            <a:r>
              <a:rPr kumimoji="1" lang="en-US" altLang="ja-JP" dirty="0" smtClean="0"/>
              <a:t>)</a:t>
            </a:r>
            <a:endParaRPr kumimoji="1" lang="ja-JP" altLang="en-US" dirty="0" smtClean="0"/>
          </a:p>
        </p:txBody>
      </p:sp>
      <p:sp>
        <p:nvSpPr>
          <p:cNvPr id="46" name="正方形/長方形 45"/>
          <p:cNvSpPr/>
          <p:nvPr/>
        </p:nvSpPr>
        <p:spPr>
          <a:xfrm>
            <a:off x="7272300" y="4221088"/>
            <a:ext cx="1692188" cy="25202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47" name="テキスト ボックス 46"/>
          <p:cNvSpPr txBox="1"/>
          <p:nvPr/>
        </p:nvSpPr>
        <p:spPr>
          <a:xfrm>
            <a:off x="955786" y="5795972"/>
            <a:ext cx="1527982" cy="369332"/>
          </a:xfrm>
          <a:prstGeom prst="rect">
            <a:avLst/>
          </a:prstGeom>
          <a:noFill/>
        </p:spPr>
        <p:txBody>
          <a:bodyPr wrap="none" rtlCol="0">
            <a:spAutoFit/>
          </a:bodyPr>
          <a:lstStyle/>
          <a:p>
            <a:r>
              <a:rPr lang="en-US" altLang="ja-JP" dirty="0" smtClean="0"/>
              <a:t>130.34.193.32</a:t>
            </a:r>
            <a:endParaRPr kumimoji="1" lang="ja-JP" alt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55115" y="272262"/>
            <a:ext cx="5033750" cy="523220"/>
          </a:xfrm>
        </p:spPr>
        <p:txBody>
          <a:bodyPr wrap="none">
            <a:spAutoFit/>
          </a:bodyPr>
          <a:lstStyle/>
          <a:p>
            <a:r>
              <a:rPr lang="ja-JP" altLang="en-US" sz="2800" dirty="0" smtClean="0"/>
              <a:t>プライ</a:t>
            </a:r>
            <a:r>
              <a:rPr lang="ja-JP" altLang="en-US" sz="2800" dirty="0" err="1" smtClean="0"/>
              <a:t>べー</a:t>
            </a:r>
            <a:r>
              <a:rPr lang="ja-JP" altLang="en-US" sz="2800" dirty="0" smtClean="0"/>
              <a:t>ト</a:t>
            </a:r>
            <a:r>
              <a:rPr lang="en-US" altLang="ja-JP" sz="2800" dirty="0" smtClean="0"/>
              <a:t>(</a:t>
            </a:r>
            <a:r>
              <a:rPr lang="ja-JP" altLang="en-US" sz="2800" dirty="0" smtClean="0"/>
              <a:t>ローカル</a:t>
            </a:r>
            <a:r>
              <a:rPr lang="en-US" altLang="ja-JP" sz="2800" dirty="0" smtClean="0"/>
              <a:t>)IP</a:t>
            </a:r>
            <a:r>
              <a:rPr lang="ja-JP" altLang="en-US" sz="2800" dirty="0" smtClean="0"/>
              <a:t>アドレス</a:t>
            </a:r>
            <a:endParaRPr kumimoji="1" lang="ja-JP" altLang="en-US" sz="2800" dirty="0"/>
          </a:p>
        </p:txBody>
      </p:sp>
      <p:sp>
        <p:nvSpPr>
          <p:cNvPr id="13" name="テキスト ボックス 12"/>
          <p:cNvSpPr txBox="1"/>
          <p:nvPr/>
        </p:nvSpPr>
        <p:spPr>
          <a:xfrm>
            <a:off x="756206" y="1088740"/>
            <a:ext cx="6872394" cy="369332"/>
          </a:xfrm>
          <a:prstGeom prst="rect">
            <a:avLst/>
          </a:prstGeom>
          <a:noFill/>
        </p:spPr>
        <p:txBody>
          <a:bodyPr wrap="none" rtlCol="0">
            <a:spAutoFit/>
          </a:bodyPr>
          <a:lstStyle/>
          <a:p>
            <a:r>
              <a:rPr lang="ja-JP" altLang="en-US" dirty="0" smtClean="0"/>
              <a:t>サブネット構成にしたとても、</a:t>
            </a:r>
            <a:r>
              <a:rPr lang="en-US" altLang="ja-JP" dirty="0" smtClean="0"/>
              <a:t>IPv4</a:t>
            </a:r>
            <a:r>
              <a:rPr lang="ja-JP" altLang="en-US" dirty="0" smtClean="0"/>
              <a:t>グローバルアドレスには限りがある。</a:t>
            </a:r>
            <a:endParaRPr kumimoji="1" lang="ja-JP" altLang="en-US" dirty="0" smtClean="0"/>
          </a:p>
        </p:txBody>
      </p:sp>
      <p:sp>
        <p:nvSpPr>
          <p:cNvPr id="14" name="テキスト ボックス 13"/>
          <p:cNvSpPr txBox="1"/>
          <p:nvPr/>
        </p:nvSpPr>
        <p:spPr>
          <a:xfrm>
            <a:off x="611560" y="1556792"/>
            <a:ext cx="7923964" cy="369332"/>
          </a:xfrm>
          <a:prstGeom prst="rect">
            <a:avLst/>
          </a:prstGeom>
          <a:noFill/>
        </p:spPr>
        <p:txBody>
          <a:bodyPr wrap="none" rtlCol="0">
            <a:spAutoFit/>
          </a:bodyPr>
          <a:lstStyle/>
          <a:p>
            <a:r>
              <a:rPr lang="ja-JP" altLang="en-US" dirty="0" smtClean="0"/>
              <a:t>そこで、閉じたネットワーク内では、プライベート</a:t>
            </a:r>
            <a:r>
              <a:rPr lang="en-US" altLang="ja-JP" dirty="0" smtClean="0"/>
              <a:t>(</a:t>
            </a:r>
            <a:r>
              <a:rPr lang="ja-JP" altLang="en-US" dirty="0" smtClean="0"/>
              <a:t>ローカル</a:t>
            </a:r>
            <a:r>
              <a:rPr lang="en-US" altLang="ja-JP" dirty="0" smtClean="0"/>
              <a:t>)</a:t>
            </a:r>
            <a:r>
              <a:rPr lang="ja-JP" altLang="en-US" dirty="0" smtClean="0"/>
              <a:t>アドレスが用いられる。</a:t>
            </a:r>
            <a:endParaRPr kumimoji="1" lang="ja-JP" altLang="en-US" dirty="0" smtClean="0"/>
          </a:p>
        </p:txBody>
      </p:sp>
      <p:pic>
        <p:nvPicPr>
          <p:cNvPr id="15" name="Picture 4" descr="ルーター に対する画像結果"/>
          <p:cNvPicPr>
            <a:picLocks noChangeAspect="1" noChangeArrowheads="1"/>
          </p:cNvPicPr>
          <p:nvPr/>
        </p:nvPicPr>
        <p:blipFill>
          <a:blip r:embed="rId2" cstate="print"/>
          <a:srcRect/>
          <a:stretch>
            <a:fillRect/>
          </a:stretch>
        </p:blipFill>
        <p:spPr bwMode="auto">
          <a:xfrm>
            <a:off x="6812812" y="3248980"/>
            <a:ext cx="531496" cy="353445"/>
          </a:xfrm>
          <a:prstGeom prst="rect">
            <a:avLst/>
          </a:prstGeom>
          <a:noFill/>
        </p:spPr>
      </p:pic>
      <p:cxnSp>
        <p:nvCxnSpPr>
          <p:cNvPr id="16" name="直線コネクタ 15"/>
          <p:cNvCxnSpPr/>
          <p:nvPr/>
        </p:nvCxnSpPr>
        <p:spPr>
          <a:xfrm>
            <a:off x="4572000" y="2368625"/>
            <a:ext cx="0" cy="25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6" descr="「クラウド」の画像検索結果"/>
          <p:cNvPicPr>
            <a:picLocks noChangeAspect="1" noChangeArrowheads="1"/>
          </p:cNvPicPr>
          <p:nvPr/>
        </p:nvPicPr>
        <p:blipFill>
          <a:blip r:embed="rId3" cstate="print"/>
          <a:srcRect/>
          <a:stretch>
            <a:fillRect/>
          </a:stretch>
        </p:blipFill>
        <p:spPr bwMode="auto">
          <a:xfrm>
            <a:off x="4037190" y="1720553"/>
            <a:ext cx="1057275" cy="857250"/>
          </a:xfrm>
          <a:prstGeom prst="rect">
            <a:avLst/>
          </a:prstGeom>
          <a:noFill/>
        </p:spPr>
      </p:pic>
      <p:sp>
        <p:nvSpPr>
          <p:cNvPr id="18" name="テキスト ボックス 17"/>
          <p:cNvSpPr txBox="1"/>
          <p:nvPr/>
        </p:nvSpPr>
        <p:spPr>
          <a:xfrm>
            <a:off x="4026690" y="2024844"/>
            <a:ext cx="1090620" cy="307777"/>
          </a:xfrm>
          <a:prstGeom prst="rect">
            <a:avLst/>
          </a:prstGeom>
          <a:noFill/>
        </p:spPr>
        <p:txBody>
          <a:bodyPr wrap="none" rtlCol="0">
            <a:spAutoFit/>
          </a:bodyPr>
          <a:lstStyle/>
          <a:p>
            <a:r>
              <a:rPr kumimoji="1" lang="en-US" altLang="ja-JP" sz="1400" dirty="0" smtClean="0"/>
              <a:t>The Internet</a:t>
            </a:r>
            <a:endParaRPr kumimoji="1" lang="ja-JP" altLang="en-US" sz="1400" dirty="0" smtClean="0"/>
          </a:p>
        </p:txBody>
      </p:sp>
      <p:pic>
        <p:nvPicPr>
          <p:cNvPr id="19" name="Picture 4" descr="ルーター に対する画像結果"/>
          <p:cNvPicPr>
            <a:picLocks noChangeAspect="1" noChangeArrowheads="1"/>
          </p:cNvPicPr>
          <p:nvPr/>
        </p:nvPicPr>
        <p:blipFill>
          <a:blip r:embed="rId2" cstate="print"/>
          <a:srcRect/>
          <a:stretch>
            <a:fillRect/>
          </a:stretch>
        </p:blipFill>
        <p:spPr bwMode="auto">
          <a:xfrm>
            <a:off x="4292532" y="2591244"/>
            <a:ext cx="531496" cy="353445"/>
          </a:xfrm>
          <a:prstGeom prst="rect">
            <a:avLst/>
          </a:prstGeom>
          <a:noFill/>
        </p:spPr>
      </p:pic>
      <p:sp>
        <p:nvSpPr>
          <p:cNvPr id="20" name="テキスト ボックス 19"/>
          <p:cNvSpPr txBox="1"/>
          <p:nvPr/>
        </p:nvSpPr>
        <p:spPr>
          <a:xfrm>
            <a:off x="4780377" y="2456892"/>
            <a:ext cx="979755" cy="307777"/>
          </a:xfrm>
          <a:prstGeom prst="rect">
            <a:avLst/>
          </a:prstGeom>
          <a:noFill/>
        </p:spPr>
        <p:txBody>
          <a:bodyPr wrap="none" rtlCol="0">
            <a:spAutoFit/>
          </a:bodyPr>
          <a:lstStyle/>
          <a:p>
            <a:r>
              <a:rPr lang="ja-JP" altLang="en-US" sz="1400" dirty="0" smtClean="0"/>
              <a:t>コアルータ</a:t>
            </a:r>
            <a:endParaRPr kumimoji="1" lang="ja-JP" altLang="en-US" sz="1400" dirty="0" smtClean="0"/>
          </a:p>
        </p:txBody>
      </p:sp>
      <p:pic>
        <p:nvPicPr>
          <p:cNvPr id="21" name="Picture 4" descr="ルーター に対する画像結果"/>
          <p:cNvPicPr>
            <a:picLocks noChangeAspect="1" noChangeArrowheads="1"/>
          </p:cNvPicPr>
          <p:nvPr/>
        </p:nvPicPr>
        <p:blipFill>
          <a:blip r:embed="rId2" cstate="print"/>
          <a:srcRect/>
          <a:stretch>
            <a:fillRect/>
          </a:stretch>
        </p:blipFill>
        <p:spPr bwMode="auto">
          <a:xfrm>
            <a:off x="4306158" y="3248980"/>
            <a:ext cx="531496" cy="353445"/>
          </a:xfrm>
          <a:prstGeom prst="rect">
            <a:avLst/>
          </a:prstGeom>
          <a:noFill/>
        </p:spPr>
      </p:pic>
      <p:pic>
        <p:nvPicPr>
          <p:cNvPr id="22" name="Picture 4" descr="ルーター に対する画像結果"/>
          <p:cNvPicPr>
            <a:picLocks noChangeAspect="1" noChangeArrowheads="1"/>
          </p:cNvPicPr>
          <p:nvPr/>
        </p:nvPicPr>
        <p:blipFill>
          <a:blip r:embed="rId2" cstate="print"/>
          <a:srcRect/>
          <a:stretch>
            <a:fillRect/>
          </a:stretch>
        </p:blipFill>
        <p:spPr bwMode="auto">
          <a:xfrm>
            <a:off x="1772252" y="3248980"/>
            <a:ext cx="531496" cy="353445"/>
          </a:xfrm>
          <a:prstGeom prst="rect">
            <a:avLst/>
          </a:prstGeom>
          <a:noFill/>
        </p:spPr>
      </p:pic>
      <p:sp>
        <p:nvSpPr>
          <p:cNvPr id="23" name="テキスト ボックス 22"/>
          <p:cNvSpPr txBox="1"/>
          <p:nvPr/>
        </p:nvSpPr>
        <p:spPr>
          <a:xfrm>
            <a:off x="2591780" y="3553271"/>
            <a:ext cx="1128835" cy="307777"/>
          </a:xfrm>
          <a:prstGeom prst="rect">
            <a:avLst/>
          </a:prstGeom>
          <a:noFill/>
        </p:spPr>
        <p:txBody>
          <a:bodyPr wrap="none" rtlCol="0">
            <a:spAutoFit/>
          </a:bodyPr>
          <a:lstStyle/>
          <a:p>
            <a:r>
              <a:rPr lang="ja-JP" altLang="en-US" sz="1400" dirty="0" smtClean="0"/>
              <a:t>エッジルータ</a:t>
            </a:r>
            <a:endParaRPr kumimoji="1" lang="ja-JP" altLang="en-US" sz="1400" dirty="0" smtClean="0"/>
          </a:p>
        </p:txBody>
      </p:sp>
      <p:sp>
        <p:nvSpPr>
          <p:cNvPr id="24" name="テキスト ボックス 23"/>
          <p:cNvSpPr txBox="1"/>
          <p:nvPr/>
        </p:nvSpPr>
        <p:spPr>
          <a:xfrm>
            <a:off x="4910219" y="2636912"/>
            <a:ext cx="849913" cy="276999"/>
          </a:xfrm>
          <a:prstGeom prst="rect">
            <a:avLst/>
          </a:prstGeom>
          <a:noFill/>
        </p:spPr>
        <p:txBody>
          <a:bodyPr wrap="none" rtlCol="0">
            <a:spAutoFit/>
          </a:bodyPr>
          <a:lstStyle/>
          <a:p>
            <a:r>
              <a:rPr kumimoji="1" lang="en-US" altLang="ja-JP" sz="1200" dirty="0" smtClean="0"/>
              <a:t>130.34.0.1</a:t>
            </a:r>
            <a:endParaRPr kumimoji="1" lang="ja-JP" altLang="en-US" sz="1200" dirty="0" smtClean="0"/>
          </a:p>
        </p:txBody>
      </p:sp>
      <p:pic>
        <p:nvPicPr>
          <p:cNvPr id="25" name="Picture 2" descr="「パソコン」の画像検索結果"/>
          <p:cNvPicPr>
            <a:picLocks noChangeAspect="1" noChangeArrowheads="1"/>
          </p:cNvPicPr>
          <p:nvPr/>
        </p:nvPicPr>
        <p:blipFill>
          <a:blip r:embed="rId4" cstate="print"/>
          <a:srcRect/>
          <a:stretch>
            <a:fillRect/>
          </a:stretch>
        </p:blipFill>
        <p:spPr bwMode="auto">
          <a:xfrm>
            <a:off x="1410005" y="4905164"/>
            <a:ext cx="533703" cy="533703"/>
          </a:xfrm>
          <a:prstGeom prst="rect">
            <a:avLst/>
          </a:prstGeom>
          <a:noFill/>
        </p:spPr>
      </p:pic>
      <p:pic>
        <p:nvPicPr>
          <p:cNvPr id="26" name="Picture 2" descr="「パソコン」の画像検索結果"/>
          <p:cNvPicPr>
            <a:picLocks noChangeAspect="1" noChangeArrowheads="1"/>
          </p:cNvPicPr>
          <p:nvPr/>
        </p:nvPicPr>
        <p:blipFill>
          <a:blip r:embed="rId4" cstate="print"/>
          <a:srcRect/>
          <a:stretch>
            <a:fillRect/>
          </a:stretch>
        </p:blipFill>
        <p:spPr bwMode="auto">
          <a:xfrm>
            <a:off x="1763688" y="5625244"/>
            <a:ext cx="533703" cy="533703"/>
          </a:xfrm>
          <a:prstGeom prst="rect">
            <a:avLst/>
          </a:prstGeom>
          <a:noFill/>
        </p:spPr>
      </p:pic>
      <p:pic>
        <p:nvPicPr>
          <p:cNvPr id="27" name="Picture 2" descr="「パソコン」の画像検索結果"/>
          <p:cNvPicPr>
            <a:picLocks noChangeAspect="1" noChangeArrowheads="1"/>
          </p:cNvPicPr>
          <p:nvPr/>
        </p:nvPicPr>
        <p:blipFill>
          <a:blip r:embed="rId4" cstate="print"/>
          <a:srcRect/>
          <a:stretch>
            <a:fillRect/>
          </a:stretch>
        </p:blipFill>
        <p:spPr bwMode="auto">
          <a:xfrm>
            <a:off x="4788024" y="4905164"/>
            <a:ext cx="533703" cy="533703"/>
          </a:xfrm>
          <a:prstGeom prst="rect">
            <a:avLst/>
          </a:prstGeom>
          <a:noFill/>
        </p:spPr>
      </p:pic>
      <p:pic>
        <p:nvPicPr>
          <p:cNvPr id="28" name="Picture 2" descr="「パソコン」の画像検索結果"/>
          <p:cNvPicPr>
            <a:picLocks noChangeAspect="1" noChangeArrowheads="1"/>
          </p:cNvPicPr>
          <p:nvPr/>
        </p:nvPicPr>
        <p:blipFill>
          <a:blip r:embed="rId4" cstate="print"/>
          <a:srcRect/>
          <a:stretch>
            <a:fillRect/>
          </a:stretch>
        </p:blipFill>
        <p:spPr bwMode="auto">
          <a:xfrm>
            <a:off x="6594581" y="5589240"/>
            <a:ext cx="533703" cy="533703"/>
          </a:xfrm>
          <a:prstGeom prst="rect">
            <a:avLst/>
          </a:prstGeom>
          <a:noFill/>
        </p:spPr>
      </p:pic>
      <p:pic>
        <p:nvPicPr>
          <p:cNvPr id="29" name="Picture 2" descr="「パソコン」の画像検索結果"/>
          <p:cNvPicPr>
            <a:picLocks noChangeAspect="1" noChangeArrowheads="1"/>
          </p:cNvPicPr>
          <p:nvPr/>
        </p:nvPicPr>
        <p:blipFill>
          <a:blip r:embed="rId4" cstate="print"/>
          <a:srcRect/>
          <a:stretch>
            <a:fillRect/>
          </a:stretch>
        </p:blipFill>
        <p:spPr bwMode="auto">
          <a:xfrm>
            <a:off x="4305148" y="5595597"/>
            <a:ext cx="533703" cy="533703"/>
          </a:xfrm>
          <a:prstGeom prst="rect">
            <a:avLst/>
          </a:prstGeom>
          <a:noFill/>
        </p:spPr>
      </p:pic>
      <p:pic>
        <p:nvPicPr>
          <p:cNvPr id="30" name="Picture 2" descr="「パソコン」の画像検索結果"/>
          <p:cNvPicPr>
            <a:picLocks noChangeAspect="1" noChangeArrowheads="1"/>
          </p:cNvPicPr>
          <p:nvPr/>
        </p:nvPicPr>
        <p:blipFill>
          <a:blip r:embed="rId4" cstate="print"/>
          <a:srcRect/>
          <a:stretch>
            <a:fillRect/>
          </a:stretch>
        </p:blipFill>
        <p:spPr bwMode="auto">
          <a:xfrm>
            <a:off x="8286769" y="4905164"/>
            <a:ext cx="533703" cy="533703"/>
          </a:xfrm>
          <a:prstGeom prst="rect">
            <a:avLst/>
          </a:prstGeom>
          <a:noFill/>
        </p:spPr>
      </p:pic>
      <p:cxnSp>
        <p:nvCxnSpPr>
          <p:cNvPr id="31" name="直線コネクタ 30"/>
          <p:cNvCxnSpPr/>
          <p:nvPr/>
        </p:nvCxnSpPr>
        <p:spPr>
          <a:xfrm>
            <a:off x="8208404" y="4329100"/>
            <a:ext cx="290348" cy="5345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2" descr="「パソコン」の画像検索結果"/>
          <p:cNvPicPr>
            <a:picLocks noChangeAspect="1" noChangeArrowheads="1"/>
          </p:cNvPicPr>
          <p:nvPr/>
        </p:nvPicPr>
        <p:blipFill>
          <a:blip r:embed="rId4" cstate="print"/>
          <a:srcRect/>
          <a:stretch>
            <a:fillRect/>
          </a:stretch>
        </p:blipFill>
        <p:spPr bwMode="auto">
          <a:xfrm>
            <a:off x="7092280" y="4905164"/>
            <a:ext cx="533703" cy="533703"/>
          </a:xfrm>
          <a:prstGeom prst="rect">
            <a:avLst/>
          </a:prstGeom>
          <a:noFill/>
        </p:spPr>
      </p:pic>
      <p:pic>
        <p:nvPicPr>
          <p:cNvPr id="34" name="Picture 2" descr="「パソコン」の画像検索結果"/>
          <p:cNvPicPr>
            <a:picLocks noChangeAspect="1" noChangeArrowheads="1"/>
          </p:cNvPicPr>
          <p:nvPr/>
        </p:nvPicPr>
        <p:blipFill>
          <a:blip r:embed="rId4" cstate="print"/>
          <a:srcRect/>
          <a:stretch>
            <a:fillRect/>
          </a:stretch>
        </p:blipFill>
        <p:spPr bwMode="auto">
          <a:xfrm>
            <a:off x="2987824" y="5631601"/>
            <a:ext cx="533703" cy="533703"/>
          </a:xfrm>
          <a:prstGeom prst="rect">
            <a:avLst/>
          </a:prstGeom>
          <a:noFill/>
        </p:spPr>
      </p:pic>
      <p:cxnSp>
        <p:nvCxnSpPr>
          <p:cNvPr id="35" name="直線コネクタ 34"/>
          <p:cNvCxnSpPr/>
          <p:nvPr/>
        </p:nvCxnSpPr>
        <p:spPr>
          <a:xfrm>
            <a:off x="7020272" y="4293096"/>
            <a:ext cx="266852"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28" idx="0"/>
          </p:cNvCxnSpPr>
          <p:nvPr/>
        </p:nvCxnSpPr>
        <p:spPr>
          <a:xfrm flipH="1">
            <a:off x="6861433" y="4293096"/>
            <a:ext cx="57184"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680012" y="4293096"/>
            <a:ext cx="338860" cy="576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254676" y="4293096"/>
            <a:ext cx="250924" cy="13090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572000" y="4293096"/>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8316416" y="3985319"/>
            <a:ext cx="723275" cy="307777"/>
          </a:xfrm>
          <a:prstGeom prst="rect">
            <a:avLst/>
          </a:prstGeom>
          <a:noFill/>
        </p:spPr>
        <p:txBody>
          <a:bodyPr wrap="none" rtlCol="0">
            <a:spAutoFit/>
          </a:bodyPr>
          <a:lstStyle/>
          <a:p>
            <a:r>
              <a:rPr lang="ja-JP" altLang="en-US" sz="1400" dirty="0" smtClean="0"/>
              <a:t>理学部</a:t>
            </a:r>
            <a:endParaRPr kumimoji="1" lang="ja-JP" altLang="en-US" sz="1400" dirty="0" smtClean="0"/>
          </a:p>
        </p:txBody>
      </p:sp>
      <p:sp>
        <p:nvSpPr>
          <p:cNvPr id="41" name="テキスト ボックス 40"/>
          <p:cNvSpPr txBox="1"/>
          <p:nvPr/>
        </p:nvSpPr>
        <p:spPr>
          <a:xfrm>
            <a:off x="4641297" y="4113076"/>
            <a:ext cx="902811" cy="307777"/>
          </a:xfrm>
          <a:prstGeom prst="rect">
            <a:avLst/>
          </a:prstGeom>
          <a:noFill/>
        </p:spPr>
        <p:txBody>
          <a:bodyPr wrap="none" rtlCol="0">
            <a:spAutoFit/>
          </a:bodyPr>
          <a:lstStyle/>
          <a:p>
            <a:r>
              <a:rPr lang="ja-JP" altLang="en-US" sz="1400" dirty="0" smtClean="0"/>
              <a:t>大学病院</a:t>
            </a:r>
            <a:endParaRPr kumimoji="1" lang="ja-JP" altLang="en-US" sz="1400" dirty="0" smtClean="0"/>
          </a:p>
        </p:txBody>
      </p:sp>
      <p:sp>
        <p:nvSpPr>
          <p:cNvPr id="42" name="テキスト ボックス 41"/>
          <p:cNvSpPr txBox="1"/>
          <p:nvPr/>
        </p:nvSpPr>
        <p:spPr>
          <a:xfrm>
            <a:off x="1112421" y="3969060"/>
            <a:ext cx="723275" cy="307777"/>
          </a:xfrm>
          <a:prstGeom prst="rect">
            <a:avLst/>
          </a:prstGeom>
          <a:noFill/>
        </p:spPr>
        <p:txBody>
          <a:bodyPr wrap="none" rtlCol="0">
            <a:spAutoFit/>
          </a:bodyPr>
          <a:lstStyle/>
          <a:p>
            <a:r>
              <a:rPr lang="ja-JP" altLang="en-US" sz="1400" dirty="0" smtClean="0"/>
              <a:t>文学部</a:t>
            </a:r>
            <a:endParaRPr kumimoji="1" lang="ja-JP" altLang="en-US" sz="1400" dirty="0" smtClean="0"/>
          </a:p>
        </p:txBody>
      </p:sp>
      <p:sp>
        <p:nvSpPr>
          <p:cNvPr id="43" name="テキスト ボックス 42"/>
          <p:cNvSpPr txBox="1"/>
          <p:nvPr/>
        </p:nvSpPr>
        <p:spPr>
          <a:xfrm>
            <a:off x="4680012" y="4293096"/>
            <a:ext cx="931665" cy="276999"/>
          </a:xfrm>
          <a:prstGeom prst="rect">
            <a:avLst/>
          </a:prstGeom>
          <a:noFill/>
        </p:spPr>
        <p:txBody>
          <a:bodyPr wrap="none" rtlCol="0">
            <a:spAutoFit/>
          </a:bodyPr>
          <a:lstStyle/>
          <a:p>
            <a:r>
              <a:rPr kumimoji="1" lang="en-US" altLang="ja-JP" sz="1200" dirty="0" smtClean="0"/>
              <a:t>130.34.b.b1</a:t>
            </a:r>
            <a:endParaRPr kumimoji="1" lang="ja-JP" altLang="en-US" sz="1200" dirty="0" smtClean="0"/>
          </a:p>
        </p:txBody>
      </p:sp>
      <p:cxnSp>
        <p:nvCxnSpPr>
          <p:cNvPr id="45" name="直線コネクタ 44"/>
          <p:cNvCxnSpPr/>
          <p:nvPr/>
        </p:nvCxnSpPr>
        <p:spPr>
          <a:xfrm>
            <a:off x="2036896" y="4293096"/>
            <a:ext cx="14824"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25" idx="0"/>
          </p:cNvCxnSpPr>
          <p:nvPr/>
        </p:nvCxnSpPr>
        <p:spPr>
          <a:xfrm flipH="1">
            <a:off x="1676857" y="4257092"/>
            <a:ext cx="252027"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056276" y="4185084"/>
            <a:ext cx="910827" cy="276999"/>
          </a:xfrm>
          <a:prstGeom prst="rect">
            <a:avLst/>
          </a:prstGeom>
          <a:noFill/>
        </p:spPr>
        <p:txBody>
          <a:bodyPr wrap="none" rtlCol="0">
            <a:spAutoFit/>
          </a:bodyPr>
          <a:lstStyle/>
          <a:p>
            <a:r>
              <a:rPr kumimoji="1" lang="en-US" altLang="ja-JP" sz="1200" dirty="0" smtClean="0"/>
              <a:t>130.34.c.a1</a:t>
            </a:r>
            <a:endParaRPr kumimoji="1" lang="ja-JP" altLang="en-US" sz="1200" dirty="0" smtClean="0"/>
          </a:p>
        </p:txBody>
      </p:sp>
      <p:sp>
        <p:nvSpPr>
          <p:cNvPr id="48" name="テキスト ボックス 47"/>
          <p:cNvSpPr txBox="1"/>
          <p:nvPr/>
        </p:nvSpPr>
        <p:spPr>
          <a:xfrm>
            <a:off x="810573" y="3404029"/>
            <a:ext cx="845103" cy="276999"/>
          </a:xfrm>
          <a:prstGeom prst="rect">
            <a:avLst/>
          </a:prstGeom>
          <a:noFill/>
        </p:spPr>
        <p:txBody>
          <a:bodyPr wrap="none" rtlCol="0">
            <a:spAutoFit/>
          </a:bodyPr>
          <a:lstStyle/>
          <a:p>
            <a:r>
              <a:rPr kumimoji="1" lang="en-US" altLang="ja-JP" sz="1200" dirty="0" smtClean="0"/>
              <a:t>130.34.a.1</a:t>
            </a:r>
            <a:endParaRPr kumimoji="1" lang="ja-JP" altLang="en-US" sz="1200" dirty="0" smtClean="0"/>
          </a:p>
        </p:txBody>
      </p:sp>
      <p:sp>
        <p:nvSpPr>
          <p:cNvPr id="49" name="テキスト ボックス 48"/>
          <p:cNvSpPr txBox="1"/>
          <p:nvPr/>
        </p:nvSpPr>
        <p:spPr>
          <a:xfrm>
            <a:off x="4872613" y="3368025"/>
            <a:ext cx="851515" cy="276999"/>
          </a:xfrm>
          <a:prstGeom prst="rect">
            <a:avLst/>
          </a:prstGeom>
          <a:noFill/>
        </p:spPr>
        <p:txBody>
          <a:bodyPr wrap="none" rtlCol="0">
            <a:spAutoFit/>
          </a:bodyPr>
          <a:lstStyle/>
          <a:p>
            <a:r>
              <a:rPr kumimoji="1" lang="en-US" altLang="ja-JP" sz="1200" dirty="0" smtClean="0"/>
              <a:t>130.34.b.1</a:t>
            </a:r>
            <a:endParaRPr kumimoji="1" lang="ja-JP" altLang="en-US" sz="1200" dirty="0" smtClean="0"/>
          </a:p>
        </p:txBody>
      </p:sp>
      <p:sp>
        <p:nvSpPr>
          <p:cNvPr id="50" name="テキスト ボックス 49"/>
          <p:cNvSpPr txBox="1"/>
          <p:nvPr/>
        </p:nvSpPr>
        <p:spPr>
          <a:xfrm>
            <a:off x="7488324" y="3392996"/>
            <a:ext cx="837089" cy="276999"/>
          </a:xfrm>
          <a:prstGeom prst="rect">
            <a:avLst/>
          </a:prstGeom>
          <a:noFill/>
        </p:spPr>
        <p:txBody>
          <a:bodyPr wrap="none" rtlCol="0">
            <a:spAutoFit/>
          </a:bodyPr>
          <a:lstStyle/>
          <a:p>
            <a:r>
              <a:rPr kumimoji="1" lang="en-US" altLang="ja-JP" sz="1200" dirty="0" smtClean="0"/>
              <a:t>130.34.c.1</a:t>
            </a:r>
            <a:endParaRPr kumimoji="1" lang="ja-JP" altLang="en-US" sz="1200" dirty="0" smtClean="0"/>
          </a:p>
        </p:txBody>
      </p:sp>
      <p:sp>
        <p:nvSpPr>
          <p:cNvPr id="52" name="テキスト ボックス 51"/>
          <p:cNvSpPr txBox="1"/>
          <p:nvPr/>
        </p:nvSpPr>
        <p:spPr>
          <a:xfrm>
            <a:off x="935596" y="4149080"/>
            <a:ext cx="918841" cy="276999"/>
          </a:xfrm>
          <a:prstGeom prst="rect">
            <a:avLst/>
          </a:prstGeom>
          <a:noFill/>
        </p:spPr>
        <p:txBody>
          <a:bodyPr wrap="none" rtlCol="0">
            <a:spAutoFit/>
          </a:bodyPr>
          <a:lstStyle/>
          <a:p>
            <a:r>
              <a:rPr kumimoji="1" lang="en-US" altLang="ja-JP" sz="1200" dirty="0" smtClean="0"/>
              <a:t>130.34.a.a1</a:t>
            </a:r>
            <a:endParaRPr kumimoji="1" lang="ja-JP" altLang="en-US" sz="1200" dirty="0" smtClean="0"/>
          </a:p>
        </p:txBody>
      </p:sp>
      <p:cxnSp>
        <p:nvCxnSpPr>
          <p:cNvPr id="53" name="直線コネクタ 52"/>
          <p:cNvCxnSpPr>
            <a:stCxn id="19" idx="1"/>
          </p:cNvCxnSpPr>
          <p:nvPr/>
        </p:nvCxnSpPr>
        <p:spPr>
          <a:xfrm flipH="1">
            <a:off x="2303748" y="2767967"/>
            <a:ext cx="1988784" cy="5530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endCxn id="19" idx="3"/>
          </p:cNvCxnSpPr>
          <p:nvPr/>
        </p:nvCxnSpPr>
        <p:spPr>
          <a:xfrm flipH="1" flipV="1">
            <a:off x="4824028" y="2767967"/>
            <a:ext cx="2052228" cy="5170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3632701" y="3969060"/>
            <a:ext cx="723275" cy="307777"/>
          </a:xfrm>
          <a:prstGeom prst="rect">
            <a:avLst/>
          </a:prstGeom>
          <a:noFill/>
        </p:spPr>
        <p:txBody>
          <a:bodyPr wrap="none" rtlCol="0">
            <a:spAutoFit/>
          </a:bodyPr>
          <a:lstStyle/>
          <a:p>
            <a:r>
              <a:rPr lang="ja-JP" altLang="en-US" sz="1400" dirty="0" smtClean="0"/>
              <a:t>医学部</a:t>
            </a:r>
            <a:endParaRPr kumimoji="1" lang="ja-JP" altLang="en-US" sz="1400" dirty="0" smtClean="0"/>
          </a:p>
        </p:txBody>
      </p:sp>
      <p:sp>
        <p:nvSpPr>
          <p:cNvPr id="56" name="テキスト ボックス 55"/>
          <p:cNvSpPr txBox="1"/>
          <p:nvPr/>
        </p:nvSpPr>
        <p:spPr>
          <a:xfrm>
            <a:off x="3491880" y="4185084"/>
            <a:ext cx="925253" cy="276999"/>
          </a:xfrm>
          <a:prstGeom prst="rect">
            <a:avLst/>
          </a:prstGeom>
          <a:noFill/>
        </p:spPr>
        <p:txBody>
          <a:bodyPr wrap="none" rtlCol="0">
            <a:spAutoFit/>
          </a:bodyPr>
          <a:lstStyle/>
          <a:p>
            <a:r>
              <a:rPr kumimoji="1" lang="en-US" altLang="ja-JP" sz="1200" dirty="0" smtClean="0"/>
              <a:t>130.34.b.a1</a:t>
            </a:r>
            <a:endParaRPr kumimoji="1" lang="ja-JP" altLang="en-US" sz="1200" dirty="0" smtClean="0"/>
          </a:p>
        </p:txBody>
      </p:sp>
      <p:sp>
        <p:nvSpPr>
          <p:cNvPr id="101" name="テキスト ボックス 100"/>
          <p:cNvSpPr txBox="1"/>
          <p:nvPr/>
        </p:nvSpPr>
        <p:spPr>
          <a:xfrm>
            <a:off x="683568" y="3176972"/>
            <a:ext cx="1143262" cy="307777"/>
          </a:xfrm>
          <a:prstGeom prst="rect">
            <a:avLst/>
          </a:prstGeom>
          <a:noFill/>
        </p:spPr>
        <p:txBody>
          <a:bodyPr wrap="none" rtlCol="0">
            <a:spAutoFit/>
          </a:bodyPr>
          <a:lstStyle/>
          <a:p>
            <a:r>
              <a:rPr lang="ja-JP" altLang="en-US" sz="1400" dirty="0" smtClean="0"/>
              <a:t>ルータ</a:t>
            </a:r>
            <a:r>
              <a:rPr lang="en-US" altLang="ja-JP" sz="1400" dirty="0" smtClean="0"/>
              <a:t>(</a:t>
            </a:r>
            <a:r>
              <a:rPr lang="ja-JP" altLang="en-US" sz="1400" dirty="0" smtClean="0"/>
              <a:t>川内</a:t>
            </a:r>
            <a:r>
              <a:rPr lang="en-US" altLang="ja-JP" sz="1400" dirty="0" smtClean="0"/>
              <a:t>)</a:t>
            </a:r>
            <a:endParaRPr kumimoji="1" lang="ja-JP" altLang="en-US" sz="1400" dirty="0" smtClean="0"/>
          </a:p>
        </p:txBody>
      </p:sp>
      <p:sp>
        <p:nvSpPr>
          <p:cNvPr id="103" name="テキスト ボックス 102"/>
          <p:cNvSpPr txBox="1"/>
          <p:nvPr/>
        </p:nvSpPr>
        <p:spPr>
          <a:xfrm>
            <a:off x="4760886" y="3176972"/>
            <a:ext cx="1143262" cy="307777"/>
          </a:xfrm>
          <a:prstGeom prst="rect">
            <a:avLst/>
          </a:prstGeom>
          <a:noFill/>
        </p:spPr>
        <p:txBody>
          <a:bodyPr wrap="none" rtlCol="0">
            <a:spAutoFit/>
          </a:bodyPr>
          <a:lstStyle/>
          <a:p>
            <a:r>
              <a:rPr lang="ja-JP" altLang="en-US" sz="1400" dirty="0" smtClean="0"/>
              <a:t>ルータ</a:t>
            </a:r>
            <a:r>
              <a:rPr lang="en-US" altLang="ja-JP" sz="1400" dirty="0" smtClean="0"/>
              <a:t>(</a:t>
            </a:r>
            <a:r>
              <a:rPr lang="ja-JP" altLang="en-US" sz="1400" dirty="0" smtClean="0"/>
              <a:t>星陵</a:t>
            </a:r>
            <a:r>
              <a:rPr lang="en-US" altLang="ja-JP" sz="1400" dirty="0" smtClean="0"/>
              <a:t>)</a:t>
            </a:r>
            <a:endParaRPr kumimoji="1" lang="ja-JP" altLang="en-US" sz="1400" dirty="0" smtClean="0"/>
          </a:p>
        </p:txBody>
      </p:sp>
      <p:sp>
        <p:nvSpPr>
          <p:cNvPr id="105" name="テキスト ボックス 104"/>
          <p:cNvSpPr txBox="1"/>
          <p:nvPr/>
        </p:nvSpPr>
        <p:spPr>
          <a:xfrm>
            <a:off x="7245162" y="3176972"/>
            <a:ext cx="1322798" cy="307777"/>
          </a:xfrm>
          <a:prstGeom prst="rect">
            <a:avLst/>
          </a:prstGeom>
          <a:noFill/>
        </p:spPr>
        <p:txBody>
          <a:bodyPr wrap="none" rtlCol="0">
            <a:spAutoFit/>
          </a:bodyPr>
          <a:lstStyle/>
          <a:p>
            <a:r>
              <a:rPr lang="ja-JP" altLang="en-US" sz="1400" dirty="0" smtClean="0"/>
              <a:t>ルータ</a:t>
            </a:r>
            <a:r>
              <a:rPr lang="en-US" altLang="ja-JP" sz="1400" dirty="0" smtClean="0"/>
              <a:t>(</a:t>
            </a:r>
            <a:r>
              <a:rPr lang="ja-JP" altLang="en-US" sz="1400" dirty="0" smtClean="0"/>
              <a:t>青葉山</a:t>
            </a:r>
            <a:r>
              <a:rPr lang="en-US" altLang="ja-JP" sz="1400" dirty="0" smtClean="0"/>
              <a:t>)</a:t>
            </a:r>
            <a:endParaRPr kumimoji="1" lang="ja-JP" altLang="en-US" sz="1400" dirty="0" smtClean="0"/>
          </a:p>
        </p:txBody>
      </p:sp>
      <p:sp>
        <p:nvSpPr>
          <p:cNvPr id="106" name="テキスト ボックス 105"/>
          <p:cNvSpPr txBox="1"/>
          <p:nvPr/>
        </p:nvSpPr>
        <p:spPr>
          <a:xfrm>
            <a:off x="2634287" y="6438818"/>
            <a:ext cx="3845925" cy="338554"/>
          </a:xfrm>
          <a:prstGeom prst="rect">
            <a:avLst/>
          </a:prstGeom>
          <a:noFill/>
        </p:spPr>
        <p:txBody>
          <a:bodyPr wrap="none" rtlCol="0">
            <a:spAutoFit/>
          </a:bodyPr>
          <a:lstStyle/>
          <a:p>
            <a:r>
              <a:rPr kumimoji="1" lang="ja-JP" altLang="en-US" sz="1600" dirty="0" smtClean="0"/>
              <a:t>プライベートアドレスを用いて構成した場合</a:t>
            </a:r>
          </a:p>
        </p:txBody>
      </p:sp>
      <p:pic>
        <p:nvPicPr>
          <p:cNvPr id="107" name="Picture 4" descr="ルーター に対する画像結果"/>
          <p:cNvPicPr>
            <a:picLocks noChangeAspect="1" noChangeArrowheads="1"/>
          </p:cNvPicPr>
          <p:nvPr/>
        </p:nvPicPr>
        <p:blipFill>
          <a:blip r:embed="rId2" cstate="print"/>
          <a:srcRect/>
          <a:stretch>
            <a:fillRect/>
          </a:stretch>
        </p:blipFill>
        <p:spPr bwMode="auto">
          <a:xfrm>
            <a:off x="719572" y="3969060"/>
            <a:ext cx="531496" cy="353445"/>
          </a:xfrm>
          <a:prstGeom prst="rect">
            <a:avLst/>
          </a:prstGeom>
          <a:noFill/>
        </p:spPr>
      </p:pic>
      <p:pic>
        <p:nvPicPr>
          <p:cNvPr id="108" name="Picture 4" descr="ルーター に対する画像結果"/>
          <p:cNvPicPr>
            <a:picLocks noChangeAspect="1" noChangeArrowheads="1"/>
          </p:cNvPicPr>
          <p:nvPr/>
        </p:nvPicPr>
        <p:blipFill>
          <a:blip r:embed="rId2" cstate="print"/>
          <a:srcRect/>
          <a:stretch>
            <a:fillRect/>
          </a:stretch>
        </p:blipFill>
        <p:spPr bwMode="auto">
          <a:xfrm>
            <a:off x="1736248" y="3969060"/>
            <a:ext cx="531496" cy="353445"/>
          </a:xfrm>
          <a:prstGeom prst="rect">
            <a:avLst/>
          </a:prstGeom>
          <a:noFill/>
        </p:spPr>
      </p:pic>
      <p:sp>
        <p:nvSpPr>
          <p:cNvPr id="109" name="テキスト ボックス 108"/>
          <p:cNvSpPr txBox="1"/>
          <p:nvPr/>
        </p:nvSpPr>
        <p:spPr>
          <a:xfrm>
            <a:off x="2157021" y="3969060"/>
            <a:ext cx="902811" cy="307777"/>
          </a:xfrm>
          <a:prstGeom prst="rect">
            <a:avLst/>
          </a:prstGeom>
          <a:noFill/>
        </p:spPr>
        <p:txBody>
          <a:bodyPr wrap="none" rtlCol="0">
            <a:spAutoFit/>
          </a:bodyPr>
          <a:lstStyle/>
          <a:p>
            <a:r>
              <a:rPr lang="ja-JP" altLang="en-US" sz="1400" dirty="0" smtClean="0"/>
              <a:t>経済学部</a:t>
            </a:r>
            <a:endParaRPr kumimoji="1" lang="ja-JP" altLang="en-US" sz="1400" dirty="0" smtClean="0"/>
          </a:p>
        </p:txBody>
      </p:sp>
      <p:sp>
        <p:nvSpPr>
          <p:cNvPr id="110" name="テキスト ボックス 109"/>
          <p:cNvSpPr txBox="1"/>
          <p:nvPr/>
        </p:nvSpPr>
        <p:spPr>
          <a:xfrm>
            <a:off x="2123728" y="4160113"/>
            <a:ext cx="925253" cy="276999"/>
          </a:xfrm>
          <a:prstGeom prst="rect">
            <a:avLst/>
          </a:prstGeom>
          <a:noFill/>
        </p:spPr>
        <p:txBody>
          <a:bodyPr wrap="none" rtlCol="0">
            <a:spAutoFit/>
          </a:bodyPr>
          <a:lstStyle/>
          <a:p>
            <a:r>
              <a:rPr kumimoji="1" lang="en-US" altLang="ja-JP" sz="1200" dirty="0" smtClean="0"/>
              <a:t>130.34.a.b1</a:t>
            </a:r>
            <a:endParaRPr kumimoji="1" lang="ja-JP" altLang="en-US" sz="1200" dirty="0" smtClean="0"/>
          </a:p>
        </p:txBody>
      </p:sp>
      <p:pic>
        <p:nvPicPr>
          <p:cNvPr id="111" name="Picture 4" descr="ルーター に対する画像結果"/>
          <p:cNvPicPr>
            <a:picLocks noChangeAspect="1" noChangeArrowheads="1"/>
          </p:cNvPicPr>
          <p:nvPr/>
        </p:nvPicPr>
        <p:blipFill>
          <a:blip r:embed="rId2" cstate="print"/>
          <a:srcRect/>
          <a:stretch>
            <a:fillRect/>
          </a:stretch>
        </p:blipFill>
        <p:spPr bwMode="auto">
          <a:xfrm>
            <a:off x="3239852" y="3969060"/>
            <a:ext cx="531496" cy="353445"/>
          </a:xfrm>
          <a:prstGeom prst="rect">
            <a:avLst/>
          </a:prstGeom>
          <a:noFill/>
        </p:spPr>
      </p:pic>
      <p:pic>
        <p:nvPicPr>
          <p:cNvPr id="112" name="Picture 4" descr="ルーター に対する画像結果"/>
          <p:cNvPicPr>
            <a:picLocks noChangeAspect="1" noChangeArrowheads="1"/>
          </p:cNvPicPr>
          <p:nvPr/>
        </p:nvPicPr>
        <p:blipFill>
          <a:blip r:embed="rId2" cstate="print"/>
          <a:srcRect/>
          <a:stretch>
            <a:fillRect/>
          </a:stretch>
        </p:blipFill>
        <p:spPr bwMode="auto">
          <a:xfrm>
            <a:off x="4292532" y="3969060"/>
            <a:ext cx="531496" cy="353445"/>
          </a:xfrm>
          <a:prstGeom prst="rect">
            <a:avLst/>
          </a:prstGeom>
          <a:noFill/>
        </p:spPr>
      </p:pic>
      <p:pic>
        <p:nvPicPr>
          <p:cNvPr id="113" name="Picture 4" descr="ルーター に対する画像結果"/>
          <p:cNvPicPr>
            <a:picLocks noChangeAspect="1" noChangeArrowheads="1"/>
          </p:cNvPicPr>
          <p:nvPr/>
        </p:nvPicPr>
        <p:blipFill>
          <a:blip r:embed="rId2" cstate="print"/>
          <a:srcRect/>
          <a:stretch>
            <a:fillRect/>
          </a:stretch>
        </p:blipFill>
        <p:spPr bwMode="auto">
          <a:xfrm>
            <a:off x="5408656" y="3969060"/>
            <a:ext cx="531496" cy="353445"/>
          </a:xfrm>
          <a:prstGeom prst="rect">
            <a:avLst/>
          </a:prstGeom>
          <a:noFill/>
        </p:spPr>
      </p:pic>
      <p:cxnSp>
        <p:nvCxnSpPr>
          <p:cNvPr id="122" name="直線コネクタ 121"/>
          <p:cNvCxnSpPr/>
          <p:nvPr/>
        </p:nvCxnSpPr>
        <p:spPr>
          <a:xfrm>
            <a:off x="4572000" y="2888940"/>
            <a:ext cx="0"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4572000" y="3573016"/>
            <a:ext cx="0" cy="3960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a:endCxn id="130" idx="0"/>
          </p:cNvCxnSpPr>
          <p:nvPr/>
        </p:nvCxnSpPr>
        <p:spPr>
          <a:xfrm flipH="1">
            <a:off x="4082768" y="4293096"/>
            <a:ext cx="402400"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0" name="Picture 2" descr="「パソコン」の画像検索結果"/>
          <p:cNvPicPr>
            <a:picLocks noChangeAspect="1" noChangeArrowheads="1"/>
          </p:cNvPicPr>
          <p:nvPr/>
        </p:nvPicPr>
        <p:blipFill>
          <a:blip r:embed="rId4" cstate="print"/>
          <a:srcRect/>
          <a:stretch>
            <a:fillRect/>
          </a:stretch>
        </p:blipFill>
        <p:spPr bwMode="auto">
          <a:xfrm>
            <a:off x="3815916" y="4905164"/>
            <a:ext cx="533703" cy="533703"/>
          </a:xfrm>
          <a:prstGeom prst="rect">
            <a:avLst/>
          </a:prstGeom>
          <a:noFill/>
        </p:spPr>
      </p:pic>
      <p:sp>
        <p:nvSpPr>
          <p:cNvPr id="135" name="テキスト ボックス 134"/>
          <p:cNvSpPr txBox="1"/>
          <p:nvPr/>
        </p:nvSpPr>
        <p:spPr>
          <a:xfrm>
            <a:off x="3599892" y="5373216"/>
            <a:ext cx="925253" cy="276999"/>
          </a:xfrm>
          <a:prstGeom prst="rect">
            <a:avLst/>
          </a:prstGeom>
          <a:noFill/>
        </p:spPr>
        <p:txBody>
          <a:bodyPr wrap="none" rtlCol="0">
            <a:spAutoFit/>
          </a:bodyPr>
          <a:lstStyle/>
          <a:p>
            <a:r>
              <a:rPr kumimoji="1" lang="en-US" altLang="ja-JP" sz="1200" dirty="0" smtClean="0"/>
              <a:t>192.168.d.a</a:t>
            </a:r>
            <a:endParaRPr kumimoji="1" lang="ja-JP" altLang="en-US" sz="1200" dirty="0" smtClean="0"/>
          </a:p>
        </p:txBody>
      </p:sp>
      <p:pic>
        <p:nvPicPr>
          <p:cNvPr id="136" name="Picture 4" descr="ルーター に対する画像結果"/>
          <p:cNvPicPr>
            <a:picLocks noChangeAspect="1" noChangeArrowheads="1"/>
          </p:cNvPicPr>
          <p:nvPr/>
        </p:nvPicPr>
        <p:blipFill>
          <a:blip r:embed="rId2" cstate="print"/>
          <a:srcRect/>
          <a:stretch>
            <a:fillRect/>
          </a:stretch>
        </p:blipFill>
        <p:spPr bwMode="auto">
          <a:xfrm>
            <a:off x="6660232" y="3969060"/>
            <a:ext cx="531496" cy="353445"/>
          </a:xfrm>
          <a:prstGeom prst="rect">
            <a:avLst/>
          </a:prstGeom>
          <a:noFill/>
        </p:spPr>
      </p:pic>
      <p:pic>
        <p:nvPicPr>
          <p:cNvPr id="137" name="Picture 4" descr="ルーター に対する画像結果"/>
          <p:cNvPicPr>
            <a:picLocks noChangeAspect="1" noChangeArrowheads="1"/>
          </p:cNvPicPr>
          <p:nvPr/>
        </p:nvPicPr>
        <p:blipFill>
          <a:blip r:embed="rId2" cstate="print"/>
          <a:srcRect/>
          <a:stretch>
            <a:fillRect/>
          </a:stretch>
        </p:blipFill>
        <p:spPr bwMode="auto">
          <a:xfrm>
            <a:off x="7848364" y="3969060"/>
            <a:ext cx="531496" cy="353445"/>
          </a:xfrm>
          <a:prstGeom prst="rect">
            <a:avLst/>
          </a:prstGeom>
          <a:noFill/>
        </p:spPr>
      </p:pic>
      <p:cxnSp>
        <p:nvCxnSpPr>
          <p:cNvPr id="138" name="直線コネクタ 137"/>
          <p:cNvCxnSpPr>
            <a:stCxn id="22" idx="2"/>
            <a:endCxn id="108" idx="0"/>
          </p:cNvCxnSpPr>
          <p:nvPr/>
        </p:nvCxnSpPr>
        <p:spPr>
          <a:xfrm flipH="1">
            <a:off x="2001996" y="3602425"/>
            <a:ext cx="36004" cy="3666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a:endCxn id="107" idx="0"/>
          </p:cNvCxnSpPr>
          <p:nvPr/>
        </p:nvCxnSpPr>
        <p:spPr>
          <a:xfrm flipH="1">
            <a:off x="985320" y="3501008"/>
            <a:ext cx="921280" cy="4680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a:endCxn id="111" idx="0"/>
          </p:cNvCxnSpPr>
          <p:nvPr/>
        </p:nvCxnSpPr>
        <p:spPr>
          <a:xfrm flipH="1">
            <a:off x="3505600" y="3537012"/>
            <a:ext cx="929844"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5832140" y="3985319"/>
            <a:ext cx="723275" cy="307777"/>
          </a:xfrm>
          <a:prstGeom prst="rect">
            <a:avLst/>
          </a:prstGeom>
          <a:noFill/>
        </p:spPr>
        <p:txBody>
          <a:bodyPr wrap="none" rtlCol="0">
            <a:spAutoFit/>
          </a:bodyPr>
          <a:lstStyle/>
          <a:p>
            <a:r>
              <a:rPr lang="ja-JP" altLang="en-US" sz="1400" dirty="0" smtClean="0"/>
              <a:t>歯学部</a:t>
            </a:r>
            <a:endParaRPr kumimoji="1" lang="ja-JP" altLang="en-US" sz="1400" dirty="0" smtClean="0"/>
          </a:p>
        </p:txBody>
      </p:sp>
      <p:cxnSp>
        <p:nvCxnSpPr>
          <p:cNvPr id="149" name="直線コネクタ 148"/>
          <p:cNvCxnSpPr>
            <a:endCxn id="113" idx="0"/>
          </p:cNvCxnSpPr>
          <p:nvPr/>
        </p:nvCxnSpPr>
        <p:spPr>
          <a:xfrm>
            <a:off x="4716016" y="3537012"/>
            <a:ext cx="958388"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5796136" y="4185084"/>
            <a:ext cx="917239" cy="276999"/>
          </a:xfrm>
          <a:prstGeom prst="rect">
            <a:avLst/>
          </a:prstGeom>
          <a:noFill/>
        </p:spPr>
        <p:txBody>
          <a:bodyPr wrap="none" rtlCol="0">
            <a:spAutoFit/>
          </a:bodyPr>
          <a:lstStyle/>
          <a:p>
            <a:r>
              <a:rPr kumimoji="1" lang="en-US" altLang="ja-JP" sz="1200" dirty="0" smtClean="0"/>
              <a:t>130.34.b.c1</a:t>
            </a:r>
            <a:endParaRPr kumimoji="1" lang="ja-JP" altLang="en-US" sz="1200" dirty="0" smtClean="0"/>
          </a:p>
        </p:txBody>
      </p:sp>
      <p:sp>
        <p:nvSpPr>
          <p:cNvPr id="152" name="テキスト ボックス 151"/>
          <p:cNvSpPr txBox="1"/>
          <p:nvPr/>
        </p:nvSpPr>
        <p:spPr>
          <a:xfrm>
            <a:off x="7056276" y="3985319"/>
            <a:ext cx="723275" cy="307777"/>
          </a:xfrm>
          <a:prstGeom prst="rect">
            <a:avLst/>
          </a:prstGeom>
          <a:noFill/>
        </p:spPr>
        <p:txBody>
          <a:bodyPr wrap="none" rtlCol="0">
            <a:spAutoFit/>
          </a:bodyPr>
          <a:lstStyle/>
          <a:p>
            <a:r>
              <a:rPr lang="ja-JP" altLang="en-US" sz="1400" dirty="0" smtClean="0"/>
              <a:t>工学部</a:t>
            </a:r>
            <a:endParaRPr kumimoji="1" lang="ja-JP" altLang="en-US" sz="1400" dirty="0" smtClean="0"/>
          </a:p>
        </p:txBody>
      </p:sp>
      <p:sp>
        <p:nvSpPr>
          <p:cNvPr id="153" name="テキスト ボックス 152"/>
          <p:cNvSpPr txBox="1"/>
          <p:nvPr/>
        </p:nvSpPr>
        <p:spPr>
          <a:xfrm>
            <a:off x="8191265" y="4196117"/>
            <a:ext cx="917239" cy="276999"/>
          </a:xfrm>
          <a:prstGeom prst="rect">
            <a:avLst/>
          </a:prstGeom>
          <a:noFill/>
        </p:spPr>
        <p:txBody>
          <a:bodyPr wrap="none" rtlCol="0">
            <a:spAutoFit/>
          </a:bodyPr>
          <a:lstStyle/>
          <a:p>
            <a:r>
              <a:rPr kumimoji="1" lang="en-US" altLang="ja-JP" sz="1200" dirty="0" smtClean="0"/>
              <a:t>130.34.c.b1</a:t>
            </a:r>
            <a:endParaRPr kumimoji="1" lang="ja-JP" altLang="en-US" sz="1200" dirty="0" smtClean="0"/>
          </a:p>
        </p:txBody>
      </p:sp>
      <p:pic>
        <p:nvPicPr>
          <p:cNvPr id="155" name="Picture 2" descr="「パソコン」の画像検索結果"/>
          <p:cNvPicPr>
            <a:picLocks noChangeAspect="1" noChangeArrowheads="1"/>
          </p:cNvPicPr>
          <p:nvPr/>
        </p:nvPicPr>
        <p:blipFill>
          <a:blip r:embed="rId4" cstate="print"/>
          <a:srcRect/>
          <a:stretch>
            <a:fillRect/>
          </a:stretch>
        </p:blipFill>
        <p:spPr bwMode="auto">
          <a:xfrm>
            <a:off x="2627784" y="4905164"/>
            <a:ext cx="533703" cy="533703"/>
          </a:xfrm>
          <a:prstGeom prst="rect">
            <a:avLst/>
          </a:prstGeom>
          <a:noFill/>
        </p:spPr>
      </p:pic>
      <p:cxnSp>
        <p:nvCxnSpPr>
          <p:cNvPr id="156" name="直線コネクタ 155"/>
          <p:cNvCxnSpPr/>
          <p:nvPr/>
        </p:nvCxnSpPr>
        <p:spPr>
          <a:xfrm flipH="1">
            <a:off x="2915816" y="4257092"/>
            <a:ext cx="432048"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9" name="Picture 2" descr="「パソコン」の画像検索結果"/>
          <p:cNvPicPr>
            <a:picLocks noChangeAspect="1" noChangeArrowheads="1"/>
          </p:cNvPicPr>
          <p:nvPr/>
        </p:nvPicPr>
        <p:blipFill>
          <a:blip r:embed="rId4" cstate="print"/>
          <a:srcRect/>
          <a:stretch>
            <a:fillRect/>
          </a:stretch>
        </p:blipFill>
        <p:spPr bwMode="auto">
          <a:xfrm>
            <a:off x="251520" y="4905164"/>
            <a:ext cx="533703" cy="533703"/>
          </a:xfrm>
          <a:prstGeom prst="rect">
            <a:avLst/>
          </a:prstGeom>
          <a:noFill/>
        </p:spPr>
      </p:pic>
      <p:pic>
        <p:nvPicPr>
          <p:cNvPr id="160" name="Picture 2" descr="「パソコン」の画像検索結果"/>
          <p:cNvPicPr>
            <a:picLocks noChangeAspect="1" noChangeArrowheads="1"/>
          </p:cNvPicPr>
          <p:nvPr/>
        </p:nvPicPr>
        <p:blipFill>
          <a:blip r:embed="rId4" cstate="print"/>
          <a:srcRect/>
          <a:stretch>
            <a:fillRect/>
          </a:stretch>
        </p:blipFill>
        <p:spPr bwMode="auto">
          <a:xfrm>
            <a:off x="683568" y="5595597"/>
            <a:ext cx="533703" cy="533703"/>
          </a:xfrm>
          <a:prstGeom prst="rect">
            <a:avLst/>
          </a:prstGeom>
          <a:noFill/>
        </p:spPr>
      </p:pic>
      <p:cxnSp>
        <p:nvCxnSpPr>
          <p:cNvPr id="161" name="直線コネクタ 160"/>
          <p:cNvCxnSpPr/>
          <p:nvPr/>
        </p:nvCxnSpPr>
        <p:spPr>
          <a:xfrm>
            <a:off x="971600" y="4293096"/>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線コネクタ 161"/>
          <p:cNvCxnSpPr/>
          <p:nvPr/>
        </p:nvCxnSpPr>
        <p:spPr>
          <a:xfrm flipH="1">
            <a:off x="518372" y="4257092"/>
            <a:ext cx="345216" cy="648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テキスト ボックス 163"/>
          <p:cNvSpPr txBox="1"/>
          <p:nvPr/>
        </p:nvSpPr>
        <p:spPr>
          <a:xfrm>
            <a:off x="52759" y="5373216"/>
            <a:ext cx="918841" cy="276999"/>
          </a:xfrm>
          <a:prstGeom prst="rect">
            <a:avLst/>
          </a:prstGeom>
          <a:noFill/>
        </p:spPr>
        <p:txBody>
          <a:bodyPr wrap="none" rtlCol="0">
            <a:spAutoFit/>
          </a:bodyPr>
          <a:lstStyle/>
          <a:p>
            <a:r>
              <a:rPr kumimoji="1" lang="en-US" altLang="ja-JP" sz="1200" dirty="0" smtClean="0"/>
              <a:t>192.168.a.a</a:t>
            </a:r>
            <a:endParaRPr kumimoji="1" lang="ja-JP" altLang="en-US" sz="1200" dirty="0" smtClean="0"/>
          </a:p>
        </p:txBody>
      </p:sp>
      <p:sp>
        <p:nvSpPr>
          <p:cNvPr id="165" name="テキスト ボックス 164"/>
          <p:cNvSpPr txBox="1"/>
          <p:nvPr/>
        </p:nvSpPr>
        <p:spPr>
          <a:xfrm>
            <a:off x="442391" y="6068325"/>
            <a:ext cx="925253" cy="276999"/>
          </a:xfrm>
          <a:prstGeom prst="rect">
            <a:avLst/>
          </a:prstGeom>
          <a:noFill/>
        </p:spPr>
        <p:txBody>
          <a:bodyPr wrap="none" rtlCol="0">
            <a:spAutoFit/>
          </a:bodyPr>
          <a:lstStyle/>
          <a:p>
            <a:r>
              <a:rPr kumimoji="1" lang="en-US" altLang="ja-JP" sz="1200" dirty="0" smtClean="0"/>
              <a:t>192.168.a.b</a:t>
            </a:r>
            <a:endParaRPr kumimoji="1" lang="ja-JP" altLang="en-US" sz="1200" dirty="0" smtClean="0"/>
          </a:p>
        </p:txBody>
      </p:sp>
      <p:sp>
        <p:nvSpPr>
          <p:cNvPr id="166" name="正方形/長方形 165"/>
          <p:cNvSpPr/>
          <p:nvPr/>
        </p:nvSpPr>
        <p:spPr>
          <a:xfrm>
            <a:off x="179512" y="3825044"/>
            <a:ext cx="8820980" cy="7920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cxnSp>
        <p:nvCxnSpPr>
          <p:cNvPr id="167" name="直線コネクタ 166"/>
          <p:cNvCxnSpPr/>
          <p:nvPr/>
        </p:nvCxnSpPr>
        <p:spPr>
          <a:xfrm>
            <a:off x="5760132" y="4293096"/>
            <a:ext cx="324036" cy="61206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a:off x="5688124" y="4293096"/>
            <a:ext cx="0" cy="12961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9" name="Picture 2" descr="「パソコン」の画像検索結果"/>
          <p:cNvPicPr>
            <a:picLocks noChangeAspect="1" noChangeArrowheads="1"/>
          </p:cNvPicPr>
          <p:nvPr/>
        </p:nvPicPr>
        <p:blipFill>
          <a:blip r:embed="rId4" cstate="print"/>
          <a:srcRect/>
          <a:stretch>
            <a:fillRect/>
          </a:stretch>
        </p:blipFill>
        <p:spPr bwMode="auto">
          <a:xfrm>
            <a:off x="5478457" y="5625244"/>
            <a:ext cx="533703" cy="533703"/>
          </a:xfrm>
          <a:prstGeom prst="rect">
            <a:avLst/>
          </a:prstGeom>
          <a:noFill/>
        </p:spPr>
      </p:pic>
      <p:pic>
        <p:nvPicPr>
          <p:cNvPr id="170" name="Picture 2" descr="「パソコン」の画像検索結果"/>
          <p:cNvPicPr>
            <a:picLocks noChangeAspect="1" noChangeArrowheads="1"/>
          </p:cNvPicPr>
          <p:nvPr/>
        </p:nvPicPr>
        <p:blipFill>
          <a:blip r:embed="rId4" cstate="print"/>
          <a:srcRect/>
          <a:stretch>
            <a:fillRect/>
          </a:stretch>
        </p:blipFill>
        <p:spPr bwMode="auto">
          <a:xfrm>
            <a:off x="5838497" y="4905164"/>
            <a:ext cx="533703" cy="533703"/>
          </a:xfrm>
          <a:prstGeom prst="rect">
            <a:avLst/>
          </a:prstGeom>
          <a:noFill/>
        </p:spPr>
      </p:pic>
      <p:cxnSp>
        <p:nvCxnSpPr>
          <p:cNvPr id="177" name="直線コネクタ 176"/>
          <p:cNvCxnSpPr>
            <a:stCxn id="137" idx="2"/>
          </p:cNvCxnSpPr>
          <p:nvPr/>
        </p:nvCxnSpPr>
        <p:spPr>
          <a:xfrm flipH="1">
            <a:off x="8079212" y="4322505"/>
            <a:ext cx="34900" cy="12667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79" name="Picture 2" descr="「パソコン」の画像検索結果"/>
          <p:cNvPicPr>
            <a:picLocks noChangeAspect="1" noChangeArrowheads="1"/>
          </p:cNvPicPr>
          <p:nvPr/>
        </p:nvPicPr>
        <p:blipFill>
          <a:blip r:embed="rId4" cstate="print"/>
          <a:srcRect/>
          <a:stretch>
            <a:fillRect/>
          </a:stretch>
        </p:blipFill>
        <p:spPr bwMode="auto">
          <a:xfrm>
            <a:off x="7818717" y="5589240"/>
            <a:ext cx="533703" cy="533703"/>
          </a:xfrm>
          <a:prstGeom prst="rect">
            <a:avLst/>
          </a:prstGeom>
          <a:noFill/>
        </p:spPr>
      </p:pic>
      <p:cxnSp>
        <p:nvCxnSpPr>
          <p:cNvPr id="180" name="直線コネクタ 179"/>
          <p:cNvCxnSpPr/>
          <p:nvPr/>
        </p:nvCxnSpPr>
        <p:spPr>
          <a:xfrm flipH="1">
            <a:off x="6912260" y="3537012"/>
            <a:ext cx="130296"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a:off x="7200292" y="3501008"/>
            <a:ext cx="828092" cy="504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正方形/長方形 192"/>
          <p:cNvSpPr/>
          <p:nvPr/>
        </p:nvSpPr>
        <p:spPr>
          <a:xfrm>
            <a:off x="143508" y="4833156"/>
            <a:ext cx="1152128"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4" name="テキスト ボックス 193"/>
          <p:cNvSpPr txBox="1"/>
          <p:nvPr/>
        </p:nvSpPr>
        <p:spPr>
          <a:xfrm>
            <a:off x="3203848" y="4581128"/>
            <a:ext cx="2762295" cy="307777"/>
          </a:xfrm>
          <a:prstGeom prst="rect">
            <a:avLst/>
          </a:prstGeom>
          <a:noFill/>
        </p:spPr>
        <p:txBody>
          <a:bodyPr wrap="none" rtlCol="0">
            <a:spAutoFit/>
          </a:bodyPr>
          <a:lstStyle/>
          <a:p>
            <a:r>
              <a:rPr lang="ja-JP" altLang="en-US" sz="1400" dirty="0" smtClean="0">
                <a:solidFill>
                  <a:srgbClr val="0000FF"/>
                </a:solidFill>
              </a:rPr>
              <a:t>プライベート</a:t>
            </a:r>
            <a:r>
              <a:rPr lang="en-US" altLang="ja-JP" sz="1400" dirty="0" smtClean="0">
                <a:solidFill>
                  <a:srgbClr val="0000FF"/>
                </a:solidFill>
              </a:rPr>
              <a:t>(</a:t>
            </a:r>
            <a:r>
              <a:rPr lang="ja-JP" altLang="en-US" sz="1400" dirty="0" smtClean="0">
                <a:solidFill>
                  <a:srgbClr val="0000FF"/>
                </a:solidFill>
              </a:rPr>
              <a:t>ローカル</a:t>
            </a:r>
            <a:r>
              <a:rPr lang="en-US" altLang="ja-JP" sz="1400" dirty="0" smtClean="0">
                <a:solidFill>
                  <a:srgbClr val="0000FF"/>
                </a:solidFill>
              </a:rPr>
              <a:t>)</a:t>
            </a:r>
            <a:r>
              <a:rPr lang="ja-JP" altLang="en-US" sz="1400" dirty="0" smtClean="0">
                <a:solidFill>
                  <a:srgbClr val="0000FF"/>
                </a:solidFill>
              </a:rPr>
              <a:t>ネットワーク</a:t>
            </a:r>
            <a:endParaRPr kumimoji="1" lang="ja-JP" altLang="en-US" sz="1400" dirty="0" smtClean="0">
              <a:solidFill>
                <a:srgbClr val="0000FF"/>
              </a:solidFill>
            </a:endParaRPr>
          </a:p>
        </p:txBody>
      </p:sp>
      <p:sp>
        <p:nvSpPr>
          <p:cNvPr id="195" name="正方形/長方形 194"/>
          <p:cNvSpPr/>
          <p:nvPr/>
        </p:nvSpPr>
        <p:spPr>
          <a:xfrm>
            <a:off x="1367644" y="4833156"/>
            <a:ext cx="1116124"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96" name="テキスト ボックス 195"/>
          <p:cNvSpPr txBox="1"/>
          <p:nvPr/>
        </p:nvSpPr>
        <p:spPr>
          <a:xfrm>
            <a:off x="1270483" y="5373216"/>
            <a:ext cx="925253" cy="276999"/>
          </a:xfrm>
          <a:prstGeom prst="rect">
            <a:avLst/>
          </a:prstGeom>
          <a:noFill/>
        </p:spPr>
        <p:txBody>
          <a:bodyPr wrap="none" rtlCol="0">
            <a:spAutoFit/>
          </a:bodyPr>
          <a:lstStyle/>
          <a:p>
            <a:r>
              <a:rPr kumimoji="1" lang="en-US" altLang="ja-JP" sz="1200" dirty="0" smtClean="0"/>
              <a:t>192.168.b.a</a:t>
            </a:r>
            <a:endParaRPr kumimoji="1" lang="ja-JP" altLang="en-US" sz="1200" dirty="0" smtClean="0"/>
          </a:p>
        </p:txBody>
      </p:sp>
      <p:sp>
        <p:nvSpPr>
          <p:cNvPr id="200" name="テキスト ボックス 199"/>
          <p:cNvSpPr txBox="1"/>
          <p:nvPr/>
        </p:nvSpPr>
        <p:spPr>
          <a:xfrm>
            <a:off x="1547664" y="6093296"/>
            <a:ext cx="931665" cy="276999"/>
          </a:xfrm>
          <a:prstGeom prst="rect">
            <a:avLst/>
          </a:prstGeom>
          <a:noFill/>
        </p:spPr>
        <p:txBody>
          <a:bodyPr wrap="none" rtlCol="0">
            <a:spAutoFit/>
          </a:bodyPr>
          <a:lstStyle/>
          <a:p>
            <a:r>
              <a:rPr kumimoji="1" lang="en-US" altLang="ja-JP" sz="1200" dirty="0" smtClean="0"/>
              <a:t>192.168.b.b</a:t>
            </a:r>
            <a:endParaRPr kumimoji="1" lang="ja-JP" altLang="en-US" sz="1200" dirty="0" smtClean="0"/>
          </a:p>
        </p:txBody>
      </p:sp>
      <p:sp>
        <p:nvSpPr>
          <p:cNvPr id="202" name="正方形/長方形 201"/>
          <p:cNvSpPr/>
          <p:nvPr/>
        </p:nvSpPr>
        <p:spPr>
          <a:xfrm>
            <a:off x="2555776" y="4833156"/>
            <a:ext cx="1008112"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07" name="テキスト ボックス 206"/>
          <p:cNvSpPr txBox="1"/>
          <p:nvPr/>
        </p:nvSpPr>
        <p:spPr>
          <a:xfrm>
            <a:off x="2494619" y="5384249"/>
            <a:ext cx="910827" cy="276999"/>
          </a:xfrm>
          <a:prstGeom prst="rect">
            <a:avLst/>
          </a:prstGeom>
          <a:noFill/>
        </p:spPr>
        <p:txBody>
          <a:bodyPr wrap="none" rtlCol="0">
            <a:spAutoFit/>
          </a:bodyPr>
          <a:lstStyle/>
          <a:p>
            <a:r>
              <a:rPr kumimoji="1" lang="en-US" altLang="ja-JP" sz="1200" dirty="0" smtClean="0"/>
              <a:t>192.168.c.a</a:t>
            </a:r>
            <a:endParaRPr kumimoji="1" lang="ja-JP" altLang="en-US" sz="1200" dirty="0" smtClean="0"/>
          </a:p>
        </p:txBody>
      </p:sp>
      <p:sp>
        <p:nvSpPr>
          <p:cNvPr id="208" name="テキスト ボックス 207"/>
          <p:cNvSpPr txBox="1"/>
          <p:nvPr/>
        </p:nvSpPr>
        <p:spPr>
          <a:xfrm>
            <a:off x="2718657" y="6093296"/>
            <a:ext cx="917239" cy="276999"/>
          </a:xfrm>
          <a:prstGeom prst="rect">
            <a:avLst/>
          </a:prstGeom>
          <a:noFill/>
        </p:spPr>
        <p:txBody>
          <a:bodyPr wrap="none" rtlCol="0">
            <a:spAutoFit/>
          </a:bodyPr>
          <a:lstStyle/>
          <a:p>
            <a:r>
              <a:rPr kumimoji="1" lang="en-US" altLang="ja-JP" sz="1200" dirty="0" smtClean="0"/>
              <a:t>192.168.c.b</a:t>
            </a:r>
            <a:endParaRPr kumimoji="1" lang="ja-JP" altLang="en-US" sz="1200" dirty="0" smtClean="0"/>
          </a:p>
        </p:txBody>
      </p:sp>
      <p:sp>
        <p:nvSpPr>
          <p:cNvPr id="209" name="正方形/長方形 208"/>
          <p:cNvSpPr/>
          <p:nvPr/>
        </p:nvSpPr>
        <p:spPr>
          <a:xfrm>
            <a:off x="3635896" y="4833156"/>
            <a:ext cx="1764196"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0" name="正方形/長方形 209"/>
          <p:cNvSpPr/>
          <p:nvPr/>
        </p:nvSpPr>
        <p:spPr>
          <a:xfrm>
            <a:off x="5472100" y="4833156"/>
            <a:ext cx="1044116"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1" name="正方形/長方形 210"/>
          <p:cNvSpPr/>
          <p:nvPr/>
        </p:nvSpPr>
        <p:spPr>
          <a:xfrm>
            <a:off x="6588224" y="4833156"/>
            <a:ext cx="1116124"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2" name="正方形/長方形 211"/>
          <p:cNvSpPr/>
          <p:nvPr/>
        </p:nvSpPr>
        <p:spPr>
          <a:xfrm>
            <a:off x="7776356" y="4833156"/>
            <a:ext cx="1188132" cy="1512168"/>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215" name="テキスト ボックス 214"/>
          <p:cNvSpPr txBox="1"/>
          <p:nvPr/>
        </p:nvSpPr>
        <p:spPr>
          <a:xfrm>
            <a:off x="4103948" y="6068325"/>
            <a:ext cx="931665" cy="276999"/>
          </a:xfrm>
          <a:prstGeom prst="rect">
            <a:avLst/>
          </a:prstGeom>
          <a:noFill/>
        </p:spPr>
        <p:txBody>
          <a:bodyPr wrap="none" rtlCol="0">
            <a:spAutoFit/>
          </a:bodyPr>
          <a:lstStyle/>
          <a:p>
            <a:r>
              <a:rPr kumimoji="1" lang="en-US" altLang="ja-JP" sz="1200" dirty="0" smtClean="0"/>
              <a:t>192.168.d.b</a:t>
            </a:r>
            <a:endParaRPr kumimoji="1" lang="ja-JP" altLang="en-US" sz="1200" dirty="0" smtClean="0"/>
          </a:p>
        </p:txBody>
      </p:sp>
      <p:sp>
        <p:nvSpPr>
          <p:cNvPr id="218" name="テキスト ボックス 217"/>
          <p:cNvSpPr txBox="1"/>
          <p:nvPr/>
        </p:nvSpPr>
        <p:spPr>
          <a:xfrm>
            <a:off x="4572000" y="5373216"/>
            <a:ext cx="917239" cy="276999"/>
          </a:xfrm>
          <a:prstGeom prst="rect">
            <a:avLst/>
          </a:prstGeom>
          <a:noFill/>
        </p:spPr>
        <p:txBody>
          <a:bodyPr wrap="none" rtlCol="0">
            <a:spAutoFit/>
          </a:bodyPr>
          <a:lstStyle/>
          <a:p>
            <a:r>
              <a:rPr kumimoji="1" lang="en-US" altLang="ja-JP" sz="1200" dirty="0" smtClean="0"/>
              <a:t>192.168.d.c</a:t>
            </a:r>
            <a:endParaRPr kumimoji="1" lang="ja-JP" altLang="en-US" sz="1200" dirty="0" smtClean="0"/>
          </a:p>
        </p:txBody>
      </p:sp>
      <p:sp>
        <p:nvSpPr>
          <p:cNvPr id="219" name="テキスト ボックス 218"/>
          <p:cNvSpPr txBox="1"/>
          <p:nvPr/>
        </p:nvSpPr>
        <p:spPr>
          <a:xfrm>
            <a:off x="5688124" y="5373216"/>
            <a:ext cx="922047" cy="276999"/>
          </a:xfrm>
          <a:prstGeom prst="rect">
            <a:avLst/>
          </a:prstGeom>
          <a:noFill/>
        </p:spPr>
        <p:txBody>
          <a:bodyPr wrap="none" rtlCol="0">
            <a:spAutoFit/>
          </a:bodyPr>
          <a:lstStyle/>
          <a:p>
            <a:r>
              <a:rPr kumimoji="1" lang="en-US" altLang="ja-JP" sz="1200" dirty="0" smtClean="0"/>
              <a:t>192.168.e.a</a:t>
            </a:r>
            <a:endParaRPr kumimoji="1" lang="ja-JP" altLang="en-US" sz="1200" dirty="0" smtClean="0"/>
          </a:p>
        </p:txBody>
      </p:sp>
      <p:sp>
        <p:nvSpPr>
          <p:cNvPr id="224" name="テキスト ボックス 223"/>
          <p:cNvSpPr txBox="1"/>
          <p:nvPr/>
        </p:nvSpPr>
        <p:spPr>
          <a:xfrm>
            <a:off x="5400092" y="6093296"/>
            <a:ext cx="928459" cy="276999"/>
          </a:xfrm>
          <a:prstGeom prst="rect">
            <a:avLst/>
          </a:prstGeom>
          <a:noFill/>
        </p:spPr>
        <p:txBody>
          <a:bodyPr wrap="none" rtlCol="0">
            <a:spAutoFit/>
          </a:bodyPr>
          <a:lstStyle/>
          <a:p>
            <a:r>
              <a:rPr kumimoji="1" lang="en-US" altLang="ja-JP" sz="1200" dirty="0" smtClean="0"/>
              <a:t>192.168.e.b</a:t>
            </a:r>
            <a:endParaRPr kumimoji="1" lang="ja-JP" altLang="en-US" sz="1200" dirty="0" smtClean="0"/>
          </a:p>
        </p:txBody>
      </p:sp>
      <p:sp>
        <p:nvSpPr>
          <p:cNvPr id="227" name="テキスト ボックス 226"/>
          <p:cNvSpPr txBox="1"/>
          <p:nvPr/>
        </p:nvSpPr>
        <p:spPr>
          <a:xfrm>
            <a:off x="6912260" y="5373216"/>
            <a:ext cx="878382" cy="276999"/>
          </a:xfrm>
          <a:prstGeom prst="rect">
            <a:avLst/>
          </a:prstGeom>
          <a:noFill/>
        </p:spPr>
        <p:txBody>
          <a:bodyPr wrap="none" rtlCol="0">
            <a:spAutoFit/>
          </a:bodyPr>
          <a:lstStyle/>
          <a:p>
            <a:r>
              <a:rPr kumimoji="1" lang="en-US" altLang="ja-JP" sz="1200" dirty="0" smtClean="0"/>
              <a:t>192.168.f.a</a:t>
            </a:r>
            <a:endParaRPr kumimoji="1" lang="ja-JP" altLang="en-US" sz="1200" dirty="0" smtClean="0"/>
          </a:p>
        </p:txBody>
      </p:sp>
      <p:sp>
        <p:nvSpPr>
          <p:cNvPr id="228" name="テキスト ボックス 227"/>
          <p:cNvSpPr txBox="1"/>
          <p:nvPr/>
        </p:nvSpPr>
        <p:spPr>
          <a:xfrm>
            <a:off x="6516216" y="6068325"/>
            <a:ext cx="884794" cy="276999"/>
          </a:xfrm>
          <a:prstGeom prst="rect">
            <a:avLst/>
          </a:prstGeom>
          <a:noFill/>
        </p:spPr>
        <p:txBody>
          <a:bodyPr wrap="none" rtlCol="0">
            <a:spAutoFit/>
          </a:bodyPr>
          <a:lstStyle/>
          <a:p>
            <a:r>
              <a:rPr kumimoji="1" lang="en-US" altLang="ja-JP" sz="1200" dirty="0" smtClean="0"/>
              <a:t>192.168.f.b</a:t>
            </a:r>
            <a:endParaRPr kumimoji="1" lang="ja-JP" altLang="en-US" sz="1200" dirty="0" smtClean="0"/>
          </a:p>
        </p:txBody>
      </p:sp>
      <p:sp>
        <p:nvSpPr>
          <p:cNvPr id="229" name="テキスト ボックス 228"/>
          <p:cNvSpPr txBox="1"/>
          <p:nvPr/>
        </p:nvSpPr>
        <p:spPr>
          <a:xfrm>
            <a:off x="7740352" y="6093296"/>
            <a:ext cx="925318" cy="276999"/>
          </a:xfrm>
          <a:prstGeom prst="rect">
            <a:avLst/>
          </a:prstGeom>
          <a:noFill/>
        </p:spPr>
        <p:txBody>
          <a:bodyPr wrap="none" rtlCol="0">
            <a:spAutoFit/>
          </a:bodyPr>
          <a:lstStyle/>
          <a:p>
            <a:r>
              <a:rPr kumimoji="1" lang="en-US" altLang="ja-JP" sz="1200" dirty="0" smtClean="0"/>
              <a:t>192.168.g.b</a:t>
            </a:r>
            <a:endParaRPr kumimoji="1" lang="ja-JP" altLang="en-US" sz="1200" dirty="0" smtClean="0"/>
          </a:p>
        </p:txBody>
      </p:sp>
      <p:sp>
        <p:nvSpPr>
          <p:cNvPr id="230" name="テキスト ボックス 229"/>
          <p:cNvSpPr txBox="1"/>
          <p:nvPr/>
        </p:nvSpPr>
        <p:spPr>
          <a:xfrm>
            <a:off x="8147182" y="5373216"/>
            <a:ext cx="918906" cy="276999"/>
          </a:xfrm>
          <a:prstGeom prst="rect">
            <a:avLst/>
          </a:prstGeom>
          <a:noFill/>
        </p:spPr>
        <p:txBody>
          <a:bodyPr wrap="none" rtlCol="0">
            <a:spAutoFit/>
          </a:bodyPr>
          <a:lstStyle/>
          <a:p>
            <a:r>
              <a:rPr kumimoji="1" lang="en-US" altLang="ja-JP" sz="1200" dirty="0" smtClean="0"/>
              <a:t>192.168.g.a</a:t>
            </a:r>
            <a:endParaRPr kumimoji="1" lang="ja-JP" altLang="en-US" sz="1200" dirty="0" smtClean="0"/>
          </a:p>
        </p:txBody>
      </p:sp>
      <p:cxnSp>
        <p:nvCxnSpPr>
          <p:cNvPr id="232" name="直線矢印コネクタ 231"/>
          <p:cNvCxnSpPr/>
          <p:nvPr/>
        </p:nvCxnSpPr>
        <p:spPr>
          <a:xfrm flipV="1">
            <a:off x="1367644" y="5589240"/>
            <a:ext cx="216024" cy="1008112"/>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3" name="直線矢印コネクタ 232"/>
          <p:cNvCxnSpPr/>
          <p:nvPr/>
        </p:nvCxnSpPr>
        <p:spPr>
          <a:xfrm flipH="1" flipV="1">
            <a:off x="971600" y="6273316"/>
            <a:ext cx="396044" cy="324036"/>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5" name="テキスト ボックス 234"/>
          <p:cNvSpPr txBox="1"/>
          <p:nvPr/>
        </p:nvSpPr>
        <p:spPr>
          <a:xfrm>
            <a:off x="215516" y="6505599"/>
            <a:ext cx="2464136" cy="307777"/>
          </a:xfrm>
          <a:prstGeom prst="rect">
            <a:avLst/>
          </a:prstGeom>
          <a:noFill/>
        </p:spPr>
        <p:txBody>
          <a:bodyPr wrap="none" rtlCol="0">
            <a:spAutoFit/>
          </a:bodyPr>
          <a:lstStyle/>
          <a:p>
            <a:r>
              <a:rPr lang="ja-JP" altLang="en-US" sz="1400" dirty="0" smtClean="0">
                <a:solidFill>
                  <a:srgbClr val="0000FF"/>
                </a:solidFill>
              </a:rPr>
              <a:t>プライベート</a:t>
            </a:r>
            <a:r>
              <a:rPr lang="en-US" altLang="ja-JP" sz="1400" dirty="0" smtClean="0">
                <a:solidFill>
                  <a:srgbClr val="0000FF"/>
                </a:solidFill>
              </a:rPr>
              <a:t>(</a:t>
            </a:r>
            <a:r>
              <a:rPr lang="ja-JP" altLang="en-US" sz="1400" dirty="0" smtClean="0">
                <a:solidFill>
                  <a:srgbClr val="0000FF"/>
                </a:solidFill>
              </a:rPr>
              <a:t>ローカル</a:t>
            </a:r>
            <a:r>
              <a:rPr lang="en-US" altLang="ja-JP" sz="1400" dirty="0" smtClean="0">
                <a:solidFill>
                  <a:srgbClr val="0000FF"/>
                </a:solidFill>
              </a:rPr>
              <a:t>)</a:t>
            </a:r>
            <a:r>
              <a:rPr lang="ja-JP" altLang="en-US" sz="1400" dirty="0" smtClean="0">
                <a:solidFill>
                  <a:srgbClr val="0000FF"/>
                </a:solidFill>
              </a:rPr>
              <a:t>アドレス</a:t>
            </a:r>
            <a:endParaRPr kumimoji="1" lang="ja-JP" altLang="en-US" sz="1400" dirty="0" smtClean="0">
              <a:solidFill>
                <a:srgbClr val="0000FF"/>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055115" y="272262"/>
            <a:ext cx="5033750" cy="523220"/>
          </a:xfrm>
        </p:spPr>
        <p:txBody>
          <a:bodyPr wrap="none">
            <a:spAutoFit/>
          </a:bodyPr>
          <a:lstStyle/>
          <a:p>
            <a:r>
              <a:rPr lang="ja-JP" altLang="en-US" sz="2800" dirty="0" smtClean="0"/>
              <a:t>プライ</a:t>
            </a:r>
            <a:r>
              <a:rPr lang="ja-JP" altLang="en-US" sz="2800" dirty="0" err="1" smtClean="0"/>
              <a:t>べー</a:t>
            </a:r>
            <a:r>
              <a:rPr lang="ja-JP" altLang="en-US" sz="2800" dirty="0" smtClean="0"/>
              <a:t>ト</a:t>
            </a:r>
            <a:r>
              <a:rPr lang="en-US" altLang="ja-JP" sz="2800" dirty="0" smtClean="0"/>
              <a:t>(</a:t>
            </a:r>
            <a:r>
              <a:rPr lang="ja-JP" altLang="en-US" sz="2800" dirty="0" smtClean="0"/>
              <a:t>ローカル</a:t>
            </a:r>
            <a:r>
              <a:rPr lang="en-US" altLang="ja-JP" sz="2800" dirty="0" smtClean="0"/>
              <a:t>)IP</a:t>
            </a:r>
            <a:r>
              <a:rPr lang="ja-JP" altLang="en-US" sz="2800" dirty="0" smtClean="0"/>
              <a:t>アドレス</a:t>
            </a:r>
            <a:endParaRPr kumimoji="1" lang="ja-JP" altLang="en-US" sz="2800" dirty="0"/>
          </a:p>
        </p:txBody>
      </p:sp>
      <p:sp>
        <p:nvSpPr>
          <p:cNvPr id="3" name="テキスト ボックス 2"/>
          <p:cNvSpPr txBox="1"/>
          <p:nvPr/>
        </p:nvSpPr>
        <p:spPr>
          <a:xfrm>
            <a:off x="539552" y="3239688"/>
            <a:ext cx="7401385" cy="369332"/>
          </a:xfrm>
          <a:prstGeom prst="rect">
            <a:avLst/>
          </a:prstGeom>
          <a:noFill/>
        </p:spPr>
        <p:txBody>
          <a:bodyPr wrap="none" rtlCol="0">
            <a:spAutoFit/>
          </a:bodyPr>
          <a:lstStyle/>
          <a:p>
            <a:r>
              <a:rPr lang="ja-JP" altLang="en-US" dirty="0" smtClean="0"/>
              <a:t>山田研</a:t>
            </a:r>
            <a:r>
              <a:rPr kumimoji="1" lang="ja-JP" altLang="en-US" dirty="0" smtClean="0"/>
              <a:t>の</a:t>
            </a:r>
            <a:r>
              <a:rPr kumimoji="1" lang="en-US" altLang="ja-JP" dirty="0" smtClean="0"/>
              <a:t>IP</a:t>
            </a:r>
            <a:r>
              <a:rPr kumimoji="1" lang="ja-JP" altLang="en-US" dirty="0" smtClean="0"/>
              <a:t>アドレスは、現在ではプライベートアドレス </a:t>
            </a:r>
            <a:r>
              <a:rPr kumimoji="1" lang="en-US" altLang="ja-JP" dirty="0" smtClean="0"/>
              <a:t>192.168.100.x</a:t>
            </a:r>
            <a:r>
              <a:rPr kumimoji="1" lang="ja-JP" altLang="en-US" dirty="0" smtClean="0"/>
              <a:t> に移行</a:t>
            </a:r>
          </a:p>
        </p:txBody>
      </p:sp>
      <p:sp>
        <p:nvSpPr>
          <p:cNvPr id="6" name="テキスト ボックス 5"/>
          <p:cNvSpPr txBox="1"/>
          <p:nvPr/>
        </p:nvSpPr>
        <p:spPr>
          <a:xfrm>
            <a:off x="981502" y="2240868"/>
            <a:ext cx="3868367" cy="369332"/>
          </a:xfrm>
          <a:prstGeom prst="rect">
            <a:avLst/>
          </a:prstGeom>
          <a:noFill/>
        </p:spPr>
        <p:txBody>
          <a:bodyPr wrap="none" rtlCol="0">
            <a:spAutoFit/>
          </a:bodyPr>
          <a:lstStyle/>
          <a:p>
            <a:r>
              <a:rPr lang="ja-JP" altLang="en-US" dirty="0" smtClean="0"/>
              <a:t>クラス</a:t>
            </a:r>
            <a:r>
              <a:rPr lang="en-US" altLang="ja-JP" dirty="0" smtClean="0"/>
              <a:t>C 192.168.0.0</a:t>
            </a:r>
            <a:r>
              <a:rPr lang="ja-JP" altLang="en-US" dirty="0" smtClean="0"/>
              <a:t>～</a:t>
            </a:r>
            <a:r>
              <a:rPr lang="en-US" altLang="ja-JP" dirty="0" smtClean="0"/>
              <a:t>192.168.255.255</a:t>
            </a:r>
            <a:endParaRPr kumimoji="1" lang="ja-JP" altLang="en-US" dirty="0" smtClean="0"/>
          </a:p>
        </p:txBody>
      </p:sp>
      <p:sp>
        <p:nvSpPr>
          <p:cNvPr id="7" name="テキスト ボックス 6"/>
          <p:cNvSpPr txBox="1"/>
          <p:nvPr/>
        </p:nvSpPr>
        <p:spPr>
          <a:xfrm>
            <a:off x="944772" y="3671736"/>
            <a:ext cx="3214341" cy="369332"/>
          </a:xfrm>
          <a:prstGeom prst="rect">
            <a:avLst/>
          </a:prstGeom>
          <a:noFill/>
        </p:spPr>
        <p:txBody>
          <a:bodyPr wrap="none" rtlCol="0">
            <a:spAutoFit/>
          </a:bodyPr>
          <a:lstStyle/>
          <a:p>
            <a:r>
              <a:rPr lang="ja-JP" altLang="en-US" dirty="0" smtClean="0"/>
              <a:t>サブネットマスク</a:t>
            </a:r>
            <a:r>
              <a:rPr lang="en-US" altLang="ja-JP" dirty="0" smtClean="0"/>
              <a:t>: 255.255.255.0</a:t>
            </a:r>
            <a:endParaRPr kumimoji="1" lang="ja-JP" altLang="en-US" dirty="0" smtClean="0"/>
          </a:p>
        </p:txBody>
      </p:sp>
      <p:sp>
        <p:nvSpPr>
          <p:cNvPr id="11" name="テキスト ボックス 10"/>
          <p:cNvSpPr txBox="1"/>
          <p:nvPr/>
        </p:nvSpPr>
        <p:spPr>
          <a:xfrm>
            <a:off x="981502" y="1844824"/>
            <a:ext cx="3634328" cy="369332"/>
          </a:xfrm>
          <a:prstGeom prst="rect">
            <a:avLst/>
          </a:prstGeom>
          <a:noFill/>
        </p:spPr>
        <p:txBody>
          <a:bodyPr wrap="none" rtlCol="0">
            <a:spAutoFit/>
          </a:bodyPr>
          <a:lstStyle/>
          <a:p>
            <a:r>
              <a:rPr lang="ja-JP" altLang="en-US" dirty="0" smtClean="0"/>
              <a:t>クラス</a:t>
            </a:r>
            <a:r>
              <a:rPr lang="en-US" altLang="ja-JP" dirty="0" smtClean="0"/>
              <a:t>B 172.16.0.0</a:t>
            </a:r>
            <a:r>
              <a:rPr lang="ja-JP" altLang="en-US" dirty="0" smtClean="0"/>
              <a:t>～</a:t>
            </a:r>
            <a:r>
              <a:rPr lang="en-US" altLang="ja-JP" dirty="0" smtClean="0"/>
              <a:t>172.32.255.255</a:t>
            </a:r>
            <a:endParaRPr kumimoji="1" lang="ja-JP" altLang="en-US" dirty="0" smtClean="0"/>
          </a:p>
        </p:txBody>
      </p:sp>
      <p:sp>
        <p:nvSpPr>
          <p:cNvPr id="12" name="テキスト ボックス 11"/>
          <p:cNvSpPr txBox="1"/>
          <p:nvPr/>
        </p:nvSpPr>
        <p:spPr>
          <a:xfrm>
            <a:off x="997441" y="1484784"/>
            <a:ext cx="3400290" cy="369332"/>
          </a:xfrm>
          <a:prstGeom prst="rect">
            <a:avLst/>
          </a:prstGeom>
          <a:noFill/>
        </p:spPr>
        <p:txBody>
          <a:bodyPr wrap="none" rtlCol="0">
            <a:spAutoFit/>
          </a:bodyPr>
          <a:lstStyle/>
          <a:p>
            <a:r>
              <a:rPr lang="ja-JP" altLang="en-US" dirty="0" smtClean="0"/>
              <a:t>クラス</a:t>
            </a:r>
            <a:r>
              <a:rPr lang="en-US" altLang="ja-JP" dirty="0" smtClean="0"/>
              <a:t>A 10.0.0.0</a:t>
            </a:r>
            <a:r>
              <a:rPr lang="ja-JP" altLang="en-US" dirty="0" smtClean="0"/>
              <a:t>～</a:t>
            </a:r>
            <a:r>
              <a:rPr lang="en-US" altLang="ja-JP" dirty="0" smtClean="0"/>
              <a:t>10.255.255.255</a:t>
            </a:r>
            <a:endParaRPr kumimoji="1" lang="ja-JP" altLang="en-US" dirty="0" smtClean="0"/>
          </a:p>
        </p:txBody>
      </p:sp>
      <p:sp>
        <p:nvSpPr>
          <p:cNvPr id="57" name="テキスト ボックス 56"/>
          <p:cNvSpPr txBox="1"/>
          <p:nvPr/>
        </p:nvSpPr>
        <p:spPr>
          <a:xfrm>
            <a:off x="647564" y="1088740"/>
            <a:ext cx="4222631" cy="369332"/>
          </a:xfrm>
          <a:prstGeom prst="rect">
            <a:avLst/>
          </a:prstGeom>
          <a:noFill/>
        </p:spPr>
        <p:txBody>
          <a:bodyPr wrap="none" rtlCol="0">
            <a:spAutoFit/>
          </a:bodyPr>
          <a:lstStyle/>
          <a:p>
            <a:r>
              <a:rPr lang="ja-JP" altLang="en-US" dirty="0" smtClean="0"/>
              <a:t>プライベートアドレスにもクラス分類がある</a:t>
            </a:r>
            <a:endParaRPr kumimoji="1" lang="ja-JP" altLang="en-US" dirty="0" smtClean="0"/>
          </a:p>
        </p:txBody>
      </p:sp>
      <p:sp>
        <p:nvSpPr>
          <p:cNvPr id="58" name="テキスト ボックス 57"/>
          <p:cNvSpPr txBox="1"/>
          <p:nvPr/>
        </p:nvSpPr>
        <p:spPr>
          <a:xfrm>
            <a:off x="935596" y="4535832"/>
            <a:ext cx="3578224" cy="369332"/>
          </a:xfrm>
          <a:prstGeom prst="rect">
            <a:avLst/>
          </a:prstGeom>
          <a:noFill/>
        </p:spPr>
        <p:txBody>
          <a:bodyPr wrap="none" rtlCol="0">
            <a:spAutoFit/>
          </a:bodyPr>
          <a:lstStyle/>
          <a:p>
            <a:r>
              <a:rPr lang="ja-JP" altLang="en-US" dirty="0" smtClean="0"/>
              <a:t>ネットワークアドレス</a:t>
            </a:r>
            <a:r>
              <a:rPr lang="en-US" altLang="ja-JP" dirty="0" smtClean="0"/>
              <a:t>: 192.168.100.0</a:t>
            </a:r>
            <a:endParaRPr kumimoji="1" lang="ja-JP" altLang="en-US" dirty="0" smtClean="0"/>
          </a:p>
        </p:txBody>
      </p:sp>
      <p:sp>
        <p:nvSpPr>
          <p:cNvPr id="59" name="テキスト ボックス 58"/>
          <p:cNvSpPr txBox="1"/>
          <p:nvPr/>
        </p:nvSpPr>
        <p:spPr>
          <a:xfrm>
            <a:off x="948737" y="4103784"/>
            <a:ext cx="1895071" cy="369332"/>
          </a:xfrm>
          <a:prstGeom prst="rect">
            <a:avLst/>
          </a:prstGeom>
          <a:noFill/>
        </p:spPr>
        <p:txBody>
          <a:bodyPr wrap="none" rtlCol="0">
            <a:spAutoFit/>
          </a:bodyPr>
          <a:lstStyle/>
          <a:p>
            <a:r>
              <a:rPr lang="ja-JP" altLang="en-US" dirty="0" smtClean="0"/>
              <a:t>クラス</a:t>
            </a:r>
            <a:r>
              <a:rPr lang="en-US" altLang="ja-JP" dirty="0" smtClean="0"/>
              <a:t>C</a:t>
            </a:r>
            <a:r>
              <a:rPr lang="ja-JP" altLang="en-US" dirty="0" smtClean="0"/>
              <a:t>のアドレス</a:t>
            </a:r>
            <a:endParaRPr kumimoji="1" lang="ja-JP" altLang="en-US" dirty="0" smtClean="0"/>
          </a:p>
        </p:txBody>
      </p:sp>
      <p:sp>
        <p:nvSpPr>
          <p:cNvPr id="60" name="テキスト ボックス 59"/>
          <p:cNvSpPr txBox="1"/>
          <p:nvPr/>
        </p:nvSpPr>
        <p:spPr>
          <a:xfrm>
            <a:off x="935596" y="4967880"/>
            <a:ext cx="4204997" cy="369332"/>
          </a:xfrm>
          <a:prstGeom prst="rect">
            <a:avLst/>
          </a:prstGeom>
          <a:noFill/>
        </p:spPr>
        <p:txBody>
          <a:bodyPr wrap="none" rtlCol="0">
            <a:spAutoFit/>
          </a:bodyPr>
          <a:lstStyle/>
          <a:p>
            <a:r>
              <a:rPr lang="ja-JP" altLang="en-US" dirty="0" smtClean="0"/>
              <a:t>ブロードキャストアドレス</a:t>
            </a:r>
            <a:r>
              <a:rPr lang="en-US" altLang="ja-JP" dirty="0" smtClean="0"/>
              <a:t>: 192.168.100.255</a:t>
            </a:r>
            <a:endParaRPr kumimoji="1" lang="ja-JP" altLang="en-US" dirty="0" smtClean="0"/>
          </a:p>
        </p:txBody>
      </p:sp>
      <p:sp>
        <p:nvSpPr>
          <p:cNvPr id="61" name="テキスト ボックス 60"/>
          <p:cNvSpPr txBox="1"/>
          <p:nvPr/>
        </p:nvSpPr>
        <p:spPr>
          <a:xfrm>
            <a:off x="935596" y="5399928"/>
            <a:ext cx="2815194" cy="369332"/>
          </a:xfrm>
          <a:prstGeom prst="rect">
            <a:avLst/>
          </a:prstGeom>
          <a:noFill/>
        </p:spPr>
        <p:txBody>
          <a:bodyPr wrap="none" rtlCol="0">
            <a:spAutoFit/>
          </a:bodyPr>
          <a:lstStyle/>
          <a:p>
            <a:r>
              <a:rPr lang="ja-JP" altLang="en-US" dirty="0" smtClean="0"/>
              <a:t>ゲートウェイ</a:t>
            </a:r>
            <a:r>
              <a:rPr lang="en-US" altLang="ja-JP" dirty="0" smtClean="0"/>
              <a:t>: 192.168.100.1</a:t>
            </a:r>
            <a:endParaRPr kumimoji="1" lang="ja-JP" altLang="en-US" dirty="0" smtClean="0"/>
          </a:p>
        </p:txBody>
      </p:sp>
      <p:sp>
        <p:nvSpPr>
          <p:cNvPr id="62" name="テキスト ボックス 61"/>
          <p:cNvSpPr txBox="1"/>
          <p:nvPr/>
        </p:nvSpPr>
        <p:spPr>
          <a:xfrm>
            <a:off x="935596" y="5831976"/>
            <a:ext cx="8238153" cy="369332"/>
          </a:xfrm>
          <a:prstGeom prst="rect">
            <a:avLst/>
          </a:prstGeom>
          <a:noFill/>
        </p:spPr>
        <p:txBody>
          <a:bodyPr wrap="none" rtlCol="0">
            <a:spAutoFit/>
          </a:bodyPr>
          <a:lstStyle/>
          <a:p>
            <a:r>
              <a:rPr lang="ja-JP" altLang="en-US" dirty="0" smtClean="0"/>
              <a:t>割り当て可能なホストアドレスの範囲と数</a:t>
            </a:r>
            <a:r>
              <a:rPr lang="en-US" altLang="ja-JP" dirty="0" smtClean="0"/>
              <a:t>: 192.168.100.2</a:t>
            </a:r>
            <a:r>
              <a:rPr lang="ja-JP" altLang="en-US" dirty="0" smtClean="0"/>
              <a:t>～</a:t>
            </a:r>
            <a:r>
              <a:rPr lang="en-US" altLang="ja-JP" dirty="0" smtClean="0"/>
              <a:t> 192.168.100.254</a:t>
            </a:r>
            <a:r>
              <a:rPr lang="ja-JP" altLang="en-US" dirty="0" smtClean="0"/>
              <a:t> </a:t>
            </a:r>
            <a:r>
              <a:rPr lang="en-US" altLang="ja-JP" dirty="0" smtClean="0"/>
              <a:t>(253</a:t>
            </a:r>
            <a:r>
              <a:rPr lang="ja-JP" altLang="en-US" dirty="0" smtClean="0"/>
              <a:t>台</a:t>
            </a:r>
            <a:r>
              <a:rPr lang="en-US" altLang="ja-JP" dirty="0" smtClean="0"/>
              <a:t>)</a:t>
            </a:r>
            <a:endParaRPr kumimoji="1" lang="ja-JP" alt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48117" y="272262"/>
            <a:ext cx="1847750" cy="523220"/>
          </a:xfrm>
        </p:spPr>
        <p:txBody>
          <a:bodyPr wrap="none">
            <a:spAutoFit/>
          </a:bodyPr>
          <a:lstStyle/>
          <a:p>
            <a:r>
              <a:rPr lang="en-US" altLang="ja-JP" sz="2800" dirty="0" smtClean="0"/>
              <a:t>NAT</a:t>
            </a:r>
            <a:r>
              <a:rPr lang="ja-JP" altLang="en-US" sz="2800" dirty="0" smtClean="0"/>
              <a:t>と</a:t>
            </a:r>
            <a:r>
              <a:rPr lang="en-US" altLang="ja-JP" sz="2800" dirty="0" smtClean="0"/>
              <a:t>NAPT</a:t>
            </a:r>
            <a:endParaRPr kumimoji="1" lang="ja-JP" altLang="en-US" sz="2800" dirty="0"/>
          </a:p>
        </p:txBody>
      </p:sp>
      <p:sp>
        <p:nvSpPr>
          <p:cNvPr id="6" name="テキスト ボックス 5"/>
          <p:cNvSpPr txBox="1"/>
          <p:nvPr/>
        </p:nvSpPr>
        <p:spPr>
          <a:xfrm>
            <a:off x="755577" y="980728"/>
            <a:ext cx="7632848" cy="923330"/>
          </a:xfrm>
          <a:prstGeom prst="rect">
            <a:avLst/>
          </a:prstGeom>
          <a:noFill/>
        </p:spPr>
        <p:txBody>
          <a:bodyPr wrap="square" rtlCol="0">
            <a:spAutoFit/>
          </a:bodyPr>
          <a:lstStyle/>
          <a:p>
            <a:r>
              <a:rPr lang="ja-JP" altLang="en-US" dirty="0" smtClean="0"/>
              <a:t>インターネット環境で通信を行う場合、グローバル</a:t>
            </a:r>
            <a:r>
              <a:rPr lang="en-US" altLang="ja-JP" dirty="0" smtClean="0"/>
              <a:t>IP</a:t>
            </a:r>
            <a:r>
              <a:rPr lang="ja-JP" altLang="en-US" dirty="0" smtClean="0"/>
              <a:t>アドレスが必要。</a:t>
            </a:r>
            <a:r>
              <a:rPr lang="en-US" altLang="ja-JP" dirty="0" smtClean="0"/>
              <a:t>IPv4</a:t>
            </a:r>
            <a:r>
              <a:rPr lang="ja-JP" altLang="en-US" dirty="0" smtClean="0"/>
              <a:t>では、限られたグローバルアドレスを多数の端末で共有し、必要なグローバルアドレス数を節約する</a:t>
            </a:r>
            <a:r>
              <a:rPr lang="en-US" altLang="ja-JP" dirty="0" smtClean="0">
                <a:solidFill>
                  <a:srgbClr val="0000FF"/>
                </a:solidFill>
              </a:rPr>
              <a:t>NAT(Network Address Translation)</a:t>
            </a:r>
            <a:r>
              <a:rPr lang="ja-JP" altLang="en-US" dirty="0" smtClean="0"/>
              <a:t>技術が用いられる。</a:t>
            </a:r>
            <a:endParaRPr kumimoji="1" lang="ja-JP" altLang="en-US" dirty="0" smtClean="0"/>
          </a:p>
        </p:txBody>
      </p:sp>
      <p:sp>
        <p:nvSpPr>
          <p:cNvPr id="7" name="テキスト ボックス 6"/>
          <p:cNvSpPr txBox="1"/>
          <p:nvPr/>
        </p:nvSpPr>
        <p:spPr>
          <a:xfrm>
            <a:off x="755576" y="1988840"/>
            <a:ext cx="7776864" cy="1200329"/>
          </a:xfrm>
          <a:prstGeom prst="rect">
            <a:avLst/>
          </a:prstGeom>
          <a:noFill/>
        </p:spPr>
        <p:txBody>
          <a:bodyPr wrap="square" rtlCol="0">
            <a:spAutoFit/>
          </a:bodyPr>
          <a:lstStyle/>
          <a:p>
            <a:r>
              <a:rPr kumimoji="1" lang="en-US" altLang="ja-JP" dirty="0" smtClean="0"/>
              <a:t>NAT</a:t>
            </a:r>
            <a:r>
              <a:rPr kumimoji="1" lang="ja-JP" altLang="en-US" dirty="0" smtClean="0"/>
              <a:t>では、プライベートアドレスで運用されている</a:t>
            </a:r>
            <a:r>
              <a:rPr kumimoji="1" lang="en-US" altLang="ja-JP" dirty="0" smtClean="0"/>
              <a:t>LAN</a:t>
            </a:r>
            <a:r>
              <a:rPr kumimoji="1" lang="ja-JP" altLang="en-US" dirty="0" smtClean="0"/>
              <a:t>の端末から、外部のグローバルアドレス宛の</a:t>
            </a:r>
            <a:r>
              <a:rPr kumimoji="1" lang="en-US" altLang="ja-JP" dirty="0" smtClean="0"/>
              <a:t>IP</a:t>
            </a:r>
            <a:r>
              <a:rPr kumimoji="1" lang="ja-JP" altLang="en-US" dirty="0" smtClean="0"/>
              <a:t>パケットを検出すると、</a:t>
            </a:r>
            <a:r>
              <a:rPr kumimoji="1" lang="en-US" altLang="ja-JP" dirty="0" smtClean="0"/>
              <a:t>LAN</a:t>
            </a:r>
            <a:r>
              <a:rPr kumimoji="1" lang="ja-JP" altLang="en-US" dirty="0" smtClean="0"/>
              <a:t>内部の端末用に確保された</a:t>
            </a:r>
            <a:r>
              <a:rPr lang="ja-JP" altLang="en-US" dirty="0" smtClean="0"/>
              <a:t>グローバル</a:t>
            </a:r>
            <a:r>
              <a:rPr lang="en-US" altLang="ja-JP" dirty="0" smtClean="0"/>
              <a:t>IP</a:t>
            </a:r>
            <a:r>
              <a:rPr lang="ja-JP" altLang="en-US" dirty="0" smtClean="0"/>
              <a:t>アドレスの中から未割当のものを一時的にその端末に割り当て、各パケットの送出元アドレスを当該グローバルアドレスに変換して外部に転送する。</a:t>
            </a:r>
            <a:endParaRPr kumimoji="1" lang="ja-JP" altLang="en-US" dirty="0" smtClean="0"/>
          </a:p>
        </p:txBody>
      </p:sp>
      <p:sp>
        <p:nvSpPr>
          <p:cNvPr id="11" name="テキスト ボックス 10"/>
          <p:cNvSpPr txBox="1"/>
          <p:nvPr/>
        </p:nvSpPr>
        <p:spPr>
          <a:xfrm>
            <a:off x="755576" y="3248980"/>
            <a:ext cx="7740860" cy="646331"/>
          </a:xfrm>
          <a:prstGeom prst="rect">
            <a:avLst/>
          </a:prstGeom>
          <a:noFill/>
        </p:spPr>
        <p:txBody>
          <a:bodyPr wrap="square" rtlCol="0">
            <a:spAutoFit/>
          </a:bodyPr>
          <a:lstStyle/>
          <a:p>
            <a:r>
              <a:rPr kumimoji="1" lang="ja-JP" altLang="en-US" dirty="0" smtClean="0"/>
              <a:t>また、外部からの応答パケットは、宛先の</a:t>
            </a:r>
            <a:r>
              <a:rPr lang="ja-JP" altLang="en-US" dirty="0" smtClean="0"/>
              <a:t>グローバルアドレスを内部の端末のプライベートアドレスに戻して</a:t>
            </a:r>
            <a:r>
              <a:rPr lang="en-US" altLang="ja-JP" dirty="0" smtClean="0"/>
              <a:t>LAN</a:t>
            </a:r>
            <a:r>
              <a:rPr lang="ja-JP" altLang="en-US" dirty="0" smtClean="0"/>
              <a:t>内部に転送する。</a:t>
            </a:r>
            <a:endParaRPr kumimoji="1" lang="ja-JP" altLang="en-US" dirty="0" smtClean="0"/>
          </a:p>
        </p:txBody>
      </p:sp>
      <p:sp>
        <p:nvSpPr>
          <p:cNvPr id="12" name="テキスト ボックス 11"/>
          <p:cNvSpPr txBox="1"/>
          <p:nvPr/>
        </p:nvSpPr>
        <p:spPr>
          <a:xfrm>
            <a:off x="755576" y="4797152"/>
            <a:ext cx="7812867" cy="1754326"/>
          </a:xfrm>
          <a:prstGeom prst="rect">
            <a:avLst/>
          </a:prstGeom>
          <a:noFill/>
        </p:spPr>
        <p:txBody>
          <a:bodyPr wrap="square" rtlCol="0">
            <a:spAutoFit/>
          </a:bodyPr>
          <a:lstStyle/>
          <a:p>
            <a:r>
              <a:rPr kumimoji="1" lang="ja-JP" altLang="en-US" dirty="0" smtClean="0"/>
              <a:t>一方、複数の内部端末の通信を一つの</a:t>
            </a:r>
            <a:r>
              <a:rPr lang="ja-JP" altLang="en-US" dirty="0" smtClean="0"/>
              <a:t>グローバルアドレスに動的に変換する</a:t>
            </a:r>
            <a:r>
              <a:rPr lang="en-US" altLang="ja-JP" dirty="0" smtClean="0">
                <a:solidFill>
                  <a:srgbClr val="0000FF"/>
                </a:solidFill>
              </a:rPr>
              <a:t>NAPT(Network Address Port Translation)</a:t>
            </a:r>
            <a:r>
              <a:rPr lang="ja-JP" altLang="en-US" dirty="0" smtClean="0"/>
              <a:t>と呼ばれるアドレス変換もある。</a:t>
            </a:r>
            <a:r>
              <a:rPr lang="en-US" altLang="ja-JP" dirty="0" smtClean="0"/>
              <a:t>NAPT</a:t>
            </a:r>
            <a:r>
              <a:rPr lang="ja-JP" altLang="en-US" dirty="0" smtClean="0"/>
              <a:t>は、どの端末のどの通信かを識別するために、トランスポート層のポート番号とネットワーク層のローカルアドレスとを組み合わせてグローバルアドレスへ変換する。</a:t>
            </a:r>
            <a:r>
              <a:rPr lang="en-US" altLang="ja-JP" dirty="0" smtClean="0"/>
              <a:t> NAPT</a:t>
            </a:r>
            <a:r>
              <a:rPr lang="ja-JP" altLang="en-US" dirty="0" smtClean="0"/>
              <a:t>は、一つのグローバル</a:t>
            </a:r>
            <a:r>
              <a:rPr lang="en-US" altLang="ja-JP" dirty="0" smtClean="0"/>
              <a:t>IP</a:t>
            </a:r>
            <a:r>
              <a:rPr lang="ja-JP" altLang="en-US" dirty="0" smtClean="0"/>
              <a:t>アドレスを複数の端末で共有、同時使用できるため、</a:t>
            </a:r>
            <a:r>
              <a:rPr lang="en-US" altLang="ja-JP" dirty="0" smtClean="0">
                <a:solidFill>
                  <a:srgbClr val="0000FF"/>
                </a:solidFill>
              </a:rPr>
              <a:t>IP</a:t>
            </a:r>
            <a:r>
              <a:rPr lang="ja-JP" altLang="en-US" dirty="0" smtClean="0">
                <a:solidFill>
                  <a:srgbClr val="0000FF"/>
                </a:solidFill>
              </a:rPr>
              <a:t>マスカレード</a:t>
            </a:r>
            <a:r>
              <a:rPr lang="ja-JP" altLang="en-US" dirty="0" smtClean="0"/>
              <a:t>とも呼ばれる。</a:t>
            </a:r>
            <a:endParaRPr kumimoji="1" lang="ja-JP" altLang="en-US" dirty="0" smtClean="0"/>
          </a:p>
        </p:txBody>
      </p:sp>
      <p:sp>
        <p:nvSpPr>
          <p:cNvPr id="13" name="テキスト ボックス 12"/>
          <p:cNvSpPr txBox="1"/>
          <p:nvPr/>
        </p:nvSpPr>
        <p:spPr>
          <a:xfrm>
            <a:off x="755576" y="3969060"/>
            <a:ext cx="7776864" cy="646331"/>
          </a:xfrm>
          <a:prstGeom prst="rect">
            <a:avLst/>
          </a:prstGeom>
          <a:noFill/>
        </p:spPr>
        <p:txBody>
          <a:bodyPr wrap="square" rtlCol="0">
            <a:spAutoFit/>
          </a:bodyPr>
          <a:lstStyle/>
          <a:p>
            <a:r>
              <a:rPr kumimoji="1" lang="ja-JP" altLang="en-US" dirty="0" smtClean="0"/>
              <a:t>従って</a:t>
            </a:r>
            <a:r>
              <a:rPr kumimoji="1" lang="en-US" altLang="ja-JP" dirty="0" smtClean="0"/>
              <a:t>NAT</a:t>
            </a:r>
            <a:r>
              <a:rPr kumimoji="1" lang="ja-JP" altLang="en-US" dirty="0" smtClean="0"/>
              <a:t>では、同時に通信が可能な</a:t>
            </a:r>
            <a:r>
              <a:rPr lang="ja-JP" altLang="en-US" dirty="0" smtClean="0"/>
              <a:t>端末数は、確保されたグローバル</a:t>
            </a:r>
            <a:r>
              <a:rPr lang="en-US" altLang="ja-JP" dirty="0" smtClean="0"/>
              <a:t>IP</a:t>
            </a:r>
            <a:r>
              <a:rPr lang="ja-JP" altLang="en-US" dirty="0" smtClean="0"/>
              <a:t>アドレスの数で制限される。</a:t>
            </a:r>
            <a:endParaRPr kumimoji="1" lang="ja-JP" alt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68673" y="272262"/>
            <a:ext cx="806631" cy="523220"/>
          </a:xfrm>
        </p:spPr>
        <p:txBody>
          <a:bodyPr wrap="none">
            <a:spAutoFit/>
          </a:bodyPr>
          <a:lstStyle/>
          <a:p>
            <a:r>
              <a:rPr lang="en-US" altLang="ja-JP" sz="2800" dirty="0" smtClean="0"/>
              <a:t>VPN</a:t>
            </a:r>
            <a:endParaRPr kumimoji="1" lang="ja-JP" altLang="en-US" sz="2800" dirty="0"/>
          </a:p>
        </p:txBody>
      </p:sp>
      <p:sp>
        <p:nvSpPr>
          <p:cNvPr id="14" name="テキスト ボックス 13"/>
          <p:cNvSpPr txBox="1"/>
          <p:nvPr/>
        </p:nvSpPr>
        <p:spPr>
          <a:xfrm>
            <a:off x="611560" y="836712"/>
            <a:ext cx="7920879" cy="2308324"/>
          </a:xfrm>
          <a:prstGeom prst="rect">
            <a:avLst/>
          </a:prstGeom>
          <a:noFill/>
        </p:spPr>
        <p:txBody>
          <a:bodyPr wrap="square" rtlCol="0">
            <a:spAutoFit/>
          </a:bodyPr>
          <a:lstStyle/>
          <a:p>
            <a:r>
              <a:rPr lang="ja-JP" altLang="en-US" dirty="0" smtClean="0"/>
              <a:t>プライベートアドレスはローカルなアドレスのため、異なるプライベートネットワーク</a:t>
            </a:r>
            <a:r>
              <a:rPr lang="en-US" altLang="ja-JP" dirty="0" smtClean="0"/>
              <a:t>(LAN)</a:t>
            </a:r>
            <a:r>
              <a:rPr lang="ja-JP" altLang="en-US" dirty="0" smtClean="0"/>
              <a:t>にある端末同士は直接通信ができない。そこで考案されたものが、</a:t>
            </a:r>
            <a:endParaRPr lang="en-US" altLang="ja-JP" dirty="0" smtClean="0"/>
          </a:p>
          <a:p>
            <a:r>
              <a:rPr lang="en-US" altLang="ja-JP" dirty="0" smtClean="0">
                <a:solidFill>
                  <a:srgbClr val="0000FF"/>
                </a:solidFill>
              </a:rPr>
              <a:t>VPN</a:t>
            </a:r>
            <a:r>
              <a:rPr lang="en-US" altLang="ja-JP" dirty="0" smtClean="0"/>
              <a:t>: Virtual Private Network</a:t>
            </a:r>
            <a:r>
              <a:rPr lang="ja-JP" altLang="en-US" dirty="0" smtClean="0"/>
              <a:t>または</a:t>
            </a:r>
            <a:r>
              <a:rPr lang="ja-JP" altLang="en-US" dirty="0" smtClean="0">
                <a:solidFill>
                  <a:srgbClr val="0000FF"/>
                </a:solidFill>
              </a:rPr>
              <a:t>仮想プライベートネットワーク</a:t>
            </a:r>
            <a:r>
              <a:rPr lang="ja-JP" altLang="en-US" dirty="0" smtClean="0"/>
              <a:t>と呼ばれる技術。</a:t>
            </a:r>
          </a:p>
          <a:p>
            <a:endParaRPr lang="ja-JP" altLang="en-US" dirty="0" smtClean="0"/>
          </a:p>
          <a:p>
            <a:r>
              <a:rPr lang="en-US" altLang="ja-JP" dirty="0" smtClean="0"/>
              <a:t>VPN</a:t>
            </a:r>
            <a:r>
              <a:rPr lang="ja-JP" altLang="en-US" dirty="0" smtClean="0"/>
              <a:t>を利用することで、異なる拠点の異なる</a:t>
            </a:r>
            <a:r>
              <a:rPr lang="en-US" altLang="ja-JP" dirty="0" smtClean="0"/>
              <a:t>LAN</a:t>
            </a:r>
            <a:r>
              <a:rPr lang="ja-JP" altLang="en-US" dirty="0" smtClean="0"/>
              <a:t>にある</a:t>
            </a:r>
            <a:r>
              <a:rPr lang="en-US" altLang="ja-JP" dirty="0" smtClean="0"/>
              <a:t>PC</a:t>
            </a:r>
            <a:r>
              <a:rPr lang="ja-JP" altLang="en-US" dirty="0" smtClean="0"/>
              <a:t>同士が、公衆網であるインターネットを跨って、まるで直接接続されたイントラネット</a:t>
            </a:r>
            <a:r>
              <a:rPr lang="en-US" altLang="ja-JP" dirty="0" smtClean="0"/>
              <a:t>(LAN)</a:t>
            </a:r>
            <a:r>
              <a:rPr lang="ja-JP" altLang="en-US" dirty="0" smtClean="0"/>
              <a:t>に繋がっているかの様に、プライベートネットワークの機能的、セキュリティ的、管理上のポリシーの恩恵を受けつつデータを送受信できるようになる。</a:t>
            </a:r>
            <a:endParaRPr kumimoji="1" lang="ja-JP" altLang="en-US" dirty="0" smtClean="0"/>
          </a:p>
        </p:txBody>
      </p:sp>
      <p:pic>
        <p:nvPicPr>
          <p:cNvPr id="211971" name="Picture 3"/>
          <p:cNvPicPr>
            <a:picLocks noChangeAspect="1" noChangeArrowheads="1"/>
          </p:cNvPicPr>
          <p:nvPr/>
        </p:nvPicPr>
        <p:blipFill>
          <a:blip r:embed="rId2" cstate="print"/>
          <a:srcRect/>
          <a:stretch>
            <a:fillRect/>
          </a:stretch>
        </p:blipFill>
        <p:spPr bwMode="auto">
          <a:xfrm>
            <a:off x="1595437" y="3212976"/>
            <a:ext cx="595312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18281" y="272262"/>
            <a:ext cx="3707426" cy="523220"/>
          </a:xfrm>
        </p:spPr>
        <p:txBody>
          <a:bodyPr wrap="none">
            <a:spAutoFit/>
          </a:bodyPr>
          <a:lstStyle/>
          <a:p>
            <a:r>
              <a:rPr lang="en-US" altLang="ja-JP" sz="2800" dirty="0" smtClean="0"/>
              <a:t>TCP/IP</a:t>
            </a:r>
            <a:r>
              <a:rPr lang="ja-JP" altLang="en-US" sz="2800" dirty="0" smtClean="0"/>
              <a:t>以外のプロトコル</a:t>
            </a:r>
            <a:endParaRPr kumimoji="1" lang="ja-JP" altLang="en-US" sz="2800" dirty="0"/>
          </a:p>
        </p:txBody>
      </p:sp>
      <p:sp>
        <p:nvSpPr>
          <p:cNvPr id="9" name="テキスト ボックス 8"/>
          <p:cNvSpPr txBox="1"/>
          <p:nvPr/>
        </p:nvSpPr>
        <p:spPr>
          <a:xfrm>
            <a:off x="791580" y="4459178"/>
            <a:ext cx="7056784" cy="646331"/>
          </a:xfrm>
          <a:prstGeom prst="rect">
            <a:avLst/>
          </a:prstGeom>
          <a:noFill/>
        </p:spPr>
        <p:txBody>
          <a:bodyPr wrap="square" rtlCol="0">
            <a:spAutoFit/>
          </a:bodyPr>
          <a:lstStyle/>
          <a:p>
            <a:r>
              <a:rPr kumimoji="1" lang="en-US" altLang="ja-JP" dirty="0" smtClean="0"/>
              <a:t>NetBEUI (NetBIOS Extended User Interface)</a:t>
            </a:r>
            <a:endParaRPr kumimoji="1" lang="ja-JP" altLang="en-US" dirty="0" smtClean="0"/>
          </a:p>
          <a:p>
            <a:r>
              <a:rPr lang="ja-JP" altLang="en-US" dirty="0" smtClean="0"/>
              <a:t>　　</a:t>
            </a:r>
            <a:r>
              <a:rPr kumimoji="1" lang="en-US" altLang="ja-JP" dirty="0" smtClean="0"/>
              <a:t>Microsoft</a:t>
            </a:r>
            <a:r>
              <a:rPr lang="ja-JP" altLang="en-US" dirty="0" smtClean="0"/>
              <a:t> </a:t>
            </a:r>
            <a:r>
              <a:rPr lang="en-US" altLang="ja-JP" dirty="0" smtClean="0"/>
              <a:t>Windows</a:t>
            </a:r>
            <a:r>
              <a:rPr lang="ja-JP" altLang="en-US" dirty="0" err="1" smtClean="0"/>
              <a:t>での</a:t>
            </a:r>
            <a:r>
              <a:rPr lang="ja-JP" altLang="en-US" dirty="0" smtClean="0"/>
              <a:t>ファイルやプリンタの共有を目的</a:t>
            </a:r>
            <a:endParaRPr kumimoji="1" lang="ja-JP" altLang="en-US" dirty="0"/>
          </a:p>
        </p:txBody>
      </p:sp>
      <p:sp>
        <p:nvSpPr>
          <p:cNvPr id="8" name="テキスト ボックス 7"/>
          <p:cNvSpPr txBox="1"/>
          <p:nvPr/>
        </p:nvSpPr>
        <p:spPr>
          <a:xfrm>
            <a:off x="791580" y="5238492"/>
            <a:ext cx="7848872" cy="369332"/>
          </a:xfrm>
          <a:prstGeom prst="rect">
            <a:avLst/>
          </a:prstGeom>
          <a:noFill/>
        </p:spPr>
        <p:txBody>
          <a:bodyPr wrap="square" rtlCol="0">
            <a:spAutoFit/>
          </a:bodyPr>
          <a:lstStyle/>
          <a:p>
            <a:r>
              <a:rPr kumimoji="1" lang="en-US" altLang="ja-JP" dirty="0" smtClean="0"/>
              <a:t>NetWare</a:t>
            </a:r>
            <a:r>
              <a:rPr kumimoji="1" lang="ja-JP" altLang="en-US" dirty="0" smtClean="0"/>
              <a:t>の</a:t>
            </a:r>
            <a:r>
              <a:rPr kumimoji="1" lang="en-US" altLang="ja-JP" dirty="0" smtClean="0"/>
              <a:t>IPX/SPX (Internetwork Packet </a:t>
            </a:r>
            <a:r>
              <a:rPr kumimoji="1" lang="en-US" altLang="ja-JP" dirty="0" err="1" smtClean="0"/>
              <a:t>eXchange</a:t>
            </a:r>
            <a:r>
              <a:rPr kumimoji="1" lang="en-US" altLang="ja-JP" dirty="0" smtClean="0"/>
              <a:t>/Se-</a:t>
            </a:r>
            <a:r>
              <a:rPr kumimoji="1" lang="en-US" altLang="ja-JP" dirty="0" err="1" smtClean="0"/>
              <a:t>quenced</a:t>
            </a:r>
            <a:r>
              <a:rPr kumimoji="1" lang="en-US" altLang="ja-JP" dirty="0" smtClean="0"/>
              <a:t> Packet </a:t>
            </a:r>
            <a:r>
              <a:rPr kumimoji="1" lang="en-US" altLang="ja-JP" dirty="0" err="1" smtClean="0"/>
              <a:t>eXchange</a:t>
            </a:r>
            <a:r>
              <a:rPr kumimoji="1" lang="en-US" altLang="ja-JP" dirty="0" smtClean="0"/>
              <a:t>)</a:t>
            </a:r>
            <a:endParaRPr kumimoji="1" lang="ja-JP" altLang="en-US" dirty="0"/>
          </a:p>
        </p:txBody>
      </p:sp>
      <p:sp>
        <p:nvSpPr>
          <p:cNvPr id="10" name="テキスト ボックス 9"/>
          <p:cNvSpPr txBox="1"/>
          <p:nvPr/>
        </p:nvSpPr>
        <p:spPr>
          <a:xfrm>
            <a:off x="791580" y="5742548"/>
            <a:ext cx="5184576" cy="646331"/>
          </a:xfrm>
          <a:prstGeom prst="rect">
            <a:avLst/>
          </a:prstGeom>
          <a:noFill/>
        </p:spPr>
        <p:txBody>
          <a:bodyPr wrap="square" rtlCol="0">
            <a:spAutoFit/>
          </a:bodyPr>
          <a:lstStyle/>
          <a:p>
            <a:r>
              <a:rPr kumimoji="1" lang="en-US" altLang="ja-JP" dirty="0" smtClean="0"/>
              <a:t>Apple Talk</a:t>
            </a:r>
            <a:endParaRPr kumimoji="1" lang="ja-JP" altLang="en-US" dirty="0" smtClean="0"/>
          </a:p>
          <a:p>
            <a:r>
              <a:rPr kumimoji="1" lang="ja-JP" altLang="en-US" dirty="0" smtClean="0"/>
              <a:t>　　</a:t>
            </a:r>
            <a:r>
              <a:rPr kumimoji="1" lang="en-US" altLang="ja-JP" dirty="0" smtClean="0"/>
              <a:t>Apple Macintosh</a:t>
            </a:r>
            <a:r>
              <a:rPr kumimoji="1" lang="ja-JP" altLang="en-US" dirty="0" smtClean="0"/>
              <a:t>のネットワーク用</a:t>
            </a:r>
            <a:endParaRPr kumimoji="1" lang="ja-JP" altLang="en-US" dirty="0"/>
          </a:p>
        </p:txBody>
      </p:sp>
      <p:sp>
        <p:nvSpPr>
          <p:cNvPr id="6" name="テキスト ボックス 5"/>
          <p:cNvSpPr txBox="1"/>
          <p:nvPr/>
        </p:nvSpPr>
        <p:spPr>
          <a:xfrm>
            <a:off x="611560" y="3969060"/>
            <a:ext cx="6542176" cy="369332"/>
          </a:xfrm>
          <a:prstGeom prst="rect">
            <a:avLst/>
          </a:prstGeom>
          <a:noFill/>
        </p:spPr>
        <p:txBody>
          <a:bodyPr wrap="none" rtlCol="0">
            <a:spAutoFit/>
          </a:bodyPr>
          <a:lstStyle/>
          <a:p>
            <a:r>
              <a:rPr kumimoji="1" lang="ja-JP" altLang="en-US" dirty="0" smtClean="0"/>
              <a:t>現在ではあまり使われなくなったが、以下のようなプロトコルもある</a:t>
            </a:r>
          </a:p>
        </p:txBody>
      </p:sp>
      <p:sp>
        <p:nvSpPr>
          <p:cNvPr id="7" name="テキスト ボックス 6"/>
          <p:cNvSpPr txBox="1"/>
          <p:nvPr/>
        </p:nvSpPr>
        <p:spPr>
          <a:xfrm>
            <a:off x="611561" y="1196752"/>
            <a:ext cx="8244916" cy="2308324"/>
          </a:xfrm>
          <a:prstGeom prst="rect">
            <a:avLst/>
          </a:prstGeom>
          <a:noFill/>
        </p:spPr>
        <p:txBody>
          <a:bodyPr wrap="square" rtlCol="0">
            <a:spAutoFit/>
          </a:bodyPr>
          <a:lstStyle/>
          <a:p>
            <a:r>
              <a:rPr kumimoji="1" lang="en-US" altLang="ja-JP" dirty="0" smtClean="0">
                <a:solidFill>
                  <a:srgbClr val="0000FF"/>
                </a:solidFill>
              </a:rPr>
              <a:t>TCP</a:t>
            </a:r>
            <a:r>
              <a:rPr kumimoji="1" lang="ja-JP" altLang="en-US" dirty="0" smtClean="0">
                <a:solidFill>
                  <a:srgbClr val="0000FF"/>
                </a:solidFill>
              </a:rPr>
              <a:t>はコネクション型</a:t>
            </a:r>
            <a:r>
              <a:rPr kumimoji="1" lang="ja-JP" altLang="en-US" dirty="0" smtClean="0"/>
              <a:t>の</a:t>
            </a:r>
            <a:r>
              <a:rPr kumimoji="1" lang="ja-JP" altLang="en-US" dirty="0" smtClean="0">
                <a:solidFill>
                  <a:srgbClr val="0000FF"/>
                </a:solidFill>
              </a:rPr>
              <a:t>高信頼</a:t>
            </a:r>
            <a:r>
              <a:rPr kumimoji="1" lang="ja-JP" altLang="en-US" dirty="0" smtClean="0"/>
              <a:t>のトランスポート層プロトコルであるが、伝送制御やエラー制御などのため、複雑でヘッダの重たいプロトコルである。</a:t>
            </a:r>
            <a:r>
              <a:rPr kumimoji="1" lang="en-US" altLang="ja-JP" dirty="0" smtClean="0"/>
              <a:t>TCP</a:t>
            </a:r>
            <a:r>
              <a:rPr kumimoji="1" lang="ja-JP" altLang="en-US" dirty="0" smtClean="0"/>
              <a:t>の代わりに</a:t>
            </a:r>
            <a:r>
              <a:rPr kumimoji="1" lang="en-US" altLang="ja-JP" dirty="0" smtClean="0"/>
              <a:t>UDP</a:t>
            </a:r>
            <a:r>
              <a:rPr kumimoji="1" lang="ja-JP" altLang="en-US" dirty="0" smtClean="0"/>
              <a:t>を用いる</a:t>
            </a:r>
            <a:r>
              <a:rPr kumimoji="1" lang="en-US" altLang="ja-JP" dirty="0" smtClean="0"/>
              <a:t>UDP/IP</a:t>
            </a:r>
            <a:r>
              <a:rPr kumimoji="1" lang="ja-JP" altLang="en-US" dirty="0" smtClean="0"/>
              <a:t>プロトコルが用いられる場合もある。</a:t>
            </a:r>
            <a:r>
              <a:rPr kumimoji="1" lang="en-US" altLang="ja-JP" dirty="0" smtClean="0">
                <a:solidFill>
                  <a:srgbClr val="0000FF"/>
                </a:solidFill>
              </a:rPr>
              <a:t>UDP</a:t>
            </a:r>
            <a:r>
              <a:rPr kumimoji="1" lang="ja-JP" altLang="en-US" dirty="0" smtClean="0">
                <a:solidFill>
                  <a:srgbClr val="0000FF"/>
                </a:solidFill>
              </a:rPr>
              <a:t>はコネクションレス型</a:t>
            </a:r>
            <a:r>
              <a:rPr kumimoji="1" lang="ja-JP" altLang="en-US" dirty="0" smtClean="0"/>
              <a:t>のプロトコルであり、</a:t>
            </a:r>
            <a:r>
              <a:rPr lang="ja-JP" altLang="en-US" dirty="0" smtClean="0"/>
              <a:t> 通信に先立ってコネクションを確立する必要のない</a:t>
            </a:r>
            <a:r>
              <a:rPr lang="ja-JP" altLang="en-US" dirty="0" smtClean="0">
                <a:solidFill>
                  <a:srgbClr val="0000FF"/>
                </a:solidFill>
              </a:rPr>
              <a:t>データグラム型通信</a:t>
            </a:r>
            <a:r>
              <a:rPr lang="ja-JP" altLang="en-US" dirty="0" smtClean="0"/>
              <a:t>モデルを使用しているため、送信される各</a:t>
            </a:r>
            <a:r>
              <a:rPr lang="en-US" altLang="ja-JP" dirty="0" smtClean="0"/>
              <a:t>UDP</a:t>
            </a:r>
            <a:r>
              <a:rPr lang="ja-JP" altLang="en-US" dirty="0" smtClean="0"/>
              <a:t>パケットは完全に独立している。そのため、パケットごとに宛先と送信元ポート番号さえあれば、相手にパケットを届けることができる。 </a:t>
            </a:r>
            <a:r>
              <a:rPr lang="en-US" altLang="ja-JP" dirty="0" smtClean="0"/>
              <a:t>UDP</a:t>
            </a:r>
            <a:r>
              <a:rPr kumimoji="1" lang="ja-JP" altLang="en-US" dirty="0" smtClean="0"/>
              <a:t>信頼性は望めないが、軽いプロトコルであるため、多少情報が落ちても問題の少ないストリーム画像の伝送等に用いられる。</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45543" y="272262"/>
            <a:ext cx="1452898" cy="523220"/>
          </a:xfrm>
        </p:spPr>
        <p:txBody>
          <a:bodyPr wrap="none">
            <a:spAutoFit/>
          </a:bodyPr>
          <a:lstStyle/>
          <a:p>
            <a:r>
              <a:rPr kumimoji="1" lang="en-US" altLang="ja-JP" sz="2800" dirty="0" smtClean="0"/>
              <a:t>Ethernet</a:t>
            </a:r>
            <a:endParaRPr kumimoji="1" lang="ja-JP" altLang="en-US" sz="2800" dirty="0"/>
          </a:p>
        </p:txBody>
      </p:sp>
      <p:sp>
        <p:nvSpPr>
          <p:cNvPr id="3" name="テキスト ボックス 2"/>
          <p:cNvSpPr txBox="1"/>
          <p:nvPr/>
        </p:nvSpPr>
        <p:spPr>
          <a:xfrm>
            <a:off x="1007604" y="1079448"/>
            <a:ext cx="7103419" cy="369332"/>
          </a:xfrm>
          <a:prstGeom prst="rect">
            <a:avLst/>
          </a:prstGeom>
          <a:noFill/>
        </p:spPr>
        <p:txBody>
          <a:bodyPr wrap="none" rtlCol="0">
            <a:spAutoFit/>
          </a:bodyPr>
          <a:lstStyle/>
          <a:p>
            <a:r>
              <a:rPr kumimoji="1" lang="en-US" altLang="ja-JP" dirty="0" smtClean="0"/>
              <a:t>Xerox</a:t>
            </a:r>
            <a:r>
              <a:rPr kumimoji="1" lang="ja-JP" altLang="en-US" dirty="0" smtClean="0"/>
              <a:t>社が開発した</a:t>
            </a:r>
            <a:r>
              <a:rPr kumimoji="1" lang="en-US" altLang="ja-JP" dirty="0" smtClean="0"/>
              <a:t>LAN</a:t>
            </a:r>
            <a:r>
              <a:rPr kumimoji="1" lang="ja-JP" altLang="en-US" dirty="0" smtClean="0"/>
              <a:t>用プロトコルで、現在</a:t>
            </a:r>
            <a:r>
              <a:rPr kumimoji="1" lang="en-US" altLang="ja-JP" dirty="0" smtClean="0"/>
              <a:t>LAN</a:t>
            </a:r>
            <a:r>
              <a:rPr kumimoji="1" lang="ja-JP" altLang="en-US" dirty="0" smtClean="0"/>
              <a:t>等で広く利用されている</a:t>
            </a:r>
            <a:endParaRPr kumimoji="1" lang="ja-JP" altLang="en-US" dirty="0"/>
          </a:p>
        </p:txBody>
      </p:sp>
      <p:sp>
        <p:nvSpPr>
          <p:cNvPr id="4" name="テキスト ボックス 3"/>
          <p:cNvSpPr txBox="1"/>
          <p:nvPr/>
        </p:nvSpPr>
        <p:spPr>
          <a:xfrm>
            <a:off x="1979712" y="2915652"/>
            <a:ext cx="5172506" cy="369332"/>
          </a:xfrm>
          <a:prstGeom prst="rect">
            <a:avLst/>
          </a:prstGeom>
          <a:noFill/>
        </p:spPr>
        <p:txBody>
          <a:bodyPr wrap="none" rtlCol="0">
            <a:spAutoFit/>
          </a:bodyPr>
          <a:lstStyle/>
          <a:p>
            <a:r>
              <a:rPr lang="ja-JP" altLang="en-US" dirty="0" smtClean="0"/>
              <a:t>よく利用されている</a:t>
            </a:r>
            <a:r>
              <a:rPr lang="en-US" altLang="ja-JP" dirty="0" smtClean="0"/>
              <a:t>(</a:t>
            </a:r>
            <a:r>
              <a:rPr lang="ja-JP" altLang="en-US" dirty="0" smtClean="0"/>
              <a:t>利用されていた</a:t>
            </a:r>
            <a:r>
              <a:rPr lang="en-US" altLang="ja-JP" dirty="0" smtClean="0"/>
              <a:t>)</a:t>
            </a:r>
            <a:r>
              <a:rPr kumimoji="1" lang="en-US" altLang="ja-JP" dirty="0" smtClean="0"/>
              <a:t>Ethernet</a:t>
            </a:r>
            <a:r>
              <a:rPr kumimoji="1" lang="ja-JP" altLang="en-US" dirty="0" smtClean="0"/>
              <a:t>の規格</a:t>
            </a:r>
            <a:endParaRPr kumimoji="1" lang="ja-JP" altLang="en-US" dirty="0"/>
          </a:p>
        </p:txBody>
      </p:sp>
      <p:sp>
        <p:nvSpPr>
          <p:cNvPr id="23" name="テキスト ボックス 22"/>
          <p:cNvSpPr txBox="1"/>
          <p:nvPr/>
        </p:nvSpPr>
        <p:spPr>
          <a:xfrm>
            <a:off x="683568" y="2492896"/>
            <a:ext cx="8000395" cy="369332"/>
          </a:xfrm>
          <a:prstGeom prst="rect">
            <a:avLst/>
          </a:prstGeom>
          <a:noFill/>
        </p:spPr>
        <p:txBody>
          <a:bodyPr wrap="none" rtlCol="0">
            <a:spAutoFit/>
          </a:bodyPr>
          <a:lstStyle/>
          <a:p>
            <a:r>
              <a:rPr kumimoji="1" lang="ja-JP" altLang="en-US" dirty="0" smtClean="0"/>
              <a:t>データ伝送方法</a:t>
            </a:r>
            <a:r>
              <a:rPr kumimoji="1" lang="en-US" altLang="ja-JP" dirty="0" smtClean="0"/>
              <a:t>: CSMA/CD (Carrier Sense Multiple Access with Collision Detection)</a:t>
            </a:r>
            <a:endParaRPr kumimoji="1" lang="ja-JP" altLang="en-US" dirty="0"/>
          </a:p>
        </p:txBody>
      </p:sp>
      <p:sp>
        <p:nvSpPr>
          <p:cNvPr id="27" name="テキスト ボックス 26"/>
          <p:cNvSpPr txBox="1"/>
          <p:nvPr/>
        </p:nvSpPr>
        <p:spPr>
          <a:xfrm>
            <a:off x="647564" y="1520788"/>
            <a:ext cx="7848872" cy="923330"/>
          </a:xfrm>
          <a:prstGeom prst="rect">
            <a:avLst/>
          </a:prstGeom>
          <a:noFill/>
        </p:spPr>
        <p:txBody>
          <a:bodyPr wrap="square" rtlCol="0">
            <a:spAutoFit/>
          </a:bodyPr>
          <a:lstStyle/>
          <a:p>
            <a:r>
              <a:rPr kumimoji="1" lang="en-US" altLang="ja-JP" dirty="0" smtClean="0"/>
              <a:t>Ethernet</a:t>
            </a:r>
            <a:r>
              <a:rPr kumimoji="1" lang="ja-JP" altLang="en-US" dirty="0" smtClean="0"/>
              <a:t>では基本的に、ある</a:t>
            </a:r>
            <a:r>
              <a:rPr kumimoji="1" lang="en-US" altLang="ja-JP" dirty="0" smtClean="0"/>
              <a:t>1</a:t>
            </a:r>
            <a:r>
              <a:rPr kumimoji="1" lang="ja-JP" altLang="en-US" dirty="0" smtClean="0"/>
              <a:t>台の端末に渡すために送信したパケット信号は、</a:t>
            </a:r>
            <a:r>
              <a:rPr kumimoji="1" lang="en-US" altLang="ja-JP" dirty="0" smtClean="0"/>
              <a:t>LAN</a:t>
            </a:r>
            <a:r>
              <a:rPr kumimoji="1" lang="ja-JP" altLang="en-US" dirty="0" smtClean="0"/>
              <a:t>内の全ての端末に送られる。受け取った端末は、それが自分宛のものなら受信し、他の端末宛のものなら破棄し、これを瞬時に繰り返して通信が行われる。</a:t>
            </a:r>
          </a:p>
        </p:txBody>
      </p:sp>
      <p:graphicFrame>
        <p:nvGraphicFramePr>
          <p:cNvPr id="29" name="表 28"/>
          <p:cNvGraphicFramePr>
            <a:graphicFrameLocks noGrp="1"/>
          </p:cNvGraphicFramePr>
          <p:nvPr/>
        </p:nvGraphicFramePr>
        <p:xfrm>
          <a:off x="791580" y="3294908"/>
          <a:ext cx="7560840" cy="3266440"/>
        </p:xfrm>
        <a:graphic>
          <a:graphicData uri="http://schemas.openxmlformats.org/drawingml/2006/table">
            <a:tbl>
              <a:tblPr firstRow="1" bandRow="1">
                <a:tableStyleId>{5C22544A-7EE6-4342-B048-85BDC9FD1C3A}</a:tableStyleId>
              </a:tblPr>
              <a:tblGrid>
                <a:gridCol w="1327086"/>
                <a:gridCol w="1154596"/>
                <a:gridCol w="2018818"/>
                <a:gridCol w="1457643"/>
                <a:gridCol w="1602697"/>
              </a:tblGrid>
              <a:tr h="147072">
                <a:tc>
                  <a:txBody>
                    <a:bodyPr/>
                    <a:lstStyle/>
                    <a:p>
                      <a:pPr algn="ctr"/>
                      <a:r>
                        <a:rPr kumimoji="1" lang="ja-JP" altLang="en-US" sz="1600" dirty="0" smtClean="0"/>
                        <a:t>規格</a:t>
                      </a:r>
                      <a:endParaRPr kumimoji="1" lang="ja-JP" altLang="en-US" sz="1600" dirty="0"/>
                    </a:p>
                  </a:txBody>
                  <a:tcPr anchor="ctr"/>
                </a:tc>
                <a:tc>
                  <a:txBody>
                    <a:bodyPr/>
                    <a:lstStyle/>
                    <a:p>
                      <a:pPr algn="ctr"/>
                      <a:r>
                        <a:rPr kumimoji="1" lang="ja-JP" altLang="en-US" sz="1600" dirty="0" smtClean="0"/>
                        <a:t>伝送速度</a:t>
                      </a:r>
                      <a:r>
                        <a:rPr kumimoji="1" lang="en-US" altLang="ja-JP" sz="1600" dirty="0" smtClean="0"/>
                        <a:t>(bps)</a:t>
                      </a:r>
                      <a:endParaRPr kumimoji="1" lang="ja-JP" altLang="en-US" sz="1600" dirty="0"/>
                    </a:p>
                  </a:txBody>
                  <a:tcPr anchor="ctr"/>
                </a:tc>
                <a:tc>
                  <a:txBody>
                    <a:bodyPr/>
                    <a:lstStyle/>
                    <a:p>
                      <a:pPr algn="ctr"/>
                      <a:r>
                        <a:rPr kumimoji="1" lang="ja-JP" altLang="en-US" sz="1600" dirty="0" smtClean="0"/>
                        <a:t>伝送媒体</a:t>
                      </a:r>
                      <a:endParaRPr kumimoji="1" lang="ja-JP" altLang="en-US" sz="1600" dirty="0"/>
                    </a:p>
                  </a:txBody>
                  <a:tcPr anchor="ctr"/>
                </a:tc>
                <a:tc>
                  <a:txBody>
                    <a:bodyPr/>
                    <a:lstStyle/>
                    <a:p>
                      <a:r>
                        <a:rPr kumimoji="1" lang="ja-JP" altLang="en-US" sz="1600" dirty="0" smtClean="0"/>
                        <a:t>最大伝送距離</a:t>
                      </a:r>
                      <a:endParaRPr kumimoji="1" lang="ja-JP" altLang="en-US" sz="1600" dirty="0"/>
                    </a:p>
                  </a:txBody>
                  <a:tcPr anchor="ctr"/>
                </a:tc>
                <a:tc>
                  <a:txBody>
                    <a:bodyPr/>
                    <a:lstStyle/>
                    <a:p>
                      <a:pPr algn="ctr"/>
                      <a:r>
                        <a:rPr kumimoji="1" lang="en-US" altLang="ja-JP" sz="1600" dirty="0" smtClean="0"/>
                        <a:t>LAN</a:t>
                      </a:r>
                      <a:r>
                        <a:rPr kumimoji="1" lang="ja-JP" altLang="en-US" sz="1600" dirty="0" smtClean="0"/>
                        <a:t>の形態</a:t>
                      </a:r>
                      <a:endParaRPr kumimoji="1" lang="ja-JP" altLang="en-US" sz="16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10BASE-5</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10M</a:t>
                      </a:r>
                      <a:endParaRPr kumimoji="1" lang="ja-JP" alt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同軸ケーブル</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dirty="0" smtClean="0"/>
                        <a:t>(</a:t>
                      </a:r>
                      <a:r>
                        <a:rPr lang="ja-JP" altLang="en-US" sz="1600" dirty="0" smtClean="0"/>
                        <a:t>イエローケーブル</a:t>
                      </a:r>
                      <a:r>
                        <a:rPr lang="en-US" altLang="ja-JP" sz="1600" dirty="0" smtClean="0"/>
                        <a:t>)</a:t>
                      </a:r>
                      <a:endParaRPr kumimoji="1" lang="ja-JP" alt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500m</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終端線状型</a:t>
                      </a:r>
                      <a:endParaRPr kumimoji="1" lang="ja-JP" altLang="en-US"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10BASE-2</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10M</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同軸ケーブル</a:t>
                      </a:r>
                      <a:endParaRPr kumimoji="1" lang="ja-JP" altLang="en-US" sz="16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t>200m</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終端線状型</a:t>
                      </a:r>
                      <a:endParaRPr kumimoji="1" lang="ja-JP" altLang="en-US" sz="1600"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10BASE-T</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10M</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ツイストペアケーブル</a:t>
                      </a:r>
                      <a:r>
                        <a:rPr lang="en-US" altLang="ja-JP" sz="1600" dirty="0" smtClean="0"/>
                        <a:t>(UTP)</a:t>
                      </a:r>
                      <a:endParaRPr kumimoji="1" lang="ja-JP" altLang="en-US" sz="1600" dirty="0" smtClean="0"/>
                    </a:p>
                  </a:txBody>
                  <a:tcPr/>
                </a:tc>
                <a:tc>
                  <a:txBody>
                    <a:bodyPr/>
                    <a:lstStyle/>
                    <a:p>
                      <a:pPr algn="ctr"/>
                      <a:r>
                        <a:rPr kumimoji="1" lang="en-US" altLang="ja-JP" sz="1600" dirty="0" smtClean="0"/>
                        <a:t>100m</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スター型</a:t>
                      </a:r>
                      <a:endParaRPr kumimoji="1" lang="ja-JP" altLang="en-US"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100BASE-TX</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100M</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ツイストペアケーブル</a:t>
                      </a:r>
                      <a:r>
                        <a:rPr lang="en-US" altLang="ja-JP" sz="1600" dirty="0" smtClean="0"/>
                        <a:t>(UTP)</a:t>
                      </a:r>
                      <a:endParaRPr kumimoji="1" lang="ja-JP" altLang="en-US" sz="1600" dirty="0" smtClean="0"/>
                    </a:p>
                  </a:txBody>
                  <a:tcPr/>
                </a:tc>
                <a:tc>
                  <a:txBody>
                    <a:bodyPr/>
                    <a:lstStyle/>
                    <a:p>
                      <a:pPr algn="ctr"/>
                      <a:r>
                        <a:rPr kumimoji="1" lang="en-US" altLang="ja-JP" sz="1600" dirty="0" smtClean="0"/>
                        <a:t>100m</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スター型</a:t>
                      </a:r>
                      <a:endParaRPr kumimoji="1" lang="ja-JP" altLang="en-US" sz="1600" dirty="0" smtClean="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1000BASE-T</a:t>
                      </a:r>
                      <a:endParaRPr kumimoji="1" lang="ja-JP" altLang="en-US" sz="16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1G</a:t>
                      </a:r>
                      <a:endParaRPr kumimoji="1" lang="ja-JP" altLang="en-US" sz="16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ツイストペアケーブル</a:t>
                      </a:r>
                      <a:r>
                        <a:rPr lang="en-US" altLang="ja-JP" sz="1600" dirty="0" smtClean="0"/>
                        <a:t>(UTP)</a:t>
                      </a:r>
                      <a:endParaRPr kumimoji="1" lang="ja-JP" altLang="en-US" sz="1600" dirty="0" smtClean="0"/>
                    </a:p>
                  </a:txBody>
                  <a:tcPr/>
                </a:tc>
                <a:tc>
                  <a:txBody>
                    <a:bodyPr/>
                    <a:lstStyle/>
                    <a:p>
                      <a:pPr algn="ctr"/>
                      <a:r>
                        <a:rPr kumimoji="1" lang="en-US" altLang="ja-JP" sz="1600" dirty="0" smtClean="0"/>
                        <a:t>100m</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t>スター型</a:t>
                      </a:r>
                      <a:endParaRPr kumimoji="1" lang="ja-JP" altLang="en-US" sz="1600" dirty="0" smtClean="0"/>
                    </a:p>
                  </a:txBody>
                  <a:tcPr anchor="ct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72670" y="272262"/>
            <a:ext cx="6798656" cy="523220"/>
          </a:xfrm>
        </p:spPr>
        <p:txBody>
          <a:bodyPr wrap="none">
            <a:spAutoFit/>
          </a:bodyPr>
          <a:lstStyle/>
          <a:p>
            <a:r>
              <a:rPr lang="ja-JP" altLang="en-US" sz="2800" dirty="0" smtClean="0"/>
              <a:t>ツイストペア</a:t>
            </a:r>
            <a:r>
              <a:rPr lang="en-US" altLang="ja-JP" sz="2800" dirty="0" smtClean="0"/>
              <a:t>(UTP)</a:t>
            </a:r>
            <a:r>
              <a:rPr lang="ja-JP" altLang="en-US" sz="2800" dirty="0" smtClean="0"/>
              <a:t>による</a:t>
            </a:r>
            <a:r>
              <a:rPr lang="en-US" altLang="ja-JP" sz="2800" dirty="0" smtClean="0"/>
              <a:t>LAN</a:t>
            </a:r>
            <a:r>
              <a:rPr lang="ja-JP" altLang="en-US" sz="2800" dirty="0" smtClean="0"/>
              <a:t>ケーブルの種類</a:t>
            </a:r>
            <a:endParaRPr kumimoji="1" lang="ja-JP" altLang="en-US" sz="2800" dirty="0"/>
          </a:p>
        </p:txBody>
      </p:sp>
      <p:graphicFrame>
        <p:nvGraphicFramePr>
          <p:cNvPr id="5" name="表 4"/>
          <p:cNvGraphicFramePr>
            <a:graphicFrameLocks noGrp="1"/>
          </p:cNvGraphicFramePr>
          <p:nvPr/>
        </p:nvGraphicFramePr>
        <p:xfrm>
          <a:off x="539552" y="1412776"/>
          <a:ext cx="8068129" cy="2631440"/>
        </p:xfrm>
        <a:graphic>
          <a:graphicData uri="http://schemas.openxmlformats.org/drawingml/2006/table">
            <a:tbl>
              <a:tblPr firstRow="1" bandRow="1">
                <a:tableStyleId>{5C22544A-7EE6-4342-B048-85BDC9FD1C3A}</a:tableStyleId>
              </a:tblPr>
              <a:tblGrid>
                <a:gridCol w="1008112"/>
                <a:gridCol w="1296144"/>
                <a:gridCol w="1440160"/>
                <a:gridCol w="1440160"/>
                <a:gridCol w="1440160"/>
                <a:gridCol w="1443393"/>
              </a:tblGrid>
              <a:tr h="370840">
                <a:tc>
                  <a:txBody>
                    <a:bodyPr/>
                    <a:lstStyle/>
                    <a:p>
                      <a:pPr algn="ctr"/>
                      <a:r>
                        <a:rPr kumimoji="1" lang="ja-JP" altLang="en-US" sz="1600" dirty="0" smtClean="0"/>
                        <a:t>規格</a:t>
                      </a:r>
                      <a:endParaRPr kumimoji="1" lang="ja-JP" altLang="en-US" sz="1600" dirty="0">
                        <a:latin typeface="+mn-ea"/>
                        <a:ea typeface="+mn-ea"/>
                      </a:endParaRPr>
                    </a:p>
                  </a:txBody>
                  <a:tcPr anchor="ctr"/>
                </a:tc>
                <a:tc>
                  <a:txBody>
                    <a:bodyPr/>
                    <a:lstStyle/>
                    <a:p>
                      <a:pPr algn="ctr"/>
                      <a:r>
                        <a:rPr kumimoji="1" lang="en-US" altLang="ja-JP" sz="1600" dirty="0" smtClean="0"/>
                        <a:t>CAT5</a:t>
                      </a:r>
                    </a:p>
                    <a:p>
                      <a:pPr algn="ctr"/>
                      <a:r>
                        <a:rPr kumimoji="1" lang="en-US" altLang="ja-JP" sz="1600" dirty="0" smtClean="0"/>
                        <a:t>(</a:t>
                      </a:r>
                      <a:r>
                        <a:rPr kumimoji="1" lang="ja-JP" altLang="en-US" sz="1600" dirty="0" smtClean="0"/>
                        <a:t>カテゴリー</a:t>
                      </a:r>
                      <a:r>
                        <a:rPr kumimoji="1" lang="en-US" altLang="ja-JP" sz="1600" dirty="0" smtClean="0"/>
                        <a:t>5)</a:t>
                      </a:r>
                      <a:endParaRPr kumimoji="1" lang="ja-JP" altLang="en-US" sz="1600" dirty="0">
                        <a:latin typeface="+mn-ea"/>
                        <a:ea typeface="+mn-ea"/>
                      </a:endParaRPr>
                    </a:p>
                  </a:txBody>
                  <a:tcPr anchor="ctr"/>
                </a:tc>
                <a:tc>
                  <a:txBody>
                    <a:bodyPr/>
                    <a:lstStyle/>
                    <a:p>
                      <a:pPr algn="ctr"/>
                      <a:r>
                        <a:rPr kumimoji="1" lang="en-US" altLang="ja-JP" sz="1600" dirty="0" smtClean="0"/>
                        <a:t>CAT5e</a:t>
                      </a:r>
                    </a:p>
                    <a:p>
                      <a:pPr algn="ctr"/>
                      <a:r>
                        <a:rPr kumimoji="1" lang="en-US" altLang="ja-JP" sz="1600" dirty="0" smtClean="0"/>
                        <a:t>(</a:t>
                      </a:r>
                      <a:r>
                        <a:rPr kumimoji="1" lang="ja-JP" altLang="en-US" sz="1600" dirty="0" smtClean="0"/>
                        <a:t>カテゴリー</a:t>
                      </a:r>
                      <a:r>
                        <a:rPr kumimoji="1" lang="en-US" altLang="ja-JP" sz="1600" dirty="0" smtClean="0"/>
                        <a:t>5e)</a:t>
                      </a:r>
                      <a:endParaRPr kumimoji="1" lang="ja-JP" altLang="en-US" sz="1600" dirty="0">
                        <a:latin typeface="+mn-ea"/>
                        <a:ea typeface="+mn-ea"/>
                      </a:endParaRPr>
                    </a:p>
                  </a:txBody>
                  <a:tcPr anchor="ctr"/>
                </a:tc>
                <a:tc>
                  <a:txBody>
                    <a:bodyPr/>
                    <a:lstStyle/>
                    <a:p>
                      <a:pPr algn="ctr"/>
                      <a:r>
                        <a:rPr kumimoji="1" lang="en-US" altLang="ja-JP" sz="1600" dirty="0" smtClean="0"/>
                        <a:t>CAT6</a:t>
                      </a:r>
                    </a:p>
                    <a:p>
                      <a:pPr algn="ctr"/>
                      <a:r>
                        <a:rPr kumimoji="1" lang="en-US" altLang="ja-JP" sz="1600" dirty="0" smtClean="0"/>
                        <a:t>(</a:t>
                      </a:r>
                      <a:r>
                        <a:rPr kumimoji="1" lang="ja-JP" altLang="en-US" sz="1600" dirty="0" smtClean="0"/>
                        <a:t>カテゴリー</a:t>
                      </a:r>
                      <a:r>
                        <a:rPr kumimoji="1" lang="en-US" altLang="ja-JP" sz="1600" dirty="0" smtClean="0"/>
                        <a:t>6)</a:t>
                      </a:r>
                      <a:endParaRPr kumimoji="1" lang="ja-JP" altLang="en-US" sz="1600" dirty="0">
                        <a:latin typeface="+mn-ea"/>
                        <a:ea typeface="+mn-ea"/>
                      </a:endParaRPr>
                    </a:p>
                  </a:txBody>
                  <a:tcPr anchor="ctr"/>
                </a:tc>
                <a:tc>
                  <a:txBody>
                    <a:bodyPr/>
                    <a:lstStyle/>
                    <a:p>
                      <a:pPr algn="ctr"/>
                      <a:r>
                        <a:rPr kumimoji="1" lang="en-US" altLang="ja-JP" sz="1600" dirty="0" smtClean="0"/>
                        <a:t>CAT6A</a:t>
                      </a:r>
                    </a:p>
                    <a:p>
                      <a:pPr algn="ctr"/>
                      <a:r>
                        <a:rPr kumimoji="1" lang="en-US" altLang="ja-JP" sz="1600" dirty="0" smtClean="0"/>
                        <a:t>(</a:t>
                      </a:r>
                      <a:r>
                        <a:rPr kumimoji="1" lang="ja-JP" altLang="en-US" sz="1600" dirty="0" smtClean="0"/>
                        <a:t>カテゴリー</a:t>
                      </a:r>
                      <a:r>
                        <a:rPr kumimoji="1" lang="en-US" altLang="ja-JP" sz="1600" dirty="0" smtClean="0"/>
                        <a:t>6A)</a:t>
                      </a:r>
                      <a:endParaRPr kumimoji="1" lang="ja-JP" altLang="en-US" sz="1600" dirty="0">
                        <a:latin typeface="+mn-ea"/>
                        <a:ea typeface="+mn-ea"/>
                      </a:endParaRPr>
                    </a:p>
                  </a:txBody>
                  <a:tcPr anchor="ctr"/>
                </a:tc>
                <a:tc>
                  <a:txBody>
                    <a:bodyPr/>
                    <a:lstStyle/>
                    <a:p>
                      <a:pPr algn="ctr"/>
                      <a:r>
                        <a:rPr kumimoji="1" lang="en-US" altLang="ja-JP" sz="1600" dirty="0" smtClean="0"/>
                        <a:t>CAT7</a:t>
                      </a:r>
                    </a:p>
                    <a:p>
                      <a:pPr algn="ctr"/>
                      <a:r>
                        <a:rPr kumimoji="1" lang="en-US" altLang="ja-JP" sz="1600" dirty="0" smtClean="0"/>
                        <a:t>(</a:t>
                      </a:r>
                      <a:r>
                        <a:rPr kumimoji="1" lang="ja-JP" altLang="en-US" sz="1600" dirty="0" smtClean="0"/>
                        <a:t>カテゴリー</a:t>
                      </a:r>
                      <a:r>
                        <a:rPr kumimoji="1" lang="en-US" altLang="ja-JP" sz="1600" dirty="0" smtClean="0"/>
                        <a:t>7)</a:t>
                      </a:r>
                      <a:endParaRPr kumimoji="1" lang="ja-JP" altLang="en-US" sz="1600" dirty="0">
                        <a:latin typeface="+mn-ea"/>
                        <a:ea typeface="+mn-ea"/>
                      </a:endParaRPr>
                    </a:p>
                  </a:txBody>
                  <a:tcPr anchor="ctr"/>
                </a:tc>
              </a:tr>
              <a:tr h="370840">
                <a:tc>
                  <a:txBody>
                    <a:bodyPr/>
                    <a:lstStyle/>
                    <a:p>
                      <a:pPr algn="ctr"/>
                      <a:r>
                        <a:rPr kumimoji="1" lang="ja-JP" altLang="en-US" sz="1600" dirty="0" smtClean="0"/>
                        <a:t>通信速度</a:t>
                      </a:r>
                      <a:endParaRPr kumimoji="1" lang="ja-JP" altLang="en-US" sz="1600" dirty="0">
                        <a:latin typeface="+mn-ea"/>
                        <a:ea typeface="+mn-ea"/>
                      </a:endParaRPr>
                    </a:p>
                  </a:txBody>
                  <a:tcPr anchor="ctr"/>
                </a:tc>
                <a:tc>
                  <a:txBody>
                    <a:bodyPr/>
                    <a:lstStyle/>
                    <a:p>
                      <a:pPr algn="ctr"/>
                      <a:r>
                        <a:rPr kumimoji="1" lang="en-US" altLang="ja-JP" sz="1600" dirty="0" smtClean="0"/>
                        <a:t>100Mbps</a:t>
                      </a:r>
                      <a:endParaRPr kumimoji="1" lang="ja-JP" altLang="en-US" sz="1600" dirty="0">
                        <a:latin typeface="+mn-ea"/>
                        <a:ea typeface="+mn-ea"/>
                      </a:endParaRPr>
                    </a:p>
                  </a:txBody>
                  <a:tcPr anchor="ctr"/>
                </a:tc>
                <a:tc>
                  <a:txBody>
                    <a:bodyPr/>
                    <a:lstStyle/>
                    <a:p>
                      <a:pPr algn="ctr"/>
                      <a:r>
                        <a:rPr kumimoji="1" lang="en-US" altLang="ja-JP" sz="1600" dirty="0" smtClean="0"/>
                        <a:t>1Gbps</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1Gbps</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10Gbps</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10Gbps</a:t>
                      </a:r>
                      <a:endParaRPr kumimoji="1" lang="ja-JP" altLang="en-US" sz="1600" dirty="0" smtClean="0">
                        <a:latin typeface="+mn-ea"/>
                        <a:ea typeface="+mn-ea"/>
                      </a:endParaRPr>
                    </a:p>
                  </a:txBody>
                  <a:tcPr anchor="ctr"/>
                </a:tc>
              </a:tr>
              <a:tr h="370840">
                <a:tc>
                  <a:txBody>
                    <a:bodyPr/>
                    <a:lstStyle/>
                    <a:p>
                      <a:pPr algn="ctr"/>
                      <a:r>
                        <a:rPr kumimoji="1" lang="ja-JP" altLang="en-US" sz="1600" dirty="0" smtClean="0"/>
                        <a:t>伝送帯域</a:t>
                      </a:r>
                      <a:endParaRPr kumimoji="1" lang="ja-JP" altLang="en-US" sz="1600" dirty="0">
                        <a:latin typeface="+mn-ea"/>
                        <a:ea typeface="+mn-ea"/>
                      </a:endParaRPr>
                    </a:p>
                  </a:txBody>
                  <a:tcPr anchor="ctr"/>
                </a:tc>
                <a:tc>
                  <a:txBody>
                    <a:bodyPr/>
                    <a:lstStyle/>
                    <a:p>
                      <a:pPr algn="ctr"/>
                      <a:r>
                        <a:rPr kumimoji="1" lang="en-US" altLang="ja-JP" sz="1600" dirty="0" smtClean="0"/>
                        <a:t>100MHz</a:t>
                      </a:r>
                      <a:endParaRPr kumimoji="1" lang="ja-JP" altLang="en-US" sz="1600" dirty="0">
                        <a:latin typeface="+mn-ea"/>
                        <a:ea typeface="+mn-ea"/>
                      </a:endParaRPr>
                    </a:p>
                  </a:txBody>
                  <a:tcPr anchor="ctr"/>
                </a:tc>
                <a:tc>
                  <a:txBody>
                    <a:bodyPr/>
                    <a:lstStyle/>
                    <a:p>
                      <a:pPr algn="ctr"/>
                      <a:r>
                        <a:rPr kumimoji="1" lang="en-US" altLang="ja-JP" sz="1600" dirty="0" smtClean="0"/>
                        <a:t>100MHz</a:t>
                      </a:r>
                      <a:endParaRPr kumimoji="1" lang="ja-JP" altLang="en-US" sz="1600" dirty="0">
                        <a:latin typeface="+mn-ea"/>
                        <a:ea typeface="+mn-ea"/>
                      </a:endParaRPr>
                    </a:p>
                  </a:txBody>
                  <a:tcPr anchor="ctr"/>
                </a:tc>
                <a:tc>
                  <a:txBody>
                    <a:bodyPr/>
                    <a:lstStyle/>
                    <a:p>
                      <a:pPr algn="ctr"/>
                      <a:r>
                        <a:rPr kumimoji="1" lang="en-US" altLang="ja-JP" sz="1600" dirty="0" smtClean="0"/>
                        <a:t>250MHz</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500MHz</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600MHz</a:t>
                      </a:r>
                      <a:endParaRPr kumimoji="1" lang="ja-JP" altLang="en-US" sz="1600" dirty="0" smtClean="0">
                        <a:latin typeface="+mn-ea"/>
                        <a:ea typeface="+mn-ea"/>
                      </a:endParaRPr>
                    </a:p>
                  </a:txBody>
                  <a:tcPr anchor="ctr"/>
                </a:tc>
              </a:tr>
              <a:tr h="370840">
                <a:tc>
                  <a:txBody>
                    <a:bodyPr/>
                    <a:lstStyle/>
                    <a:p>
                      <a:pPr algn="ctr"/>
                      <a:r>
                        <a:rPr kumimoji="1" lang="ja-JP" altLang="en-US" sz="1600" dirty="0" smtClean="0"/>
                        <a:t>特徴</a:t>
                      </a:r>
                      <a:endParaRPr kumimoji="1" lang="ja-JP" altLang="en-US" sz="1600" dirty="0">
                        <a:latin typeface="+mn-ea"/>
                        <a:ea typeface="+mn-ea"/>
                      </a:endParaRPr>
                    </a:p>
                  </a:txBody>
                  <a:tcPr anchor="ctr"/>
                </a:tc>
                <a:tc>
                  <a:txBody>
                    <a:bodyPr/>
                    <a:lstStyle/>
                    <a:p>
                      <a:pPr algn="ctr"/>
                      <a:r>
                        <a:rPr kumimoji="1" lang="en-US" altLang="ja-JP" sz="1600" dirty="0" smtClean="0"/>
                        <a:t>100BASE-TX</a:t>
                      </a:r>
                      <a:r>
                        <a:rPr kumimoji="1" lang="ja-JP" altLang="en-US" sz="1600" dirty="0" smtClean="0"/>
                        <a:t>に対応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ギガビットイーサネット規格</a:t>
                      </a:r>
                      <a:r>
                        <a:rPr kumimoji="1" lang="en-US" altLang="ja-JP" sz="1600" dirty="0" smtClean="0"/>
                        <a:t>(1000BASE-T)</a:t>
                      </a:r>
                      <a:r>
                        <a:rPr kumimoji="1" lang="ja-JP" altLang="en-US" sz="1600" dirty="0" smtClean="0"/>
                        <a:t>に対応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ギガビットイーサネット規格</a:t>
                      </a:r>
                      <a:r>
                        <a:rPr kumimoji="1" lang="en-US" altLang="ja-JP" sz="1600" dirty="0" smtClean="0"/>
                        <a:t>(1000BASE-T)</a:t>
                      </a:r>
                      <a:r>
                        <a:rPr kumimoji="1" lang="ja-JP" altLang="en-US" sz="1600" dirty="0" smtClean="0"/>
                        <a:t>に完全対応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次世代</a:t>
                      </a:r>
                      <a:r>
                        <a:rPr kumimoji="1" lang="en-US" altLang="ja-JP" sz="1600" dirty="0" smtClean="0"/>
                        <a:t>10</a:t>
                      </a:r>
                      <a:r>
                        <a:rPr kumimoji="1" lang="ja-JP" altLang="en-US" sz="1600" dirty="0" smtClean="0"/>
                        <a:t>ギガビットイーサネット規格</a:t>
                      </a:r>
                      <a:r>
                        <a:rPr kumimoji="1" lang="en-US" altLang="ja-JP" sz="1600" dirty="0" smtClean="0"/>
                        <a:t>(10GBASE-T)</a:t>
                      </a:r>
                      <a:r>
                        <a:rPr kumimoji="1" lang="ja-JP" altLang="en-US" sz="1600" dirty="0" smtClean="0"/>
                        <a:t>に対応</a:t>
                      </a:r>
                      <a:endParaRPr kumimoji="1" lang="ja-JP" altLang="en-US" sz="1600" dirty="0">
                        <a:latin typeface="+mn-ea"/>
                        <a:ea typeface="+mn-ea"/>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次世代</a:t>
                      </a:r>
                      <a:r>
                        <a:rPr kumimoji="1" lang="en-US" altLang="ja-JP" sz="1600" dirty="0" smtClean="0"/>
                        <a:t>10</a:t>
                      </a:r>
                      <a:r>
                        <a:rPr kumimoji="1" lang="ja-JP" altLang="en-US" sz="1600" dirty="0" smtClean="0"/>
                        <a:t>ギガビットイーサネット規格</a:t>
                      </a:r>
                      <a:r>
                        <a:rPr kumimoji="1" lang="en-US" altLang="ja-JP" sz="1600" dirty="0" smtClean="0"/>
                        <a:t>(10GBASE-T)</a:t>
                      </a:r>
                      <a:r>
                        <a:rPr kumimoji="1" lang="ja-JP" altLang="en-US" sz="1600" dirty="0" smtClean="0"/>
                        <a:t>に完全対応</a:t>
                      </a:r>
                      <a:endParaRPr kumimoji="1" lang="ja-JP" altLang="en-US" sz="1600" dirty="0">
                        <a:latin typeface="+mn-ea"/>
                        <a:ea typeface="+mn-ea"/>
                      </a:endParaRP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0403" y="272262"/>
            <a:ext cx="3663182" cy="523220"/>
          </a:xfrm>
        </p:spPr>
        <p:txBody>
          <a:bodyPr wrap="none">
            <a:spAutoFit/>
          </a:bodyPr>
          <a:lstStyle/>
          <a:p>
            <a:r>
              <a:rPr lang="ja-JP" altLang="en-US" sz="2800" dirty="0" smtClean="0"/>
              <a:t>双方向データ伝送方式</a:t>
            </a:r>
            <a:endParaRPr kumimoji="1" lang="ja-JP" altLang="en-US" sz="2800" dirty="0"/>
          </a:p>
        </p:txBody>
      </p:sp>
      <p:sp>
        <p:nvSpPr>
          <p:cNvPr id="9" name="テキスト ボックス 8"/>
          <p:cNvSpPr txBox="1"/>
          <p:nvPr/>
        </p:nvSpPr>
        <p:spPr>
          <a:xfrm>
            <a:off x="971600" y="1604990"/>
            <a:ext cx="2055114" cy="369332"/>
          </a:xfrm>
          <a:prstGeom prst="rect">
            <a:avLst/>
          </a:prstGeom>
          <a:noFill/>
        </p:spPr>
        <p:txBody>
          <a:bodyPr wrap="none" rtlCol="0">
            <a:spAutoFit/>
          </a:bodyPr>
          <a:lstStyle/>
          <a:p>
            <a:r>
              <a:rPr lang="ja-JP" altLang="en-US" dirty="0" smtClean="0">
                <a:solidFill>
                  <a:srgbClr val="0000FF"/>
                </a:solidFill>
              </a:rPr>
              <a:t>全二重</a:t>
            </a:r>
            <a:r>
              <a:rPr lang="en-US" altLang="ja-JP" dirty="0" smtClean="0">
                <a:solidFill>
                  <a:srgbClr val="0000FF"/>
                </a:solidFill>
              </a:rPr>
              <a:t>(Full Duplex)</a:t>
            </a:r>
            <a:endParaRPr kumimoji="1" lang="ja-JP" altLang="en-US" dirty="0">
              <a:solidFill>
                <a:srgbClr val="0000FF"/>
              </a:solidFill>
            </a:endParaRPr>
          </a:p>
        </p:txBody>
      </p:sp>
      <p:sp>
        <p:nvSpPr>
          <p:cNvPr id="8" name="テキスト ボックス 7"/>
          <p:cNvSpPr txBox="1"/>
          <p:nvPr/>
        </p:nvSpPr>
        <p:spPr>
          <a:xfrm>
            <a:off x="971600" y="3671736"/>
            <a:ext cx="2099998" cy="369332"/>
          </a:xfrm>
          <a:prstGeom prst="rect">
            <a:avLst/>
          </a:prstGeom>
          <a:noFill/>
        </p:spPr>
        <p:txBody>
          <a:bodyPr wrap="none" rtlCol="0">
            <a:spAutoFit/>
          </a:bodyPr>
          <a:lstStyle/>
          <a:p>
            <a:r>
              <a:rPr lang="ja-JP" altLang="en-US" dirty="0" smtClean="0">
                <a:solidFill>
                  <a:srgbClr val="0000FF"/>
                </a:solidFill>
              </a:rPr>
              <a:t>半二重</a:t>
            </a:r>
            <a:r>
              <a:rPr lang="en-US" altLang="ja-JP" dirty="0" smtClean="0">
                <a:solidFill>
                  <a:srgbClr val="0000FF"/>
                </a:solidFill>
              </a:rPr>
              <a:t>(Half Duplex)</a:t>
            </a:r>
            <a:endParaRPr kumimoji="1" lang="ja-JP" altLang="en-US" dirty="0">
              <a:solidFill>
                <a:srgbClr val="0000FF"/>
              </a:solidFill>
            </a:endParaRPr>
          </a:p>
        </p:txBody>
      </p:sp>
      <p:sp>
        <p:nvSpPr>
          <p:cNvPr id="6" name="テキスト ボックス 5"/>
          <p:cNvSpPr txBox="1"/>
          <p:nvPr/>
        </p:nvSpPr>
        <p:spPr>
          <a:xfrm>
            <a:off x="1405372" y="1965030"/>
            <a:ext cx="5794920" cy="369332"/>
          </a:xfrm>
          <a:prstGeom prst="rect">
            <a:avLst/>
          </a:prstGeom>
          <a:noFill/>
        </p:spPr>
        <p:txBody>
          <a:bodyPr wrap="none" rtlCol="0">
            <a:spAutoFit/>
          </a:bodyPr>
          <a:lstStyle/>
          <a:p>
            <a:r>
              <a:rPr kumimoji="1" lang="en-US" altLang="ja-JP" dirty="0" smtClean="0"/>
              <a:t>2</a:t>
            </a:r>
            <a:r>
              <a:rPr kumimoji="1" lang="ja-JP" altLang="en-US" dirty="0" smtClean="0"/>
              <a:t>本のチャンネルにより、送受信が独立に行える　</a:t>
            </a:r>
            <a:r>
              <a:rPr kumimoji="1" lang="en-US" altLang="ja-JP" dirty="0" smtClean="0"/>
              <a:t>ex.) </a:t>
            </a:r>
            <a:r>
              <a:rPr kumimoji="1" lang="ja-JP" altLang="en-US" dirty="0" smtClean="0"/>
              <a:t>電話</a:t>
            </a:r>
            <a:endParaRPr kumimoji="1" lang="ja-JP" altLang="en-US" dirty="0"/>
          </a:p>
        </p:txBody>
      </p:sp>
      <p:cxnSp>
        <p:nvCxnSpPr>
          <p:cNvPr id="10" name="直線コネクタ 9"/>
          <p:cNvCxnSpPr/>
          <p:nvPr/>
        </p:nvCxnSpPr>
        <p:spPr>
          <a:xfrm>
            <a:off x="2411760" y="2730406"/>
            <a:ext cx="4320480"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411760" y="3162454"/>
            <a:ext cx="4320480" cy="0"/>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611541" y="2550386"/>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sp>
        <p:nvSpPr>
          <p:cNvPr id="15" name="テキスト ボックス 14"/>
          <p:cNvSpPr txBox="1"/>
          <p:nvPr/>
        </p:nvSpPr>
        <p:spPr>
          <a:xfrm>
            <a:off x="1611541" y="2982434"/>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16" name="テキスト ボックス 15"/>
          <p:cNvSpPr txBox="1"/>
          <p:nvPr/>
        </p:nvSpPr>
        <p:spPr>
          <a:xfrm>
            <a:off x="6732240" y="2550386"/>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17" name="テキスト ボックス 16"/>
          <p:cNvSpPr txBox="1"/>
          <p:nvPr/>
        </p:nvSpPr>
        <p:spPr>
          <a:xfrm>
            <a:off x="6732240" y="2982434"/>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cxnSp>
        <p:nvCxnSpPr>
          <p:cNvPr id="18" name="直線コネクタ 17"/>
          <p:cNvCxnSpPr/>
          <p:nvPr/>
        </p:nvCxnSpPr>
        <p:spPr>
          <a:xfrm>
            <a:off x="2952180" y="4962654"/>
            <a:ext cx="3240000" cy="0"/>
          </a:xfrm>
          <a:prstGeom prst="line">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611541" y="4566610"/>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sp>
        <p:nvSpPr>
          <p:cNvPr id="20" name="テキスト ボックス 19"/>
          <p:cNvSpPr txBox="1"/>
          <p:nvPr/>
        </p:nvSpPr>
        <p:spPr>
          <a:xfrm>
            <a:off x="1611541" y="4998658"/>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21" name="テキスト ボックス 20"/>
          <p:cNvSpPr txBox="1"/>
          <p:nvPr/>
        </p:nvSpPr>
        <p:spPr>
          <a:xfrm>
            <a:off x="6732240" y="4566610"/>
            <a:ext cx="800219" cy="338554"/>
          </a:xfrm>
          <a:prstGeom prst="rect">
            <a:avLst/>
          </a:prstGeom>
          <a:noFill/>
          <a:ln w="19050">
            <a:solidFill>
              <a:schemeClr val="tx1"/>
            </a:solidFill>
          </a:ln>
        </p:spPr>
        <p:txBody>
          <a:bodyPr wrap="none" rtlCol="0">
            <a:spAutoFit/>
          </a:bodyPr>
          <a:lstStyle/>
          <a:p>
            <a:r>
              <a:rPr kumimoji="1" lang="ja-JP" altLang="en-US" sz="1600" dirty="0" smtClean="0"/>
              <a:t>受信機</a:t>
            </a:r>
            <a:endParaRPr kumimoji="1" lang="ja-JP" altLang="en-US" sz="1600" dirty="0"/>
          </a:p>
        </p:txBody>
      </p:sp>
      <p:sp>
        <p:nvSpPr>
          <p:cNvPr id="22" name="テキスト ボックス 21"/>
          <p:cNvSpPr txBox="1"/>
          <p:nvPr/>
        </p:nvSpPr>
        <p:spPr>
          <a:xfrm>
            <a:off x="6732240" y="4998658"/>
            <a:ext cx="800219" cy="338554"/>
          </a:xfrm>
          <a:prstGeom prst="rect">
            <a:avLst/>
          </a:prstGeom>
          <a:noFill/>
          <a:ln w="19050">
            <a:solidFill>
              <a:schemeClr val="tx1"/>
            </a:solidFill>
          </a:ln>
        </p:spPr>
        <p:txBody>
          <a:bodyPr wrap="none" rtlCol="0">
            <a:spAutoFit/>
          </a:bodyPr>
          <a:lstStyle/>
          <a:p>
            <a:r>
              <a:rPr kumimoji="1" lang="ja-JP" altLang="en-US" sz="1600" dirty="0" smtClean="0"/>
              <a:t>送信機</a:t>
            </a:r>
            <a:endParaRPr kumimoji="1" lang="ja-JP" altLang="en-US" sz="1600" dirty="0"/>
          </a:p>
        </p:txBody>
      </p:sp>
      <p:cxnSp>
        <p:nvCxnSpPr>
          <p:cNvPr id="26" name="直線コネクタ 25"/>
          <p:cNvCxnSpPr/>
          <p:nvPr/>
        </p:nvCxnSpPr>
        <p:spPr>
          <a:xfrm>
            <a:off x="2411760" y="4746630"/>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2519772" y="4710626"/>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a:off x="2411760" y="5178678"/>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円/楕円 28"/>
          <p:cNvSpPr/>
          <p:nvPr/>
        </p:nvSpPr>
        <p:spPr>
          <a:xfrm>
            <a:off x="2519772" y="514267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879812" y="4926650"/>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p:cNvCxnSpPr>
            <a:stCxn id="27" idx="5"/>
          </p:cNvCxnSpPr>
          <p:nvPr/>
        </p:nvCxnSpPr>
        <p:spPr>
          <a:xfrm>
            <a:off x="2581228" y="4772082"/>
            <a:ext cx="298544" cy="190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624228" y="4746630"/>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6624228" y="5178678"/>
            <a:ext cx="1080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6552228" y="4710626"/>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552228" y="5142674"/>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flipH="1">
            <a:off x="6253676" y="4772082"/>
            <a:ext cx="298544" cy="1905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6192188" y="4926650"/>
            <a:ext cx="72000" cy="72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403648" y="4041068"/>
            <a:ext cx="6490623" cy="369332"/>
          </a:xfrm>
          <a:prstGeom prst="rect">
            <a:avLst/>
          </a:prstGeom>
          <a:noFill/>
        </p:spPr>
        <p:txBody>
          <a:bodyPr wrap="none" rtlCol="0">
            <a:spAutoFit/>
          </a:bodyPr>
          <a:lstStyle/>
          <a:p>
            <a:r>
              <a:rPr lang="en-US" altLang="ja-JP" dirty="0" smtClean="0"/>
              <a:t>1</a:t>
            </a:r>
            <a:r>
              <a:rPr kumimoji="1" lang="ja-JP" altLang="en-US" dirty="0" smtClean="0"/>
              <a:t>本のチャンネルを切り替えながら送受信を行う　</a:t>
            </a:r>
            <a:r>
              <a:rPr kumimoji="1" lang="en-US" altLang="ja-JP" dirty="0" smtClean="0"/>
              <a:t>ex.) </a:t>
            </a:r>
            <a:r>
              <a:rPr kumimoji="1" lang="ja-JP" altLang="en-US" dirty="0" smtClean="0"/>
              <a:t>トランシーバ</a:t>
            </a:r>
            <a:endParaRPr kumimoji="1" lang="ja-JP" altLang="en-US" dirty="0"/>
          </a:p>
        </p:txBody>
      </p:sp>
      <p:sp>
        <p:nvSpPr>
          <p:cNvPr id="41" name="テキスト ボックス 40"/>
          <p:cNvSpPr txBox="1"/>
          <p:nvPr/>
        </p:nvSpPr>
        <p:spPr>
          <a:xfrm>
            <a:off x="647564" y="5879013"/>
            <a:ext cx="7832593" cy="646331"/>
          </a:xfrm>
          <a:prstGeom prst="rect">
            <a:avLst/>
          </a:prstGeom>
          <a:noFill/>
        </p:spPr>
        <p:txBody>
          <a:bodyPr wrap="none" rtlCol="0">
            <a:spAutoFit/>
          </a:bodyPr>
          <a:lstStyle/>
          <a:p>
            <a:r>
              <a:rPr kumimoji="1" lang="ja-JP" altLang="en-US" dirty="0" smtClean="0"/>
              <a:t>疑問</a:t>
            </a:r>
            <a:r>
              <a:rPr kumimoji="1" lang="en-US" altLang="ja-JP" dirty="0" smtClean="0"/>
              <a:t>:</a:t>
            </a:r>
          </a:p>
          <a:p>
            <a:r>
              <a:rPr lang="en-US" altLang="ja-JP" dirty="0" smtClean="0"/>
              <a:t> </a:t>
            </a:r>
            <a:r>
              <a:rPr kumimoji="1" lang="ja-JP" altLang="en-US" dirty="0" smtClean="0"/>
              <a:t>従来のアナログ加入者電話回線は</a:t>
            </a:r>
            <a:r>
              <a:rPr kumimoji="1" lang="en-US" altLang="ja-JP" dirty="0" smtClean="0"/>
              <a:t>2</a:t>
            </a:r>
            <a:r>
              <a:rPr kumimoji="1" lang="ja-JP" altLang="en-US" dirty="0" smtClean="0"/>
              <a:t>線式なのに、何故双方向</a:t>
            </a:r>
            <a:r>
              <a:rPr lang="ja-JP" altLang="en-US" dirty="0" smtClean="0"/>
              <a:t>同時通話が可能</a:t>
            </a:r>
            <a:r>
              <a:rPr lang="en-US" altLang="ja-JP" dirty="0" smtClean="0"/>
              <a:t>?</a:t>
            </a:r>
            <a:endParaRPr kumimoji="1" lang="ja-JP" altLang="en-US" dirty="0"/>
          </a:p>
        </p:txBody>
      </p:sp>
      <p:sp>
        <p:nvSpPr>
          <p:cNvPr id="32" name="テキスト ボックス 31"/>
          <p:cNvSpPr txBox="1"/>
          <p:nvPr/>
        </p:nvSpPr>
        <p:spPr>
          <a:xfrm>
            <a:off x="6552220" y="1439488"/>
            <a:ext cx="2109616" cy="369332"/>
          </a:xfrm>
          <a:prstGeom prst="rect">
            <a:avLst/>
          </a:prstGeom>
          <a:noFill/>
        </p:spPr>
        <p:txBody>
          <a:bodyPr wrap="none" rtlCol="0">
            <a:spAutoFit/>
          </a:bodyPr>
          <a:lstStyle/>
          <a:p>
            <a:r>
              <a:rPr lang="ja-JP" altLang="en-US" dirty="0" smtClean="0"/>
              <a:t>双方向通信</a:t>
            </a:r>
            <a:r>
              <a:rPr lang="en-US" altLang="ja-JP" dirty="0" smtClean="0"/>
              <a:t>(duplex)</a:t>
            </a:r>
            <a:endParaRPr kumimoji="1" lang="ja-JP" altLang="en-US" dirty="0" smtClean="0"/>
          </a:p>
        </p:txBody>
      </p:sp>
      <p:sp>
        <p:nvSpPr>
          <p:cNvPr id="33" name="テキスト ボックス 32"/>
          <p:cNvSpPr txBox="1"/>
          <p:nvPr/>
        </p:nvSpPr>
        <p:spPr>
          <a:xfrm>
            <a:off x="6555491" y="1079448"/>
            <a:ext cx="2192973" cy="369332"/>
          </a:xfrm>
          <a:prstGeom prst="rect">
            <a:avLst/>
          </a:prstGeom>
          <a:noFill/>
        </p:spPr>
        <p:txBody>
          <a:bodyPr wrap="none" rtlCol="0">
            <a:spAutoFit/>
          </a:bodyPr>
          <a:lstStyle/>
          <a:p>
            <a:r>
              <a:rPr lang="ja-JP" altLang="en-US" dirty="0" smtClean="0"/>
              <a:t>一方向通信</a:t>
            </a:r>
            <a:r>
              <a:rPr lang="en-US" altLang="ja-JP" dirty="0" smtClean="0"/>
              <a:t>(simplex)</a:t>
            </a:r>
            <a:endParaRPr kumimoji="1" lang="ja-JP" alt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17245" y="272262"/>
            <a:ext cx="1909497" cy="523220"/>
          </a:xfrm>
        </p:spPr>
        <p:txBody>
          <a:bodyPr wrap="none">
            <a:spAutoFit/>
          </a:bodyPr>
          <a:lstStyle/>
          <a:p>
            <a:r>
              <a:rPr lang="en-US" altLang="ja-JP" sz="2800" dirty="0" err="1" smtClean="0"/>
              <a:t>WiFi</a:t>
            </a:r>
            <a:r>
              <a:rPr lang="ja-JP" altLang="en-US" sz="2800" dirty="0" smtClean="0"/>
              <a:t>の規格</a:t>
            </a:r>
            <a:endParaRPr kumimoji="1" lang="ja-JP" altLang="en-US" sz="2800" dirty="0"/>
          </a:p>
        </p:txBody>
      </p:sp>
      <p:pic>
        <p:nvPicPr>
          <p:cNvPr id="149507" name="Picture 3"/>
          <p:cNvPicPr>
            <a:picLocks noChangeAspect="1" noChangeArrowheads="1"/>
          </p:cNvPicPr>
          <p:nvPr/>
        </p:nvPicPr>
        <p:blipFill>
          <a:blip r:embed="rId2" cstate="print"/>
          <a:srcRect/>
          <a:stretch>
            <a:fillRect/>
          </a:stretch>
        </p:blipFill>
        <p:spPr bwMode="auto">
          <a:xfrm>
            <a:off x="1524000" y="1276350"/>
            <a:ext cx="6096000"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52110" y="272262"/>
            <a:ext cx="3839769" cy="523220"/>
          </a:xfrm>
        </p:spPr>
        <p:txBody>
          <a:bodyPr wrap="none">
            <a:spAutoFit/>
          </a:bodyPr>
          <a:lstStyle/>
          <a:p>
            <a:r>
              <a:rPr kumimoji="1" lang="en-US" altLang="ja-JP" sz="2800" dirty="0" smtClean="0"/>
              <a:t>Ethernet</a:t>
            </a:r>
            <a:r>
              <a:rPr kumimoji="1" lang="ja-JP" altLang="en-US" sz="2800" dirty="0" smtClean="0"/>
              <a:t>以外</a:t>
            </a:r>
            <a:r>
              <a:rPr lang="ja-JP" altLang="en-US" sz="2800" dirty="0" smtClean="0"/>
              <a:t>の</a:t>
            </a:r>
            <a:r>
              <a:rPr lang="en-US" altLang="ja-JP" sz="2800" dirty="0" smtClean="0"/>
              <a:t>LAN</a:t>
            </a:r>
            <a:r>
              <a:rPr lang="ja-JP" altLang="en-US" sz="2800" dirty="0" smtClean="0"/>
              <a:t>方式</a:t>
            </a:r>
            <a:endParaRPr kumimoji="1" lang="ja-JP" altLang="en-US" sz="2800" dirty="0"/>
          </a:p>
        </p:txBody>
      </p:sp>
      <p:sp>
        <p:nvSpPr>
          <p:cNvPr id="4" name="テキスト ボックス 3"/>
          <p:cNvSpPr txBox="1"/>
          <p:nvPr/>
        </p:nvSpPr>
        <p:spPr>
          <a:xfrm>
            <a:off x="2859031" y="1079448"/>
            <a:ext cx="3425938" cy="369332"/>
          </a:xfrm>
          <a:prstGeom prst="rect">
            <a:avLst/>
          </a:prstGeom>
          <a:noFill/>
        </p:spPr>
        <p:txBody>
          <a:bodyPr wrap="none" rtlCol="0">
            <a:spAutoFit/>
          </a:bodyPr>
          <a:lstStyle/>
          <a:p>
            <a:r>
              <a:rPr lang="en-US" altLang="ja-JP" dirty="0" smtClean="0"/>
              <a:t>IBM</a:t>
            </a:r>
            <a:r>
              <a:rPr lang="ja-JP" altLang="en-US" dirty="0" smtClean="0"/>
              <a:t>が開発したトークンパッシング</a:t>
            </a:r>
            <a:endParaRPr kumimoji="1" lang="ja-JP" altLang="en-US" dirty="0"/>
          </a:p>
        </p:txBody>
      </p:sp>
      <p:sp>
        <p:nvSpPr>
          <p:cNvPr id="5" name="テキスト ボックス 4"/>
          <p:cNvSpPr txBox="1"/>
          <p:nvPr/>
        </p:nvSpPr>
        <p:spPr>
          <a:xfrm>
            <a:off x="908364" y="5987025"/>
            <a:ext cx="7327271" cy="646331"/>
          </a:xfrm>
          <a:prstGeom prst="rect">
            <a:avLst/>
          </a:prstGeom>
          <a:noFill/>
        </p:spPr>
        <p:txBody>
          <a:bodyPr wrap="square" rtlCol="0">
            <a:spAutoFit/>
          </a:bodyPr>
          <a:lstStyle/>
          <a:p>
            <a:r>
              <a:rPr kumimoji="1" lang="en-US" altLang="ja-JP" dirty="0" smtClean="0"/>
              <a:t>FDDI</a:t>
            </a:r>
            <a:r>
              <a:rPr lang="en-US" altLang="ja-JP" dirty="0" smtClean="0"/>
              <a:t> (Fiber Distributed Date Interface)</a:t>
            </a:r>
            <a:r>
              <a:rPr kumimoji="1" lang="en-US" altLang="ja-JP" dirty="0" smtClean="0"/>
              <a:t>: </a:t>
            </a:r>
            <a:r>
              <a:rPr kumimoji="1" lang="ja-JP" altLang="en-US" dirty="0" smtClean="0"/>
              <a:t>光ファイバーを利用して</a:t>
            </a:r>
            <a:r>
              <a:rPr kumimoji="1" lang="en-US" altLang="ja-JP" dirty="0" smtClean="0"/>
              <a:t>100Mbps</a:t>
            </a:r>
            <a:r>
              <a:rPr kumimoji="1" lang="ja-JP" altLang="en-US" dirty="0" smtClean="0"/>
              <a:t>の高速通信</a:t>
            </a:r>
            <a:r>
              <a:rPr lang="ja-JP" altLang="en-US" dirty="0" smtClean="0"/>
              <a:t>を実現</a:t>
            </a:r>
            <a:endParaRPr kumimoji="1" lang="ja-JP" altLang="en-US" dirty="0" smtClean="0"/>
          </a:p>
        </p:txBody>
      </p:sp>
      <p:pic>
        <p:nvPicPr>
          <p:cNvPr id="151554" name="Picture 2" descr="「トークンパッシング」の画像検索結果"/>
          <p:cNvPicPr>
            <a:picLocks noChangeAspect="1" noChangeArrowheads="1"/>
          </p:cNvPicPr>
          <p:nvPr/>
        </p:nvPicPr>
        <p:blipFill>
          <a:blip r:embed="rId2" cstate="print"/>
          <a:srcRect/>
          <a:stretch>
            <a:fillRect/>
          </a:stretch>
        </p:blipFill>
        <p:spPr bwMode="auto">
          <a:xfrm>
            <a:off x="2044030" y="1589695"/>
            <a:ext cx="5048250" cy="3819525"/>
          </a:xfrm>
          <a:prstGeom prst="rect">
            <a:avLst/>
          </a:prstGeom>
          <a:noFill/>
        </p:spPr>
      </p:pic>
      <p:sp>
        <p:nvSpPr>
          <p:cNvPr id="6" name="テキスト ボックス 5"/>
          <p:cNvSpPr txBox="1"/>
          <p:nvPr/>
        </p:nvSpPr>
        <p:spPr>
          <a:xfrm>
            <a:off x="3277370" y="5589240"/>
            <a:ext cx="2590774" cy="338554"/>
          </a:xfrm>
          <a:prstGeom prst="rect">
            <a:avLst/>
          </a:prstGeom>
          <a:noFill/>
        </p:spPr>
        <p:txBody>
          <a:bodyPr wrap="none" rtlCol="0">
            <a:spAutoFit/>
          </a:bodyPr>
          <a:lstStyle/>
          <a:p>
            <a:r>
              <a:rPr lang="ja-JP" altLang="en-US" sz="1600" dirty="0" smtClean="0"/>
              <a:t>トークンパッシングの仕組み</a:t>
            </a:r>
            <a:endParaRPr kumimoji="1" lang="ja-JP" altLang="en-US" sz="16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70961" y="272262"/>
            <a:ext cx="5202065" cy="523220"/>
          </a:xfrm>
        </p:spPr>
        <p:txBody>
          <a:bodyPr wrap="none">
            <a:spAutoFit/>
          </a:bodyPr>
          <a:lstStyle/>
          <a:p>
            <a:r>
              <a:rPr kumimoji="1" lang="ja-JP" altLang="en-US" sz="2800" dirty="0" smtClean="0"/>
              <a:t>サイバーフィジカル システム</a:t>
            </a:r>
            <a:r>
              <a:rPr kumimoji="1" lang="en-US" altLang="ja-JP" sz="2800" dirty="0" smtClean="0"/>
              <a:t>(CPS)</a:t>
            </a:r>
            <a:endParaRPr kumimoji="1" lang="ja-JP" altLang="en-US" sz="28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591" y="908720"/>
            <a:ext cx="7262813" cy="5167313"/>
          </a:xfrm>
          <a:prstGeom prst="rect">
            <a:avLst/>
          </a:prstGeom>
        </p:spPr>
      </p:pic>
      <p:sp>
        <p:nvSpPr>
          <p:cNvPr id="5" name="テキスト ボックス 4"/>
          <p:cNvSpPr txBox="1"/>
          <p:nvPr/>
        </p:nvSpPr>
        <p:spPr>
          <a:xfrm>
            <a:off x="2051720" y="6057292"/>
            <a:ext cx="6120906" cy="523220"/>
          </a:xfrm>
          <a:prstGeom prst="rect">
            <a:avLst/>
          </a:prstGeom>
          <a:noFill/>
        </p:spPr>
        <p:txBody>
          <a:bodyPr wrap="none" rtlCol="0">
            <a:spAutoFit/>
          </a:bodyPr>
          <a:lstStyle/>
          <a:p>
            <a:r>
              <a:rPr lang="ja-JP" altLang="en-US" sz="1400" dirty="0" smtClean="0"/>
              <a:t>出展</a:t>
            </a:r>
            <a:r>
              <a:rPr lang="en-US" altLang="ja-JP" sz="1400" dirty="0" smtClean="0"/>
              <a:t>: </a:t>
            </a:r>
            <a:r>
              <a:rPr lang="ja-JP" altLang="en-US" sz="1400" dirty="0" smtClean="0"/>
              <a:t>経産省 </a:t>
            </a:r>
            <a:r>
              <a:rPr lang="ja-JP" altLang="en-US" sz="1400" b="1" dirty="0" smtClean="0"/>
              <a:t>情報</a:t>
            </a:r>
            <a:r>
              <a:rPr lang="ja-JP" altLang="en-US" sz="1400" b="1" dirty="0"/>
              <a:t>経済小委員会 中間取りまとめ報告書に</a:t>
            </a:r>
            <a:r>
              <a:rPr lang="ja-JP" altLang="en-US" sz="1400" b="1" dirty="0" smtClean="0"/>
              <a:t>ついて</a:t>
            </a:r>
          </a:p>
          <a:p>
            <a:r>
              <a:rPr lang="en-US" altLang="ja-JP" sz="1400" dirty="0"/>
              <a:t>http://www.meti.go.jp/committee/sankoushin/shojo/johokeizai/report_001.html</a:t>
            </a:r>
            <a:endParaRPr kumimoji="1" lang="ja-JP" altLang="en-US" sz="1400"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07438" y="272262"/>
            <a:ext cx="2129108" cy="523220"/>
          </a:xfrm>
        </p:spPr>
        <p:txBody>
          <a:bodyPr wrap="none">
            <a:spAutoFit/>
          </a:bodyPr>
          <a:lstStyle/>
          <a:p>
            <a:r>
              <a:rPr lang="ja-JP" altLang="en-US" sz="2800" dirty="0" smtClean="0"/>
              <a:t>レポート課題</a:t>
            </a:r>
            <a:endParaRPr kumimoji="1" lang="ja-JP" altLang="en-US" sz="2800" dirty="0"/>
          </a:p>
        </p:txBody>
      </p:sp>
      <p:sp>
        <p:nvSpPr>
          <p:cNvPr id="9" name="テキスト ボックス 8"/>
          <p:cNvSpPr txBox="1"/>
          <p:nvPr/>
        </p:nvSpPr>
        <p:spPr>
          <a:xfrm>
            <a:off x="539552" y="2159568"/>
            <a:ext cx="8064896" cy="923330"/>
          </a:xfrm>
          <a:prstGeom prst="rect">
            <a:avLst/>
          </a:prstGeom>
          <a:noFill/>
        </p:spPr>
        <p:txBody>
          <a:bodyPr wrap="square" rtlCol="0">
            <a:spAutoFit/>
          </a:bodyPr>
          <a:lstStyle/>
          <a:p>
            <a:pPr marL="342900" indent="-342900">
              <a:buAutoNum type="arabicPeriod"/>
            </a:pPr>
            <a:r>
              <a:rPr lang="en-US" altLang="ja-JP" dirty="0" smtClean="0"/>
              <a:t>IP</a:t>
            </a:r>
            <a:r>
              <a:rPr lang="ja-JP" altLang="en-US" dirty="0" smtClean="0"/>
              <a:t>電話で通話が成立する仕組みについて、物理的回線やプロトコルの階層モデルや通信制御、交換のしくみや</a:t>
            </a:r>
            <a:r>
              <a:rPr lang="en-US" altLang="ja-JP" dirty="0" smtClean="0"/>
              <a:t>VoIP</a:t>
            </a:r>
            <a:r>
              <a:rPr lang="ja-JP" altLang="en-US" dirty="0" smtClean="0"/>
              <a:t>などと絡めて説明し、通常の加入電話に対する特徴を述べよ。</a:t>
            </a:r>
            <a:endParaRPr kumimoji="1" lang="ja-JP" altLang="en-US" dirty="0"/>
          </a:p>
        </p:txBody>
      </p:sp>
      <p:sp>
        <p:nvSpPr>
          <p:cNvPr id="4" name="テキスト ボックス 3"/>
          <p:cNvSpPr txBox="1"/>
          <p:nvPr/>
        </p:nvSpPr>
        <p:spPr>
          <a:xfrm>
            <a:off x="539552" y="3491716"/>
            <a:ext cx="8064896" cy="646331"/>
          </a:xfrm>
          <a:prstGeom prst="rect">
            <a:avLst/>
          </a:prstGeom>
          <a:noFill/>
        </p:spPr>
        <p:txBody>
          <a:bodyPr wrap="square" rtlCol="0">
            <a:spAutoFit/>
          </a:bodyPr>
          <a:lstStyle/>
          <a:p>
            <a:pPr marL="342900" indent="-342900"/>
            <a:r>
              <a:rPr kumimoji="1" lang="en-US" altLang="ja-JP" dirty="0" smtClean="0"/>
              <a:t>2.</a:t>
            </a:r>
            <a:r>
              <a:rPr kumimoji="1" lang="ja-JP" altLang="en-US" dirty="0" smtClean="0"/>
              <a:t>　</a:t>
            </a:r>
            <a:r>
              <a:rPr kumimoji="1" lang="en-US" altLang="ja-JP" dirty="0" err="1" smtClean="0"/>
              <a:t>IoT</a:t>
            </a:r>
            <a:r>
              <a:rPr kumimoji="1" lang="ja-JP" altLang="en-US" dirty="0" smtClean="0"/>
              <a:t>や</a:t>
            </a:r>
            <a:r>
              <a:rPr kumimoji="1" lang="en-US" altLang="ja-JP" dirty="0" smtClean="0"/>
              <a:t>CPS</a:t>
            </a:r>
            <a:r>
              <a:rPr kumimoji="1" lang="ja-JP" altLang="en-US" dirty="0" smtClean="0"/>
              <a:t>が今後益々普及するものと考えられるが、その時求められるデータ通信やネットワーク</a:t>
            </a:r>
            <a:r>
              <a:rPr lang="ja-JP" altLang="en-US" dirty="0" smtClean="0"/>
              <a:t>について述べよ。</a:t>
            </a:r>
            <a:r>
              <a:rPr kumimoji="1" lang="ja-JP" altLang="en-US" dirty="0" smtClean="0"/>
              <a:t>　　</a:t>
            </a:r>
            <a:endParaRPr kumimoji="1" lang="ja-JP" altLang="en-US" dirty="0"/>
          </a:p>
        </p:txBody>
      </p:sp>
      <p:sp>
        <p:nvSpPr>
          <p:cNvPr id="5" name="テキスト ボックス 4"/>
          <p:cNvSpPr txBox="1"/>
          <p:nvPr/>
        </p:nvSpPr>
        <p:spPr>
          <a:xfrm>
            <a:off x="1295636" y="1160748"/>
            <a:ext cx="6552728" cy="646331"/>
          </a:xfrm>
          <a:prstGeom prst="rect">
            <a:avLst/>
          </a:prstGeom>
          <a:noFill/>
        </p:spPr>
        <p:txBody>
          <a:bodyPr wrap="square" rtlCol="0">
            <a:spAutoFit/>
          </a:bodyPr>
          <a:lstStyle/>
          <a:p>
            <a:r>
              <a:rPr kumimoji="1" lang="ja-JP" altLang="en-US" dirty="0" smtClean="0"/>
              <a:t>以下の</a:t>
            </a:r>
            <a:r>
              <a:rPr kumimoji="1" lang="en-US" altLang="ja-JP" dirty="0" smtClean="0"/>
              <a:t>2</a:t>
            </a:r>
            <a:r>
              <a:rPr kumimoji="1" lang="ja-JP" altLang="en-US" dirty="0" err="1" smtClean="0"/>
              <a:t>つの</a:t>
            </a:r>
            <a:r>
              <a:rPr kumimoji="1" lang="ja-JP" altLang="en-US" dirty="0" smtClean="0"/>
              <a:t>課題について、各々</a:t>
            </a:r>
            <a:r>
              <a:rPr kumimoji="1" lang="en-US" altLang="ja-JP" dirty="0" smtClean="0"/>
              <a:t>1000</a:t>
            </a:r>
            <a:r>
              <a:rPr kumimoji="1" lang="ja-JP" altLang="en-US" dirty="0" smtClean="0"/>
              <a:t>字程度にまとめて提出せよ。</a:t>
            </a:r>
            <a:r>
              <a:rPr kumimoji="1" lang="en-US" altLang="ja-JP" dirty="0" smtClean="0"/>
              <a:t>(</a:t>
            </a:r>
            <a:r>
              <a:rPr kumimoji="1" lang="ja-JP" altLang="en-US" dirty="0" smtClean="0"/>
              <a:t>図は文字数には含めない</a:t>
            </a:r>
            <a:r>
              <a:rPr kumimoji="1" lang="en-US" altLang="ja-JP" dirty="0" smtClean="0"/>
              <a:t>)</a:t>
            </a:r>
            <a:endParaRPr kumimoji="1" lang="ja-JP" altLang="en-US" dirty="0" smtClean="0"/>
          </a:p>
        </p:txBody>
      </p:sp>
      <p:sp>
        <p:nvSpPr>
          <p:cNvPr id="6" name="テキスト ボックス 5"/>
          <p:cNvSpPr txBox="1"/>
          <p:nvPr/>
        </p:nvSpPr>
        <p:spPr>
          <a:xfrm>
            <a:off x="1192986" y="4869160"/>
            <a:ext cx="6801862" cy="1477328"/>
          </a:xfrm>
          <a:prstGeom prst="rect">
            <a:avLst/>
          </a:prstGeom>
          <a:noFill/>
        </p:spPr>
        <p:txBody>
          <a:bodyPr wrap="none" rtlCol="0">
            <a:spAutoFit/>
          </a:bodyPr>
          <a:lstStyle/>
          <a:p>
            <a:r>
              <a:rPr lang="ja-JP" altLang="en-US" dirty="0" smtClean="0"/>
              <a:t>提出方法</a:t>
            </a:r>
            <a:r>
              <a:rPr lang="en-US" altLang="ja-JP" dirty="0" smtClean="0"/>
              <a:t>:</a:t>
            </a:r>
          </a:p>
          <a:p>
            <a:r>
              <a:rPr kumimoji="1" lang="ja-JP" altLang="en-US" dirty="0" smtClean="0"/>
              <a:t>私のメールボックスに投函、または電子ファイルで</a:t>
            </a:r>
            <a:r>
              <a:rPr kumimoji="1" lang="en-US" altLang="ja-JP" dirty="0" smtClean="0"/>
              <a:t>E</a:t>
            </a:r>
            <a:r>
              <a:rPr kumimoji="1" lang="ja-JP" altLang="en-US" dirty="0" smtClean="0"/>
              <a:t>メール添付も可</a:t>
            </a:r>
          </a:p>
          <a:p>
            <a:r>
              <a:rPr lang="en-US" altLang="ja-JP" dirty="0" smtClean="0"/>
              <a:t>E-Mail: yamada@ecei.tohoku.ac.jp</a:t>
            </a:r>
          </a:p>
          <a:p>
            <a:endParaRPr kumimoji="1" lang="ja-JP" altLang="en-US" dirty="0" smtClean="0"/>
          </a:p>
          <a:p>
            <a:r>
              <a:rPr lang="ja-JP" altLang="en-US" dirty="0" smtClean="0"/>
              <a:t>提出期限</a:t>
            </a:r>
            <a:r>
              <a:rPr lang="en-US" altLang="ja-JP" dirty="0" smtClean="0"/>
              <a:t>: 10</a:t>
            </a:r>
            <a:r>
              <a:rPr lang="ja-JP" altLang="en-US" dirty="0" smtClean="0"/>
              <a:t>月末日</a:t>
            </a:r>
            <a:endParaRPr kumimoji="1" lang="en-US" altLang="ja-JP"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855290" y="272262"/>
            <a:ext cx="1433405" cy="523220"/>
          </a:xfrm>
        </p:spPr>
        <p:txBody>
          <a:bodyPr wrap="none">
            <a:spAutoFit/>
          </a:bodyPr>
          <a:lstStyle/>
          <a:p>
            <a:r>
              <a:rPr lang="en-US" altLang="ja-JP" sz="2800" dirty="0" smtClean="0"/>
              <a:t>MODEM</a:t>
            </a:r>
            <a:endParaRPr kumimoji="1" lang="ja-JP" altLang="en-US" sz="2800" dirty="0"/>
          </a:p>
        </p:txBody>
      </p:sp>
      <p:sp>
        <p:nvSpPr>
          <p:cNvPr id="6" name="テキスト ボックス 5"/>
          <p:cNvSpPr txBox="1"/>
          <p:nvPr/>
        </p:nvSpPr>
        <p:spPr>
          <a:xfrm>
            <a:off x="375151" y="1088740"/>
            <a:ext cx="8373313" cy="369332"/>
          </a:xfrm>
          <a:prstGeom prst="rect">
            <a:avLst/>
          </a:prstGeom>
          <a:noFill/>
        </p:spPr>
        <p:txBody>
          <a:bodyPr wrap="square" rtlCol="0">
            <a:spAutoFit/>
          </a:bodyPr>
          <a:lstStyle/>
          <a:p>
            <a:r>
              <a:rPr lang="ja-JP" altLang="en-US" dirty="0" smtClean="0"/>
              <a:t>アナログ電話回線でデータ通信を行うためには、</a:t>
            </a:r>
            <a:r>
              <a:rPr lang="ja-JP" altLang="en-US" dirty="0" smtClean="0">
                <a:solidFill>
                  <a:srgbClr val="0000FF"/>
                </a:solidFill>
              </a:rPr>
              <a:t>モデム</a:t>
            </a:r>
            <a:r>
              <a:rPr lang="en-US" altLang="ja-JP" dirty="0" smtClean="0"/>
              <a:t>(MODEM: </a:t>
            </a:r>
            <a:r>
              <a:rPr lang="ja-JP" altLang="en-US" dirty="0" smtClean="0"/>
              <a:t>変復調装置</a:t>
            </a:r>
            <a:r>
              <a:rPr lang="en-US" altLang="ja-JP" dirty="0" smtClean="0"/>
              <a:t>)</a:t>
            </a:r>
            <a:r>
              <a:rPr lang="ja-JP" altLang="en-US" dirty="0" smtClean="0"/>
              <a:t>が必要</a:t>
            </a:r>
            <a:endParaRPr kumimoji="1" lang="ja-JP" altLang="en-US" dirty="0"/>
          </a:p>
        </p:txBody>
      </p:sp>
      <p:sp>
        <p:nvSpPr>
          <p:cNvPr id="7" name="テキスト ボックス 6"/>
          <p:cNvSpPr txBox="1"/>
          <p:nvPr/>
        </p:nvSpPr>
        <p:spPr>
          <a:xfrm>
            <a:off x="395536" y="1520788"/>
            <a:ext cx="8352928" cy="646331"/>
          </a:xfrm>
          <a:prstGeom prst="rect">
            <a:avLst/>
          </a:prstGeom>
          <a:noFill/>
        </p:spPr>
        <p:txBody>
          <a:bodyPr wrap="square" rtlCol="0">
            <a:spAutoFit/>
          </a:bodyPr>
          <a:lstStyle/>
          <a:p>
            <a:r>
              <a:rPr lang="ja-JP" altLang="en-US" dirty="0" smtClean="0"/>
              <a:t>音声による通信を目的とした電話回線は、</a:t>
            </a:r>
            <a:r>
              <a:rPr lang="en-US" altLang="ja-JP" dirty="0" smtClean="0"/>
              <a:t>300Hz</a:t>
            </a:r>
            <a:r>
              <a:rPr lang="ja-JP" altLang="en-US" dirty="0" smtClean="0"/>
              <a:t>～</a:t>
            </a:r>
            <a:r>
              <a:rPr lang="en-US" altLang="ja-JP" dirty="0" smtClean="0"/>
              <a:t>3.4kHz</a:t>
            </a:r>
            <a:r>
              <a:rPr lang="ja-JP" altLang="en-US" dirty="0" smtClean="0"/>
              <a:t>の周波数帯の信号を通すように設計されている。</a:t>
            </a:r>
            <a:endParaRPr kumimoji="1" lang="ja-JP" altLang="en-US" dirty="0"/>
          </a:p>
        </p:txBody>
      </p:sp>
      <p:sp>
        <p:nvSpPr>
          <p:cNvPr id="8" name="テキスト ボックス 7"/>
          <p:cNvSpPr txBox="1"/>
          <p:nvPr/>
        </p:nvSpPr>
        <p:spPr>
          <a:xfrm>
            <a:off x="395536" y="2240868"/>
            <a:ext cx="8352928" cy="1200329"/>
          </a:xfrm>
          <a:prstGeom prst="rect">
            <a:avLst/>
          </a:prstGeom>
          <a:noFill/>
        </p:spPr>
        <p:txBody>
          <a:bodyPr wrap="square" rtlCol="0">
            <a:spAutoFit/>
          </a:bodyPr>
          <a:lstStyle/>
          <a:p>
            <a:r>
              <a:rPr kumimoji="1" lang="ja-JP" altLang="en-US" dirty="0" smtClean="0"/>
              <a:t>従って、</a:t>
            </a:r>
            <a:r>
              <a:rPr kumimoji="1" lang="en-US" altLang="ja-JP" dirty="0" smtClean="0"/>
              <a:t>1, 0</a:t>
            </a:r>
            <a:r>
              <a:rPr kumimoji="1" lang="ja-JP" altLang="en-US" dirty="0" smtClean="0"/>
              <a:t>系列からなるバイナリデータを伝送するためには、電話回線で伝送可能な信号</a:t>
            </a:r>
            <a:r>
              <a:rPr kumimoji="1" lang="en-US" altLang="ja-JP" dirty="0" smtClean="0"/>
              <a:t>(</a:t>
            </a:r>
            <a:r>
              <a:rPr kumimoji="1" lang="ja-JP" altLang="en-US" dirty="0" smtClean="0"/>
              <a:t>音の強弱とか音の高低</a:t>
            </a:r>
            <a:r>
              <a:rPr kumimoji="1" lang="en-US" altLang="ja-JP" dirty="0" smtClean="0"/>
              <a:t>)</a:t>
            </a:r>
            <a:r>
              <a:rPr kumimoji="1" lang="ja-JP" altLang="en-US" dirty="0" smtClean="0"/>
              <a:t>に</a:t>
            </a:r>
            <a:r>
              <a:rPr lang="ja-JP" altLang="en-US" dirty="0" smtClean="0"/>
              <a:t>変換して伝送し、受信側ではそれを逆変換することにより、また元の</a:t>
            </a:r>
            <a:r>
              <a:rPr lang="en-US" altLang="ja-JP" dirty="0" smtClean="0"/>
              <a:t>1, 0</a:t>
            </a:r>
            <a:r>
              <a:rPr lang="ja-JP" altLang="en-US" dirty="0" smtClean="0"/>
              <a:t>の信号を取り出す必要がある。このような変調</a:t>
            </a:r>
            <a:r>
              <a:rPr lang="en-US" altLang="ja-JP" dirty="0" smtClean="0"/>
              <a:t>(Modulation)</a:t>
            </a:r>
            <a:r>
              <a:rPr lang="ja-JP" altLang="en-US" dirty="0" smtClean="0"/>
              <a:t>と復調</a:t>
            </a:r>
            <a:r>
              <a:rPr lang="en-US" altLang="ja-JP" dirty="0" smtClean="0"/>
              <a:t>(Demodulation)</a:t>
            </a:r>
            <a:r>
              <a:rPr lang="ja-JP" altLang="en-US" dirty="0" smtClean="0"/>
              <a:t>を行う装置をモデム</a:t>
            </a:r>
            <a:r>
              <a:rPr lang="en-US" altLang="ja-JP" dirty="0" smtClean="0"/>
              <a:t>(MODEM)</a:t>
            </a:r>
            <a:r>
              <a:rPr lang="ja-JP" altLang="en-US" dirty="0" smtClean="0"/>
              <a:t>と言う。</a:t>
            </a:r>
            <a:endParaRPr lang="en-US" altLang="ja-JP" dirty="0" smtClean="0"/>
          </a:p>
        </p:txBody>
      </p:sp>
      <p:sp>
        <p:nvSpPr>
          <p:cNvPr id="9" name="テキスト ボックス 8"/>
          <p:cNvSpPr txBox="1"/>
          <p:nvPr/>
        </p:nvSpPr>
        <p:spPr>
          <a:xfrm>
            <a:off x="395536" y="5005625"/>
            <a:ext cx="6627135" cy="369332"/>
          </a:xfrm>
          <a:prstGeom prst="rect">
            <a:avLst/>
          </a:prstGeom>
          <a:noFill/>
        </p:spPr>
        <p:txBody>
          <a:bodyPr wrap="none" rtlCol="0">
            <a:spAutoFit/>
          </a:bodyPr>
          <a:lstStyle/>
          <a:p>
            <a:r>
              <a:rPr kumimoji="1" lang="en-US" altLang="ja-JP" dirty="0" smtClean="0"/>
              <a:t>1990</a:t>
            </a:r>
            <a:r>
              <a:rPr kumimoji="1" lang="ja-JP" altLang="en-US" dirty="0" smtClean="0"/>
              <a:t>年代には、様々な規格のモデムが開発され、使用されてきた。</a:t>
            </a:r>
          </a:p>
        </p:txBody>
      </p:sp>
      <p:sp>
        <p:nvSpPr>
          <p:cNvPr id="10" name="テキスト ボックス 9"/>
          <p:cNvSpPr txBox="1"/>
          <p:nvPr/>
        </p:nvSpPr>
        <p:spPr>
          <a:xfrm>
            <a:off x="395536" y="5445224"/>
            <a:ext cx="8252195" cy="369332"/>
          </a:xfrm>
          <a:prstGeom prst="rect">
            <a:avLst/>
          </a:prstGeom>
          <a:noFill/>
        </p:spPr>
        <p:txBody>
          <a:bodyPr wrap="none" rtlCol="0">
            <a:spAutoFit/>
          </a:bodyPr>
          <a:lstStyle/>
          <a:p>
            <a:r>
              <a:rPr kumimoji="1" lang="ja-JP" altLang="en-US" dirty="0" smtClean="0"/>
              <a:t>アナログのケーブル</a:t>
            </a:r>
            <a:r>
              <a:rPr kumimoji="1" lang="en-US" altLang="ja-JP" dirty="0" smtClean="0"/>
              <a:t>TV(CATV)</a:t>
            </a:r>
            <a:r>
              <a:rPr kumimoji="1" lang="ja-JP" altLang="en-US" dirty="0" smtClean="0"/>
              <a:t>回線で用いるための</a:t>
            </a:r>
            <a:r>
              <a:rPr kumimoji="1" lang="ja-JP" altLang="en-US" dirty="0" smtClean="0">
                <a:solidFill>
                  <a:srgbClr val="0000FF"/>
                </a:solidFill>
              </a:rPr>
              <a:t>ケーブルモデム</a:t>
            </a:r>
            <a:r>
              <a:rPr kumimoji="1" lang="ja-JP" altLang="en-US" dirty="0" smtClean="0"/>
              <a:t>というのもあった。</a:t>
            </a:r>
          </a:p>
        </p:txBody>
      </p:sp>
      <p:sp>
        <p:nvSpPr>
          <p:cNvPr id="11" name="テキスト ボックス 10"/>
          <p:cNvSpPr txBox="1"/>
          <p:nvPr/>
        </p:nvSpPr>
        <p:spPr>
          <a:xfrm>
            <a:off x="395536" y="5915017"/>
            <a:ext cx="8230554" cy="646331"/>
          </a:xfrm>
          <a:prstGeom prst="rect">
            <a:avLst/>
          </a:prstGeom>
          <a:noFill/>
        </p:spPr>
        <p:txBody>
          <a:bodyPr wrap="square" rtlCol="0">
            <a:spAutoFit/>
          </a:bodyPr>
          <a:lstStyle/>
          <a:p>
            <a:r>
              <a:rPr kumimoji="1" lang="ja-JP" altLang="en-US" dirty="0" smtClean="0"/>
              <a:t>現在のデジタルのケーブル</a:t>
            </a:r>
            <a:r>
              <a:rPr kumimoji="1" lang="en-US" altLang="ja-JP" dirty="0" smtClean="0"/>
              <a:t>TV(CATV)</a:t>
            </a:r>
            <a:r>
              <a:rPr kumimoji="1" lang="ja-JP" altLang="en-US" dirty="0" smtClean="0"/>
              <a:t>回線で用いる装置は</a:t>
            </a:r>
            <a:r>
              <a:rPr lang="ja-JP" altLang="en-US" dirty="0" smtClean="0"/>
              <a:t>「</a:t>
            </a:r>
            <a:r>
              <a:rPr kumimoji="1" lang="ja-JP" altLang="en-US" dirty="0" smtClean="0"/>
              <a:t>モデム」</a:t>
            </a:r>
            <a:r>
              <a:rPr lang="ja-JP" altLang="en-US" dirty="0" smtClean="0"/>
              <a:t>とは言わずに、セットトップ ボックスと言う。</a:t>
            </a:r>
            <a:endParaRPr kumimoji="1" lang="ja-JP" altLang="en-US" dirty="0" smtClean="0"/>
          </a:p>
        </p:txBody>
      </p:sp>
      <p:grpSp>
        <p:nvGrpSpPr>
          <p:cNvPr id="70" name="グループ化 69"/>
          <p:cNvGrpSpPr/>
          <p:nvPr/>
        </p:nvGrpSpPr>
        <p:grpSpPr>
          <a:xfrm>
            <a:off x="863588" y="3429000"/>
            <a:ext cx="7416824" cy="1369893"/>
            <a:chOff x="863588" y="3429000"/>
            <a:chExt cx="7416824" cy="1369893"/>
          </a:xfrm>
        </p:grpSpPr>
        <p:sp>
          <p:nvSpPr>
            <p:cNvPr id="12" name="正方形/長方形 11"/>
            <p:cNvSpPr/>
            <p:nvPr/>
          </p:nvSpPr>
          <p:spPr>
            <a:xfrm>
              <a:off x="1907704" y="3574757"/>
              <a:ext cx="1008112"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3" name="正方形/長方形 12"/>
            <p:cNvSpPr/>
            <p:nvPr/>
          </p:nvSpPr>
          <p:spPr>
            <a:xfrm>
              <a:off x="2007585" y="3704255"/>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変調器</a:t>
              </a:r>
              <a:endParaRPr kumimoji="1" lang="ja-JP" altLang="en-US" sz="1600" dirty="0" smtClean="0">
                <a:solidFill>
                  <a:schemeClr val="tx1"/>
                </a:solidFill>
              </a:endParaRPr>
            </a:p>
          </p:txBody>
        </p:sp>
        <p:sp>
          <p:nvSpPr>
            <p:cNvPr id="14" name="正方形/長方形 13"/>
            <p:cNvSpPr/>
            <p:nvPr/>
          </p:nvSpPr>
          <p:spPr>
            <a:xfrm>
              <a:off x="2018185" y="4330841"/>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復調器</a:t>
              </a:r>
              <a:endParaRPr kumimoji="1" lang="ja-JP" altLang="en-US" sz="1600" dirty="0" smtClean="0">
                <a:solidFill>
                  <a:schemeClr val="tx1"/>
                </a:solidFill>
              </a:endParaRPr>
            </a:p>
          </p:txBody>
        </p:sp>
        <p:sp>
          <p:nvSpPr>
            <p:cNvPr id="15" name="正方形/長方形 14"/>
            <p:cNvSpPr/>
            <p:nvPr/>
          </p:nvSpPr>
          <p:spPr>
            <a:xfrm>
              <a:off x="6228184" y="3574757"/>
              <a:ext cx="1008112" cy="12241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endParaRPr>
            </a:p>
          </p:txBody>
        </p:sp>
        <p:sp>
          <p:nvSpPr>
            <p:cNvPr id="16" name="正方形/長方形 15"/>
            <p:cNvSpPr/>
            <p:nvPr/>
          </p:nvSpPr>
          <p:spPr>
            <a:xfrm>
              <a:off x="6338664" y="4330841"/>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変調器</a:t>
              </a:r>
              <a:endParaRPr kumimoji="1" lang="ja-JP" altLang="en-US" sz="1600" dirty="0" smtClean="0">
                <a:solidFill>
                  <a:schemeClr val="tx1"/>
                </a:solidFill>
              </a:endParaRPr>
            </a:p>
          </p:txBody>
        </p:sp>
        <p:sp>
          <p:nvSpPr>
            <p:cNvPr id="17" name="正方形/長方形 16"/>
            <p:cNvSpPr/>
            <p:nvPr/>
          </p:nvSpPr>
          <p:spPr>
            <a:xfrm>
              <a:off x="6338664" y="3704255"/>
              <a:ext cx="800219"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ja-JP" altLang="en-US" sz="1600" dirty="0" smtClean="0">
                  <a:solidFill>
                    <a:schemeClr val="tx1"/>
                  </a:solidFill>
                </a:rPr>
                <a:t>復調器</a:t>
              </a:r>
              <a:endParaRPr kumimoji="1" lang="ja-JP" altLang="en-US" sz="1600" dirty="0" smtClean="0">
                <a:solidFill>
                  <a:schemeClr val="tx1"/>
                </a:solidFill>
              </a:endParaRPr>
            </a:p>
          </p:txBody>
        </p:sp>
        <p:cxnSp>
          <p:nvCxnSpPr>
            <p:cNvPr id="19" name="直線矢印コネクタ 18"/>
            <p:cNvCxnSpPr/>
            <p:nvPr/>
          </p:nvCxnSpPr>
          <p:spPr>
            <a:xfrm>
              <a:off x="2841723" y="3873532"/>
              <a:ext cx="3494473"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2844000" y="4510861"/>
              <a:ext cx="3456000" cy="0"/>
            </a:xfrm>
            <a:prstGeom prst="straightConnector1">
              <a:avLst/>
            </a:prstGeom>
            <a:ln w="127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015716" y="4006805"/>
              <a:ext cx="766557" cy="338554"/>
            </a:xfrm>
            <a:prstGeom prst="rect">
              <a:avLst/>
            </a:prstGeom>
            <a:noFill/>
          </p:spPr>
          <p:txBody>
            <a:bodyPr wrap="none" rtlCol="0">
              <a:spAutoFit/>
            </a:bodyPr>
            <a:lstStyle/>
            <a:p>
              <a:r>
                <a:rPr kumimoji="1" lang="ja-JP" altLang="en-US" sz="1600" dirty="0" smtClean="0"/>
                <a:t>モデム</a:t>
              </a:r>
            </a:p>
          </p:txBody>
        </p:sp>
        <p:sp>
          <p:nvSpPr>
            <p:cNvPr id="23" name="テキスト ボックス 22"/>
            <p:cNvSpPr txBox="1"/>
            <p:nvPr/>
          </p:nvSpPr>
          <p:spPr>
            <a:xfrm>
              <a:off x="6361727" y="4006805"/>
              <a:ext cx="766557" cy="338554"/>
            </a:xfrm>
            <a:prstGeom prst="rect">
              <a:avLst/>
            </a:prstGeom>
            <a:noFill/>
          </p:spPr>
          <p:txBody>
            <a:bodyPr wrap="none" rtlCol="0">
              <a:spAutoFit/>
            </a:bodyPr>
            <a:lstStyle/>
            <a:p>
              <a:r>
                <a:rPr kumimoji="1" lang="ja-JP" altLang="en-US" sz="1600" dirty="0" smtClean="0"/>
                <a:t>モデム</a:t>
              </a:r>
            </a:p>
          </p:txBody>
        </p:sp>
        <p:sp>
          <p:nvSpPr>
            <p:cNvPr id="24" name="フリーフォーム 23"/>
            <p:cNvSpPr/>
            <p:nvPr/>
          </p:nvSpPr>
          <p:spPr>
            <a:xfrm>
              <a:off x="3203854" y="3663946"/>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a:off x="3743906" y="3663946"/>
              <a:ext cx="752856"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5040052" y="3663946"/>
              <a:ext cx="723900"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4499992" y="3663946"/>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3815916" y="4006805"/>
              <a:ext cx="1487908" cy="369332"/>
            </a:xfrm>
            <a:prstGeom prst="rect">
              <a:avLst/>
            </a:prstGeom>
            <a:noFill/>
          </p:spPr>
          <p:txBody>
            <a:bodyPr wrap="none" rtlCol="0">
              <a:spAutoFit/>
            </a:bodyPr>
            <a:lstStyle/>
            <a:p>
              <a:r>
                <a:rPr kumimoji="1" lang="ja-JP" altLang="en-US" dirty="0" smtClean="0"/>
                <a:t>アナログ信号</a:t>
              </a:r>
            </a:p>
          </p:txBody>
        </p:sp>
        <p:cxnSp>
          <p:nvCxnSpPr>
            <p:cNvPr id="31" name="直線コネクタ 30"/>
            <p:cNvCxnSpPr/>
            <p:nvPr/>
          </p:nvCxnSpPr>
          <p:spPr>
            <a:xfrm>
              <a:off x="863588"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04360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043608"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122362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223628"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1583688"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40364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403648"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83668"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380312"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56033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560332"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74035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740352"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100412" y="400680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92037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920372" y="3646765"/>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8100392" y="3646765"/>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740352"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7740352" y="4258833"/>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920372"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7380312"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920372"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223628"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223628" y="4258833"/>
              <a:ext cx="18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403648" y="4258833"/>
              <a:ext cx="0" cy="36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863588"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1403648" y="4618873"/>
              <a:ext cx="36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フリーフォーム 61"/>
            <p:cNvSpPr/>
            <p:nvPr/>
          </p:nvSpPr>
          <p:spPr>
            <a:xfrm>
              <a:off x="3311860" y="4294837"/>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フリーフォーム 62"/>
            <p:cNvSpPr/>
            <p:nvPr/>
          </p:nvSpPr>
          <p:spPr>
            <a:xfrm>
              <a:off x="3851912" y="4294837"/>
              <a:ext cx="752856"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5" name="フリーフォーム 64"/>
            <p:cNvSpPr/>
            <p:nvPr/>
          </p:nvSpPr>
          <p:spPr>
            <a:xfrm>
              <a:off x="4607998" y="4294837"/>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フリーフォーム 65"/>
            <p:cNvSpPr/>
            <p:nvPr/>
          </p:nvSpPr>
          <p:spPr>
            <a:xfrm>
              <a:off x="5139674" y="4294837"/>
              <a:ext cx="542925" cy="414867"/>
            </a:xfrm>
            <a:custGeom>
              <a:avLst/>
              <a:gdLst>
                <a:gd name="connsiteX0" fmla="*/ 0 w 2895600"/>
                <a:gd name="connsiteY0" fmla="*/ 415925 h 829733"/>
                <a:gd name="connsiteX1" fmla="*/ 146050 w 2895600"/>
                <a:gd name="connsiteY1" fmla="*/ 60325 h 829733"/>
                <a:gd name="connsiteX2" fmla="*/ 438150 w 2895600"/>
                <a:gd name="connsiteY2" fmla="*/ 777875 h 829733"/>
                <a:gd name="connsiteX3" fmla="*/ 717550 w 2895600"/>
                <a:gd name="connsiteY3" fmla="*/ 66675 h 829733"/>
                <a:gd name="connsiteX4" fmla="*/ 1009650 w 2895600"/>
                <a:gd name="connsiteY4" fmla="*/ 771525 h 829733"/>
                <a:gd name="connsiteX5" fmla="*/ 1301750 w 2895600"/>
                <a:gd name="connsiteY5" fmla="*/ 53975 h 829733"/>
                <a:gd name="connsiteX6" fmla="*/ 1593850 w 2895600"/>
                <a:gd name="connsiteY6" fmla="*/ 777875 h 829733"/>
                <a:gd name="connsiteX7" fmla="*/ 1873250 w 2895600"/>
                <a:gd name="connsiteY7" fmla="*/ 60325 h 829733"/>
                <a:gd name="connsiteX8" fmla="*/ 2171700 w 2895600"/>
                <a:gd name="connsiteY8" fmla="*/ 771525 h 829733"/>
                <a:gd name="connsiteX9" fmla="*/ 2451100 w 2895600"/>
                <a:gd name="connsiteY9" fmla="*/ 60325 h 829733"/>
                <a:gd name="connsiteX10" fmla="*/ 2730500 w 2895600"/>
                <a:gd name="connsiteY10" fmla="*/ 771525 h 829733"/>
                <a:gd name="connsiteX11" fmla="*/ 2895600 w 2895600"/>
                <a:gd name="connsiteY11" fmla="*/ 409575 h 8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5600" h="829733">
                  <a:moveTo>
                    <a:pt x="0" y="415925"/>
                  </a:moveTo>
                  <a:cubicBezTo>
                    <a:pt x="36512" y="207962"/>
                    <a:pt x="73025" y="0"/>
                    <a:pt x="146050" y="60325"/>
                  </a:cubicBezTo>
                  <a:cubicBezTo>
                    <a:pt x="219075" y="120650"/>
                    <a:pt x="342900" y="776817"/>
                    <a:pt x="438150" y="777875"/>
                  </a:cubicBezTo>
                  <a:cubicBezTo>
                    <a:pt x="533400" y="778933"/>
                    <a:pt x="622300" y="67733"/>
                    <a:pt x="717550" y="66675"/>
                  </a:cubicBezTo>
                  <a:cubicBezTo>
                    <a:pt x="812800" y="65617"/>
                    <a:pt x="912283" y="773642"/>
                    <a:pt x="1009650" y="771525"/>
                  </a:cubicBezTo>
                  <a:cubicBezTo>
                    <a:pt x="1107017" y="769408"/>
                    <a:pt x="1204383" y="52917"/>
                    <a:pt x="1301750" y="53975"/>
                  </a:cubicBezTo>
                  <a:cubicBezTo>
                    <a:pt x="1399117" y="55033"/>
                    <a:pt x="1498600" y="776817"/>
                    <a:pt x="1593850" y="777875"/>
                  </a:cubicBezTo>
                  <a:cubicBezTo>
                    <a:pt x="1689100" y="778933"/>
                    <a:pt x="1776942" y="61383"/>
                    <a:pt x="1873250" y="60325"/>
                  </a:cubicBezTo>
                  <a:cubicBezTo>
                    <a:pt x="1969558" y="59267"/>
                    <a:pt x="2075392" y="771525"/>
                    <a:pt x="2171700" y="771525"/>
                  </a:cubicBezTo>
                  <a:cubicBezTo>
                    <a:pt x="2268008" y="771525"/>
                    <a:pt x="2357967" y="60325"/>
                    <a:pt x="2451100" y="60325"/>
                  </a:cubicBezTo>
                  <a:cubicBezTo>
                    <a:pt x="2544233" y="60325"/>
                    <a:pt x="2656417" y="713317"/>
                    <a:pt x="2730500" y="771525"/>
                  </a:cubicBezTo>
                  <a:cubicBezTo>
                    <a:pt x="2804583" y="829733"/>
                    <a:pt x="2850091" y="619654"/>
                    <a:pt x="2895600" y="409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テキスト ボックス 63"/>
            <p:cNvSpPr txBox="1"/>
            <p:nvPr/>
          </p:nvSpPr>
          <p:spPr>
            <a:xfrm>
              <a:off x="3347864" y="3429000"/>
              <a:ext cx="309700" cy="276999"/>
            </a:xfrm>
            <a:prstGeom prst="rect">
              <a:avLst/>
            </a:prstGeom>
            <a:noFill/>
          </p:spPr>
          <p:txBody>
            <a:bodyPr wrap="none" rtlCol="0">
              <a:spAutoFit/>
            </a:bodyPr>
            <a:lstStyle/>
            <a:p>
              <a:r>
                <a:rPr kumimoji="1" lang="en-US" altLang="ja-JP" sz="1200" dirty="0" smtClean="0"/>
                <a:t>f1</a:t>
              </a:r>
              <a:endParaRPr kumimoji="1" lang="ja-JP" altLang="en-US" sz="1200" dirty="0" smtClean="0"/>
            </a:p>
          </p:txBody>
        </p:sp>
        <p:sp>
          <p:nvSpPr>
            <p:cNvPr id="67" name="テキスト ボックス 66"/>
            <p:cNvSpPr txBox="1"/>
            <p:nvPr/>
          </p:nvSpPr>
          <p:spPr>
            <a:xfrm>
              <a:off x="3995936" y="3429000"/>
              <a:ext cx="309700" cy="276999"/>
            </a:xfrm>
            <a:prstGeom prst="rect">
              <a:avLst/>
            </a:prstGeom>
            <a:noFill/>
          </p:spPr>
          <p:txBody>
            <a:bodyPr wrap="none" rtlCol="0">
              <a:spAutoFit/>
            </a:bodyPr>
            <a:lstStyle/>
            <a:p>
              <a:r>
                <a:rPr kumimoji="1" lang="en-US" altLang="ja-JP" sz="1200" dirty="0" smtClean="0"/>
                <a:t>f2</a:t>
              </a:r>
              <a:endParaRPr kumimoji="1" lang="ja-JP" altLang="en-US" sz="1200" dirty="0" smtClean="0"/>
            </a:p>
          </p:txBody>
        </p:sp>
        <p:sp>
          <p:nvSpPr>
            <p:cNvPr id="68" name="テキスト ボックス 67"/>
            <p:cNvSpPr txBox="1"/>
            <p:nvPr/>
          </p:nvSpPr>
          <p:spPr>
            <a:xfrm>
              <a:off x="4622340" y="3429000"/>
              <a:ext cx="309700" cy="276999"/>
            </a:xfrm>
            <a:prstGeom prst="rect">
              <a:avLst/>
            </a:prstGeom>
            <a:noFill/>
          </p:spPr>
          <p:txBody>
            <a:bodyPr wrap="none" rtlCol="0">
              <a:spAutoFit/>
            </a:bodyPr>
            <a:lstStyle/>
            <a:p>
              <a:r>
                <a:rPr kumimoji="1" lang="en-US" altLang="ja-JP" sz="1200" dirty="0" smtClean="0"/>
                <a:t>f1</a:t>
              </a:r>
              <a:endParaRPr kumimoji="1" lang="ja-JP" altLang="en-US" sz="1200" dirty="0" smtClean="0"/>
            </a:p>
          </p:txBody>
        </p:sp>
        <p:sp>
          <p:nvSpPr>
            <p:cNvPr id="69" name="テキスト ボックス 68"/>
            <p:cNvSpPr txBox="1"/>
            <p:nvPr/>
          </p:nvSpPr>
          <p:spPr>
            <a:xfrm>
              <a:off x="5270412" y="3429000"/>
              <a:ext cx="309700" cy="276999"/>
            </a:xfrm>
            <a:prstGeom prst="rect">
              <a:avLst/>
            </a:prstGeom>
            <a:noFill/>
          </p:spPr>
          <p:txBody>
            <a:bodyPr wrap="none" rtlCol="0">
              <a:spAutoFit/>
            </a:bodyPr>
            <a:lstStyle/>
            <a:p>
              <a:r>
                <a:rPr kumimoji="1" lang="en-US" altLang="ja-JP" sz="1200" dirty="0" smtClean="0"/>
                <a:t>f2</a:t>
              </a:r>
              <a:endParaRPr kumimoji="1" lang="ja-JP" altLang="en-US" sz="1200" dirty="0" smtClean="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7972</TotalTime>
  <Words>10283</Words>
  <Application>Microsoft Office PowerPoint</Application>
  <PresentationFormat>画面に合わせる (4:3)</PresentationFormat>
  <Paragraphs>1597</Paragraphs>
  <Slides>83</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83</vt:i4>
      </vt:variant>
    </vt:vector>
  </HeadingPairs>
  <TitlesOfParts>
    <vt:vector size="91" baseType="lpstr">
      <vt:lpstr>ＭＳ Ｐゴシック</vt:lpstr>
      <vt:lpstr>新細明體</vt:lpstr>
      <vt:lpstr>Arial</vt:lpstr>
      <vt:lpstr>Calibri</vt:lpstr>
      <vt:lpstr>Symbol</vt:lpstr>
      <vt:lpstr>Times New Roman</vt:lpstr>
      <vt:lpstr>Office テーマ</vt:lpstr>
      <vt:lpstr>数式</vt:lpstr>
      <vt:lpstr>データコミュニケーション工学 データ通信工学</vt:lpstr>
      <vt:lpstr>データ通信とは?</vt:lpstr>
      <vt:lpstr>データ通信の歴史</vt:lpstr>
      <vt:lpstr>データ通信の歴史</vt:lpstr>
      <vt:lpstr>アナログ信号伝送とデジタル信号伝送</vt:lpstr>
      <vt:lpstr>文字コード</vt:lpstr>
      <vt:lpstr>データ伝送は直列伝送</vt:lpstr>
      <vt:lpstr>双方向データ伝送方式</vt:lpstr>
      <vt:lpstr>MODEM</vt:lpstr>
      <vt:lpstr>各種モデム規格</vt:lpstr>
      <vt:lpstr>デジタル変調方式</vt:lpstr>
      <vt:lpstr>データ伝送と同期</vt:lpstr>
      <vt:lpstr>キャラクタ同期の必要性</vt:lpstr>
      <vt:lpstr>非同期方式</vt:lpstr>
      <vt:lpstr>データ通信のプロトコル</vt:lpstr>
      <vt:lpstr>OSI参照モデルでの各層の役割の規定</vt:lpstr>
      <vt:lpstr>OSI参照モデルでの各層プロトコルの関係</vt:lpstr>
      <vt:lpstr>X.25プロトコル</vt:lpstr>
      <vt:lpstr>伝送制御手順</vt:lpstr>
      <vt:lpstr>調歩同期</vt:lpstr>
      <vt:lpstr>ベーシック手順</vt:lpstr>
      <vt:lpstr>ベーシック手順</vt:lpstr>
      <vt:lpstr>HDLC手順</vt:lpstr>
      <vt:lpstr>フロー制御</vt:lpstr>
      <vt:lpstr>伝送符号誤りとエラー制御</vt:lpstr>
      <vt:lpstr>伝送エラー制御</vt:lpstr>
      <vt:lpstr>伝送エラー制御</vt:lpstr>
      <vt:lpstr>伝送エラー制御</vt:lpstr>
      <vt:lpstr>通信路符号化</vt:lpstr>
      <vt:lpstr>データ圧縮</vt:lpstr>
      <vt:lpstr>暗号通信</vt:lpstr>
      <vt:lpstr>ベースバンド伝送と搬送波伝送</vt:lpstr>
      <vt:lpstr>多重伝送方式</vt:lpstr>
      <vt:lpstr>STM方式</vt:lpstr>
      <vt:lpstr>ATM方式</vt:lpstr>
      <vt:lpstr>ISDN</vt:lpstr>
      <vt:lpstr>ISDN</vt:lpstr>
      <vt:lpstr>NGN</vt:lpstr>
      <vt:lpstr>通信ネットワークの構成要素</vt:lpstr>
      <vt:lpstr>ネットワーク トポロジー</vt:lpstr>
      <vt:lpstr>交換方式</vt:lpstr>
      <vt:lpstr>回線交換</vt:lpstr>
      <vt:lpstr>回線交換</vt:lpstr>
      <vt:lpstr>クロスバー交換器</vt:lpstr>
      <vt:lpstr>パケット交換</vt:lpstr>
      <vt:lpstr>パケットの構造</vt:lpstr>
      <vt:lpstr>パケット交換のしくみ</vt:lpstr>
      <vt:lpstr>パケット交換の特徴</vt:lpstr>
      <vt:lpstr>コネクション型とコネクションレス型</vt:lpstr>
      <vt:lpstr>衝突回避の方式</vt:lpstr>
      <vt:lpstr>データコミュニケーション工学 データ通信工学</vt:lpstr>
      <vt:lpstr>インターネットとは</vt:lpstr>
      <vt:lpstr>インターネットの誕生</vt:lpstr>
      <vt:lpstr>分散型ネットワーク</vt:lpstr>
      <vt:lpstr>電子メール、マルチメディアコンテンツの普及</vt:lpstr>
      <vt:lpstr>World Wide Webの誕生</vt:lpstr>
      <vt:lpstr>遠隔地点(都市)間でのデータ通信</vt:lpstr>
      <vt:lpstr>TCP/IPプロトコルと階層</vt:lpstr>
      <vt:lpstr>TCP/IP各層の役割</vt:lpstr>
      <vt:lpstr>TCP/IPプロトコル各層での処理</vt:lpstr>
      <vt:lpstr>EthernetによるTCP/IP伝送</vt:lpstr>
      <vt:lpstr>TCPプロトコル</vt:lpstr>
      <vt:lpstr>ネットワークノードの役割</vt:lpstr>
      <vt:lpstr>ルータの機能</vt:lpstr>
      <vt:lpstr>アプリケーション層の主なプロトコルとその用途</vt:lpstr>
      <vt:lpstr>主なアプリのTCPポート番号</vt:lpstr>
      <vt:lpstr>IPv4パケットの構造</vt:lpstr>
      <vt:lpstr>IPアドレスの仕組み</vt:lpstr>
      <vt:lpstr>IPアドレスとネットワーククラス分類</vt:lpstr>
      <vt:lpstr>IPアドレスの仕組み</vt:lpstr>
      <vt:lpstr>サブネット</vt:lpstr>
      <vt:lpstr>サブネットの具体例</vt:lpstr>
      <vt:lpstr>プライべート(ローカル)IPアドレス</vt:lpstr>
      <vt:lpstr>プライべート(ローカル)IPアドレス</vt:lpstr>
      <vt:lpstr>NATとNAPT</vt:lpstr>
      <vt:lpstr>VPN</vt:lpstr>
      <vt:lpstr>TCP/IP以外のプロトコル</vt:lpstr>
      <vt:lpstr>Ethernet</vt:lpstr>
      <vt:lpstr>ツイストペア(UTP)によるLANケーブルの種類</vt:lpstr>
      <vt:lpstr>WiFiの規格</vt:lpstr>
      <vt:lpstr>Ethernet以外のLAN方式</vt:lpstr>
      <vt:lpstr>サイバーフィジカル システム(CPS)</vt:lpstr>
      <vt:lpstr>レポート課題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データ通信工学</dc:title>
  <dc:creator>山田 博仁</dc:creator>
  <cp:lastModifiedBy>山田博仁</cp:lastModifiedBy>
  <cp:revision>869</cp:revision>
  <dcterms:created xsi:type="dcterms:W3CDTF">2016-08-23T00:17:33Z</dcterms:created>
  <dcterms:modified xsi:type="dcterms:W3CDTF">2017-10-06T04:41:57Z</dcterms:modified>
</cp:coreProperties>
</file>